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6.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22"/>
  </p:notesMasterIdLst>
  <p:sldIdLst>
    <p:sldId id="256" r:id="rId5"/>
    <p:sldId id="258" r:id="rId6"/>
    <p:sldId id="285" r:id="rId7"/>
    <p:sldId id="262" r:id="rId8"/>
    <p:sldId id="277" r:id="rId9"/>
    <p:sldId id="278" r:id="rId10"/>
    <p:sldId id="279" r:id="rId11"/>
    <p:sldId id="267" r:id="rId12"/>
    <p:sldId id="280" r:id="rId13"/>
    <p:sldId id="268" r:id="rId14"/>
    <p:sldId id="284" r:id="rId15"/>
    <p:sldId id="281" r:id="rId16"/>
    <p:sldId id="282" r:id="rId17"/>
    <p:sldId id="283" r:id="rId18"/>
    <p:sldId id="272" r:id="rId19"/>
    <p:sldId id="273" r:id="rId20"/>
    <p:sldId id="275" r:id="rId2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0AC158-C1DA-849A-8ACE-AE6887ABCC5C}" name="Catherine Stewart" initials="CS" userId="S::catherine.stewart@mlhu.on.ca::661a0851-1806-4e43-81c1-cdd3cf4530fc" providerId="AD"/>
  <p188:author id="{683257AB-4898-E323-CBA9-9DBDDC71BD60}" name="Jacqueline Eckert" initials="JE" userId="S::jacqueline.eckert@mlhu.on.ca::1f843b4d-32c0-467e-a6e0-8181a83124c8" providerId="AD"/>
  <p188:author id="{C5ED5DD0-15C9-1FA9-3171-E31C9050DF40}" name="Maddalena Rokita" initials="MR" userId="S::maddalena.rokita@mlhu.on.ca::349e5483-fed3-4aea-9982-ee46e608f4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7FD021-2CA6-497D-921F-35E901A17513}" v="342" dt="2023-09-07T14:18:51.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97" autoAdjust="0"/>
  </p:normalViewPr>
  <p:slideViewPr>
    <p:cSldViewPr snapToGrid="0">
      <p:cViewPr varScale="1">
        <p:scale>
          <a:sx n="52" d="100"/>
          <a:sy n="52" d="100"/>
        </p:scale>
        <p:origin x="1196"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6CC707F-39D4-4A4B-A30E-5B46494A9849}" type="datetimeFigureOut">
              <a:rPr lang="en-US" smtClean="0"/>
              <a:t>9/13/2023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37B5F1E-D5BC-4B13-A8C5-12F448E419FD}" type="slidenum">
              <a:rPr lang="en-US" smtClean="0"/>
              <a:t>‹#›</a:t>
            </a:fld>
            <a:endParaRPr lang="en-US"/>
          </a:p>
        </p:txBody>
      </p:sp>
    </p:spTree>
    <p:extLst>
      <p:ext uri="{BB962C8B-B14F-4D97-AF65-F5344CB8AC3E}">
        <p14:creationId xmlns:p14="http://schemas.microsoft.com/office/powerpoint/2010/main" val="4041677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healthunit.com/elementary-grade-seven-clinic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c41HvgEKQSk"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health.gov.on.ca/en/pro/programs/publichealth/coronavirus/docs/vaccine/CARD_Vaccination_Handout.pdf" TargetMode="External"/><Relationship Id="rId5" Type="http://schemas.openxmlformats.org/officeDocument/2006/relationships/hyperlink" Target="https://immunize.ca/sites/default/files/Resource%20and%20Product%20Uploads%20(PDFs)/Products%20and%20Resources/Pain%20Management/Parents/SchoolVaccine-StudentHandout_Fr_10_11_2018.pdf" TargetMode="External"/><Relationship Id="rId4" Type="http://schemas.openxmlformats.org/officeDocument/2006/relationships/hyperlink" Target="https://immunize.ca/sites/default/files/Resource%20and%20Product%20Uploads%20(PDFs)/Products%20and%20Resources/Pain%20Management/Individuals/card_teens_2021_poster_1f.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illustrations/vaccine-ampoule-injection-vials-alu-597269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youtube.com/watch?v=z57vTpb19wQ"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vectors/checkmark-tick-check-yes-mark-30375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vectors/bottledwater-water-bottle-mineral-412700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cs typeface="Calibri"/>
              </a:rPr>
              <a:t>Scénario d’introduction pour l’infirmier ou l’infirmière de la santé publique (ISP) – Voici une présentation du Bureau de santé de Middlesex-London qui vous fournira des renseignements utiles pour vous préparer à la séance de vaccination des élèves de 7</a:t>
            </a:r>
            <a:r>
              <a:rPr lang="fr-CA" i="1" baseline="30000" noProof="0">
                <a:cs typeface="Calibri"/>
              </a:rPr>
              <a:t>e</a:t>
            </a:r>
            <a:r>
              <a:rPr lang="fr-CA" i="1" noProof="0">
                <a:cs typeface="Calibri"/>
              </a:rPr>
              <a:t> année.</a:t>
            </a:r>
          </a:p>
        </p:txBody>
      </p:sp>
      <p:sp>
        <p:nvSpPr>
          <p:cNvPr id="4" name="Slide Number Placeholder 3"/>
          <p:cNvSpPr>
            <a:spLocks noGrp="1"/>
          </p:cNvSpPr>
          <p:nvPr>
            <p:ph type="sldNum" sz="quarter" idx="5"/>
          </p:nvPr>
        </p:nvSpPr>
        <p:spPr/>
        <p:txBody>
          <a:bodyPr/>
          <a:lstStyle/>
          <a:p>
            <a:fld id="{437B5F1E-D5BC-4B13-A8C5-12F448E419FD}" type="slidenum">
              <a:rPr lang="en-US" smtClean="0"/>
              <a:t>1</a:t>
            </a:fld>
            <a:endParaRPr lang="en-US"/>
          </a:p>
        </p:txBody>
      </p:sp>
    </p:spTree>
    <p:extLst>
      <p:ext uri="{BB962C8B-B14F-4D97-AF65-F5344CB8AC3E}">
        <p14:creationId xmlns:p14="http://schemas.microsoft.com/office/powerpoint/2010/main" val="328220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7047CAA-19C4-4C86-B5E3-9B4EC84D4C6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30712" indent="-280296">
              <a:spcBef>
                <a:spcPct val="30000"/>
              </a:spcBef>
              <a:defRPr sz="1200">
                <a:solidFill>
                  <a:schemeClr val="tx1"/>
                </a:solidFill>
                <a:latin typeface="Times New Roman" panose="02020603050405020304" pitchFamily="18" charset="0"/>
              </a:defRPr>
            </a:lvl2pPr>
            <a:lvl3pPr marL="1126041" indent="-225209">
              <a:spcBef>
                <a:spcPct val="30000"/>
              </a:spcBef>
              <a:defRPr sz="1200">
                <a:solidFill>
                  <a:schemeClr val="tx1"/>
                </a:solidFill>
                <a:latin typeface="Times New Roman" panose="02020603050405020304" pitchFamily="18" charset="0"/>
              </a:defRPr>
            </a:lvl3pPr>
            <a:lvl4pPr marL="1576458" indent="-225209">
              <a:spcBef>
                <a:spcPct val="30000"/>
              </a:spcBef>
              <a:defRPr sz="1200">
                <a:solidFill>
                  <a:schemeClr val="tx1"/>
                </a:solidFill>
                <a:latin typeface="Times New Roman" panose="02020603050405020304" pitchFamily="18" charset="0"/>
              </a:defRPr>
            </a:lvl4pPr>
            <a:lvl5pPr marL="2026874" indent="-225209">
              <a:spcBef>
                <a:spcPct val="30000"/>
              </a:spcBef>
              <a:defRPr sz="1200">
                <a:solidFill>
                  <a:schemeClr val="tx1"/>
                </a:solidFill>
                <a:latin typeface="Times New Roman" panose="02020603050405020304" pitchFamily="18" charset="0"/>
              </a:defRPr>
            </a:lvl5pPr>
            <a:lvl6pPr marL="2493492" indent="-225209" eaLnBrk="0" fontAlgn="base" hangingPunct="0">
              <a:spcBef>
                <a:spcPct val="30000"/>
              </a:spcBef>
              <a:spcAft>
                <a:spcPct val="0"/>
              </a:spcAft>
              <a:defRPr sz="1200">
                <a:solidFill>
                  <a:schemeClr val="tx1"/>
                </a:solidFill>
                <a:latin typeface="Times New Roman" panose="02020603050405020304" pitchFamily="18" charset="0"/>
              </a:defRPr>
            </a:lvl6pPr>
            <a:lvl7pPr marL="2960110" indent="-225209" eaLnBrk="0" fontAlgn="base" hangingPunct="0">
              <a:spcBef>
                <a:spcPct val="30000"/>
              </a:spcBef>
              <a:spcAft>
                <a:spcPct val="0"/>
              </a:spcAft>
              <a:defRPr sz="1200">
                <a:solidFill>
                  <a:schemeClr val="tx1"/>
                </a:solidFill>
                <a:latin typeface="Times New Roman" panose="02020603050405020304" pitchFamily="18" charset="0"/>
              </a:defRPr>
            </a:lvl7pPr>
            <a:lvl8pPr marL="3426729" indent="-225209" eaLnBrk="0" fontAlgn="base" hangingPunct="0">
              <a:spcBef>
                <a:spcPct val="30000"/>
              </a:spcBef>
              <a:spcAft>
                <a:spcPct val="0"/>
              </a:spcAft>
              <a:defRPr sz="1200">
                <a:solidFill>
                  <a:schemeClr val="tx1"/>
                </a:solidFill>
                <a:latin typeface="Times New Roman" panose="02020603050405020304" pitchFamily="18" charset="0"/>
              </a:defRPr>
            </a:lvl8pPr>
            <a:lvl9pPr marL="3893347" indent="-225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0F41DB-F8F5-4FAE-A9F1-4CF6934E6BFF}" type="slidenum">
              <a:rPr lang="en-US" altLang="en-US"/>
              <a:pPr>
                <a:spcBef>
                  <a:spcPct val="0"/>
                </a:spcBef>
              </a:pPr>
              <a:t>10</a:t>
            </a:fld>
            <a:endParaRPr lang="en-US" altLang="en-US"/>
          </a:p>
        </p:txBody>
      </p:sp>
      <p:sp>
        <p:nvSpPr>
          <p:cNvPr id="28675" name="Rectangle 2">
            <a:extLst>
              <a:ext uri="{FF2B5EF4-FFF2-40B4-BE49-F238E27FC236}">
                <a16:creationId xmlns:a16="http://schemas.microsoft.com/office/drawing/2014/main" id="{0D1A2701-5B9D-41DE-A0CB-3D22FC4112C7}"/>
              </a:ext>
            </a:extLst>
          </p:cNvPr>
          <p:cNvSpPr>
            <a:spLocks noGrp="1" noRot="1" noChangeAspect="1" noChangeArrowheads="1" noTextEdit="1"/>
          </p:cNvSpPr>
          <p:nvPr>
            <p:ph type="sldImg"/>
          </p:nvPr>
        </p:nvSpPr>
        <p:spPr>
          <a:xfrm>
            <a:off x="436563" y="709613"/>
            <a:ext cx="6318250" cy="3554412"/>
          </a:xfrm>
          <a:ln/>
        </p:spPr>
      </p:sp>
      <p:sp>
        <p:nvSpPr>
          <p:cNvPr id="28676" name="Rectangle 3">
            <a:extLst>
              <a:ext uri="{FF2B5EF4-FFF2-40B4-BE49-F238E27FC236}">
                <a16:creationId xmlns:a16="http://schemas.microsoft.com/office/drawing/2014/main" id="{E0D7589A-B2A9-4FA5-9E3F-0427D095AB4A}"/>
              </a:ext>
            </a:extLst>
          </p:cNvPr>
          <p:cNvSpPr>
            <a:spLocks noGrp="1" noChangeArrowheads="1"/>
          </p:cNvSpPr>
          <p:nvPr>
            <p:ph type="body" idx="1"/>
          </p:nvPr>
        </p:nvSpPr>
        <p:spPr>
          <a:xfrm>
            <a:off x="720194" y="4502631"/>
            <a:ext cx="5751789" cy="4265055"/>
          </a:xfrm>
          <a:noFill/>
        </p:spPr>
        <p:txBody>
          <a:bodyPr lIns="93455" tIns="46727" rIns="93455" bIns="46727"/>
          <a:lstStyle/>
          <a:p>
            <a:r>
              <a:rPr lang="fr-CA" i="1" noProof="0" dirty="0"/>
              <a:t>Notes pour l’ISP – Les élèves reçoivent de 1 à 3 vaccins à l’automne</a:t>
            </a:r>
            <a:r>
              <a:rPr lang="fr-CA" i="1" baseline="0" noProof="0" dirty="0"/>
              <a:t>, selon les vaccins pour lesquels le </a:t>
            </a:r>
            <a:r>
              <a:rPr lang="fr-CA" i="1" noProof="0" dirty="0"/>
              <a:t>consentement</a:t>
            </a:r>
            <a:r>
              <a:rPr lang="fr-CA" i="1" baseline="0" noProof="0" dirty="0"/>
              <a:t> a été</a:t>
            </a:r>
            <a:r>
              <a:rPr lang="fr-CA" i="1" noProof="0" dirty="0"/>
              <a:t> obtenu. Après</a:t>
            </a:r>
            <a:r>
              <a:rPr lang="fr-CA" i="1" baseline="0" noProof="0" dirty="0"/>
              <a:t> la vaccination, il faut rester </a:t>
            </a:r>
            <a:r>
              <a:rPr lang="fr-CA" i="1" noProof="0" dirty="0"/>
              <a:t>assis pendant 15 minutes. Il y aura une autre séance de vaccination au printemps.</a:t>
            </a:r>
          </a:p>
          <a:p>
            <a:endParaRPr lang="fr-CA" i="1" noProof="0" dirty="0">
              <a:cs typeface="Calibri" panose="020F0502020204030204"/>
            </a:endParaRPr>
          </a:p>
          <a:p>
            <a:pPr>
              <a:lnSpc>
                <a:spcPct val="80000"/>
              </a:lnSpc>
              <a:spcBef>
                <a:spcPts val="1429"/>
              </a:spcBef>
              <a:spcAft>
                <a:spcPts val="306"/>
              </a:spcAft>
              <a:defRPr/>
            </a:pPr>
            <a:r>
              <a:rPr lang="fr-CA" i="1" noProof="0" dirty="0">
                <a:cs typeface="Calibri" panose="020F0502020204030204"/>
              </a:rPr>
              <a:t>Coordonnées d’une personne-ressource locale : </a:t>
            </a:r>
            <a:r>
              <a:rPr lang="fr-CA" altLang="en-US" b="1" kern="0" dirty="0">
                <a:latin typeface="Arial"/>
                <a:cs typeface="Arial"/>
              </a:rPr>
              <a:t>519 663-5317</a:t>
            </a:r>
            <a:endParaRPr lang="fr-CA" noProof="0" dirty="0"/>
          </a:p>
          <a:p>
            <a:pPr>
              <a:lnSpc>
                <a:spcPct val="80000"/>
              </a:lnSpc>
              <a:defRPr/>
            </a:pPr>
            <a:r>
              <a:rPr lang="fr-CA" altLang="en-US" kern="0" dirty="0">
                <a:solidFill>
                  <a:srgbClr val="0070C0"/>
                </a:solidFill>
                <a:latin typeface="Arial"/>
                <a:cs typeface="Arial"/>
                <a:hlinkClick r:id="rId3">
                  <a:extLst>
                    <a:ext uri="{A12FA001-AC4F-418D-AE19-62706E023703}">
                      <ahyp:hlinkClr xmlns:ahyp="http://schemas.microsoft.com/office/drawing/2018/hyperlinkcolor" val="tx"/>
                    </a:ext>
                  </a:extLst>
                </a:hlinkClick>
              </a:rPr>
              <a:t>www.healthunit.com/elementary-grade-seven-clinics</a:t>
            </a:r>
            <a:endParaRPr lang="fr-CA" altLang="en-US" kern="0" dirty="0">
              <a:solidFill>
                <a:srgbClr val="0070C0"/>
              </a:solidFill>
              <a:latin typeface="Arial"/>
              <a:cs typeface="Arial"/>
            </a:endParaRPr>
          </a:p>
          <a:p>
            <a:endParaRPr lang="en-US" i="1" dirty="0">
              <a:cs typeface="Calibri" panose="020F0502020204030204"/>
            </a:endParaRPr>
          </a:p>
          <a:p>
            <a:endParaRPr lang="en-US" dirty="0"/>
          </a:p>
          <a:p>
            <a:endParaRPr lang="en-US" dirty="0">
              <a:cs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t>Notes pour l’ISP – Il est important de respecter vos camarades et leur vie privée. Vous</a:t>
            </a:r>
            <a:r>
              <a:rPr lang="fr-CA" i="1" baseline="0" noProof="0"/>
              <a:t> pouvez </a:t>
            </a:r>
            <a:r>
              <a:rPr lang="fr-CA" i="1" noProof="0"/>
              <a:t>aider ou soutenir les personnes qui sont nerveuses ou stressées. Chaque personne mérite le respect. </a:t>
            </a:r>
            <a:endParaRPr lang="fr-CA" noProof="0"/>
          </a:p>
          <a:p>
            <a:endParaRPr lang="en-US"/>
          </a:p>
          <a:p>
            <a:r>
              <a:rPr lang="fr-CA" noProof="0"/>
              <a:t>Source de l’image : </a:t>
            </a:r>
            <a:r>
              <a:rPr lang="en-US"/>
              <a:t>https://pixabay.com/images/search/boy%20friends%20hugging/</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11</a:t>
            </a:fld>
            <a:endParaRPr lang="en-US"/>
          </a:p>
        </p:txBody>
      </p:sp>
    </p:spTree>
    <p:extLst>
      <p:ext uri="{BB962C8B-B14F-4D97-AF65-F5344CB8AC3E}">
        <p14:creationId xmlns:p14="http://schemas.microsoft.com/office/powerpoint/2010/main" val="1048549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i="1" noProof="0">
                <a:cs typeface="Calibri"/>
              </a:rPr>
              <a:t>Notes pour l’ISP – Une</a:t>
            </a:r>
            <a:r>
              <a:rPr lang="fr-CA" i="1" noProof="0"/>
              <a:t> </a:t>
            </a:r>
            <a:r>
              <a:rPr lang="fr-CA" b="1" i="1" noProof="0"/>
              <a:t>nouvelle</a:t>
            </a:r>
            <a:r>
              <a:rPr lang="fr-CA" i="1" noProof="0"/>
              <a:t> aiguille est utilisée pour chaque injection et chaque personne. Elle a la même taille que celle utilisée pour vacciner les bébés de 2 mois.</a:t>
            </a:r>
            <a:endParaRPr lang="fr-CA" altLang="en-US" noProof="0">
              <a:cs typeface="Calibri"/>
            </a:endParaRPr>
          </a:p>
          <a:p>
            <a:endParaRPr lang="en-CA" altLang="en-US">
              <a:cs typeface="Calibri"/>
            </a:endParaRPr>
          </a:p>
          <a:p>
            <a:endParaRPr lang="en-CA" altLang="en-US"/>
          </a:p>
          <a:p>
            <a:r>
              <a:rPr lang="fr-CA" altLang="en-US" noProof="0"/>
              <a:t>Source</a:t>
            </a:r>
            <a:r>
              <a:rPr lang="fr-CA" altLang="en-US" baseline="0" noProof="0"/>
              <a:t> de l’i</a:t>
            </a:r>
            <a:r>
              <a:rPr lang="fr-CA" altLang="en-US" noProof="0"/>
              <a:t>mage : </a:t>
            </a:r>
            <a:r>
              <a:rPr lang="en-CA" altLang="en-US"/>
              <a:t>https://unsplash.com/photos/9_3V4UgCvVM</a:t>
            </a:r>
            <a:endParaRPr lang="en-US" altLang="en-US">
              <a:cs typeface="Calibri"/>
            </a:endParaRPr>
          </a:p>
          <a:p>
            <a:endParaRPr lang="en-US"/>
          </a:p>
        </p:txBody>
      </p:sp>
      <p:sp>
        <p:nvSpPr>
          <p:cNvPr id="4" name="Slide Number Placeholder 3"/>
          <p:cNvSpPr>
            <a:spLocks noGrp="1"/>
          </p:cNvSpPr>
          <p:nvPr>
            <p:ph type="sldNum" sz="quarter" idx="5"/>
          </p:nvPr>
        </p:nvSpPr>
        <p:spPr/>
        <p:txBody>
          <a:bodyPr/>
          <a:lstStyle/>
          <a:p>
            <a:fld id="{437B5F1E-D5BC-4B13-A8C5-12F448E419FD}" type="slidenum">
              <a:rPr lang="en-US" smtClean="0"/>
              <a:t>12</a:t>
            </a:fld>
            <a:endParaRPr lang="en-US"/>
          </a:p>
        </p:txBody>
      </p:sp>
    </p:spTree>
    <p:extLst>
      <p:ext uri="{BB962C8B-B14F-4D97-AF65-F5344CB8AC3E}">
        <p14:creationId xmlns:p14="http://schemas.microsoft.com/office/powerpoint/2010/main" val="2746993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cs typeface="Calibri"/>
              </a:rPr>
              <a:t>Notes pour l’ISP – Si vous vous êtes</a:t>
            </a:r>
            <a:r>
              <a:rPr lang="fr-CA" i="1" baseline="0" noProof="0">
                <a:cs typeface="Calibri"/>
              </a:rPr>
              <a:t> fait vacciner </a:t>
            </a:r>
            <a:r>
              <a:rPr lang="fr-CA" i="1" noProof="0">
                <a:cs typeface="Calibri"/>
              </a:rPr>
              <a:t>dans un autre pays, il faut communiquer avec le Bureau de santé.</a:t>
            </a:r>
          </a:p>
        </p:txBody>
      </p:sp>
      <p:sp>
        <p:nvSpPr>
          <p:cNvPr id="4" name="Slide Number Placeholder 3"/>
          <p:cNvSpPr>
            <a:spLocks noGrp="1"/>
          </p:cNvSpPr>
          <p:nvPr>
            <p:ph type="sldNum" sz="quarter" idx="5"/>
          </p:nvPr>
        </p:nvSpPr>
        <p:spPr/>
        <p:txBody>
          <a:bodyPr/>
          <a:lstStyle/>
          <a:p>
            <a:fld id="{437B5F1E-D5BC-4B13-A8C5-12F448E419FD}" type="slidenum">
              <a:rPr lang="en-US" smtClean="0"/>
              <a:t>13</a:t>
            </a:fld>
            <a:endParaRPr lang="en-US"/>
          </a:p>
        </p:txBody>
      </p:sp>
    </p:spTree>
    <p:extLst>
      <p:ext uri="{BB962C8B-B14F-4D97-AF65-F5344CB8AC3E}">
        <p14:creationId xmlns:p14="http://schemas.microsoft.com/office/powerpoint/2010/main" val="3634264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cs typeface="Calibri"/>
              </a:rPr>
              <a:t>Notes pour l’ISP – On ne peut pas administrer de vaccin sans consentement. Si on n’a pas votre formulaire de consentement, le personnel infirmier pourrait appeler à la maison pour obtenir le consentement verbal d’un parent ou tuteur.</a:t>
            </a:r>
          </a:p>
        </p:txBody>
      </p:sp>
      <p:sp>
        <p:nvSpPr>
          <p:cNvPr id="4" name="Slide Number Placeholder 3"/>
          <p:cNvSpPr>
            <a:spLocks noGrp="1"/>
          </p:cNvSpPr>
          <p:nvPr>
            <p:ph type="sldNum" sz="quarter" idx="5"/>
          </p:nvPr>
        </p:nvSpPr>
        <p:spPr/>
        <p:txBody>
          <a:bodyPr/>
          <a:lstStyle/>
          <a:p>
            <a:fld id="{437B5F1E-D5BC-4B13-A8C5-12F448E419FD}" type="slidenum">
              <a:rPr lang="en-US" smtClean="0"/>
              <a:t>14</a:t>
            </a:fld>
            <a:endParaRPr lang="en-US"/>
          </a:p>
        </p:txBody>
      </p:sp>
    </p:spTree>
    <p:extLst>
      <p:ext uri="{BB962C8B-B14F-4D97-AF65-F5344CB8AC3E}">
        <p14:creationId xmlns:p14="http://schemas.microsoft.com/office/powerpoint/2010/main" val="696835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77863"/>
            <a:ext cx="6416675" cy="3609975"/>
          </a:xfrm>
        </p:spPr>
      </p:sp>
      <p:sp>
        <p:nvSpPr>
          <p:cNvPr id="3" name="Notes Placeholder 2"/>
          <p:cNvSpPr>
            <a:spLocks noGrp="1"/>
          </p:cNvSpPr>
          <p:nvPr>
            <p:ph type="body" idx="1"/>
          </p:nvPr>
        </p:nvSpPr>
        <p:spPr/>
        <p:txBody>
          <a:bodyPr/>
          <a:lstStyle/>
          <a:p>
            <a:r>
              <a:rPr lang="fr-CA" i="1" noProof="0">
                <a:cs typeface="Calibri"/>
              </a:rPr>
              <a:t>Notes pour l’ISP – Le système CARD présente 4 stratégies pour vous aider à vous préparer à la vaccination : C pour confort, A pour aide, R pour relaxation et D pour distraction. </a:t>
            </a:r>
            <a:endParaRPr lang="fr-CA" i="1" noProof="0"/>
          </a:p>
        </p:txBody>
      </p:sp>
      <p:sp>
        <p:nvSpPr>
          <p:cNvPr id="4" name="Slide Number Placeholder 3"/>
          <p:cNvSpPr>
            <a:spLocks noGrp="1"/>
          </p:cNvSpPr>
          <p:nvPr>
            <p:ph type="sldNum" sz="quarter" idx="5"/>
          </p:nvPr>
        </p:nvSpPr>
        <p:spPr/>
        <p:txBody>
          <a:bodyPr/>
          <a:lstStyle/>
          <a:p>
            <a:fld id="{3E5EAA31-F5D5-4660-BDDC-80CE4B7E5B4C}" type="slidenum">
              <a:rPr lang="en-US" altLang="en-US" smtClean="0"/>
              <a:pPr/>
              <a:t>15</a:t>
            </a:fld>
            <a:endParaRPr lang="en-US" altLang="en-US"/>
          </a:p>
        </p:txBody>
      </p:sp>
    </p:spTree>
    <p:extLst>
      <p:ext uri="{BB962C8B-B14F-4D97-AF65-F5344CB8AC3E}">
        <p14:creationId xmlns:p14="http://schemas.microsoft.com/office/powerpoint/2010/main" val="2797869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77863"/>
            <a:ext cx="6416675" cy="3609975"/>
          </a:xfrm>
        </p:spPr>
      </p:sp>
      <p:sp>
        <p:nvSpPr>
          <p:cNvPr id="3" name="Notes Placeholder 2"/>
          <p:cNvSpPr>
            <a:spLocks noGrp="1"/>
          </p:cNvSpPr>
          <p:nvPr>
            <p:ph type="body" idx="1"/>
          </p:nvPr>
        </p:nvSpPr>
        <p:spPr>
          <a:xfrm>
            <a:off x="369038" y="4480004"/>
            <a:ext cx="6301462" cy="4116547"/>
          </a:xfrm>
        </p:spPr>
        <p:txBody>
          <a:bodyPr/>
          <a:lstStyle/>
          <a:p>
            <a:r>
              <a:rPr lang="fr-CA" i="1" noProof="0"/>
              <a:t>Notes pour l’ISP – Voici quelques exemples de stratégies : porter des manches courtes, poser des questions, prendre des respirations lentes et profondes, parler avec quelqu’un pour se distraire. Quelles stratégies fonctionnent le mieux pour vous? </a:t>
            </a:r>
            <a:endParaRPr lang="fr-CA" noProof="0"/>
          </a:p>
          <a:p>
            <a:endParaRPr lang="en-US" i="1">
              <a:latin typeface="Calibri"/>
              <a:cs typeface="Calibri"/>
            </a:endParaRPr>
          </a:p>
          <a:p>
            <a:r>
              <a:rPr lang="fr-CA" noProof="0">
                <a:latin typeface="Times New Roman"/>
                <a:cs typeface="Times New Roman"/>
              </a:rPr>
              <a:t>Vidéo facultative expliquant le système CARD : </a:t>
            </a:r>
            <a:r>
              <a:rPr lang="en-CA">
                <a:latin typeface="Times New Roman"/>
                <a:cs typeface="Times New Roman"/>
                <a:hlinkClick r:id="rId3"/>
              </a:rPr>
              <a:t>https://youtu.be/c41HvgEKQSk</a:t>
            </a:r>
            <a:r>
              <a:rPr lang="en-CA">
                <a:latin typeface="Times New Roman"/>
                <a:cs typeface="Times New Roman"/>
              </a:rPr>
              <a:t>  (7:46) </a:t>
            </a:r>
            <a:r>
              <a:rPr lang="fr-CA" noProof="0">
                <a:latin typeface="Times New Roman"/>
                <a:cs typeface="Times New Roman"/>
              </a:rPr>
              <a:t>(en anglais)</a:t>
            </a:r>
          </a:p>
          <a:p>
            <a:endParaRPr lang="en-CA">
              <a:latin typeface="Times New Roman"/>
              <a:cs typeface="Times New Roman"/>
            </a:endParaRPr>
          </a:p>
          <a:p>
            <a:r>
              <a:rPr lang="fr-CA" noProof="0">
                <a:latin typeface="Times New Roman"/>
                <a:cs typeface="Times New Roman"/>
              </a:rPr>
              <a:t>Affiche en français sur le système CARD : </a:t>
            </a:r>
            <a:r>
              <a:rPr lang="fr-CA" noProof="0">
                <a:latin typeface="Times New Roman"/>
                <a:cs typeface="Times New Roman"/>
                <a:hlinkClick r:id="rId4"/>
              </a:rPr>
              <a:t>https://immunize.ca/sites/default/files/Resource%20and%20Product%20Uploads%20(PDFs)/Products%20and%20Resources/Pain%20Management/Individuals/card_teens_2021_poster_1f.pdf</a:t>
            </a:r>
          </a:p>
          <a:p>
            <a:endParaRPr lang="en-CA">
              <a:latin typeface="Times New Roman"/>
              <a:cs typeface="Times New Roman"/>
            </a:endParaRPr>
          </a:p>
          <a:p>
            <a:r>
              <a:rPr lang="fr-CA" noProof="0">
                <a:latin typeface="Times New Roman"/>
                <a:cs typeface="Times New Roman"/>
              </a:rPr>
              <a:t>Document sur le système CARD à remettre aux élèves </a:t>
            </a:r>
            <a:r>
              <a:rPr lang="en-CA">
                <a:latin typeface="Times New Roman"/>
                <a:cs typeface="Times New Roman"/>
              </a:rPr>
              <a:t>:</a:t>
            </a:r>
          </a:p>
          <a:p>
            <a:r>
              <a:rPr lang="en-US">
                <a:latin typeface="Times New Roman"/>
                <a:cs typeface="Times New Roman"/>
                <a:hlinkClick r:id="rId5"/>
              </a:rPr>
              <a:t>https://immunize.ca/sites/default/files/Resource%20and%20Product%20Uploads%20(PDFs)/Products%20and%20Resources/Pain%20Management/Parents/SchoolVaccine-StudentHandout_Fr_10_11_2018.pdf</a:t>
            </a:r>
          </a:p>
          <a:p>
            <a:endParaRPr lang="en-US">
              <a:latin typeface="Times New Roman"/>
              <a:cs typeface="Times New Roman"/>
            </a:endParaRPr>
          </a:p>
          <a:p>
            <a:endParaRPr lang="en-US" i="1">
              <a:latin typeface="Times New Roman"/>
              <a:cs typeface="Times New Roman"/>
            </a:endParaRPr>
          </a:p>
          <a:p>
            <a:r>
              <a:rPr lang="fr-CA" b="1" noProof="0"/>
              <a:t>Stratégies dans l’ordre </a:t>
            </a:r>
            <a:r>
              <a:rPr lang="en-US" b="1"/>
              <a:t>(CARD) : </a:t>
            </a:r>
            <a:r>
              <a:rPr lang="en-US" b="1">
                <a:hlinkClick r:id="rId6"/>
              </a:rPr>
              <a:t>https://www.health.gov.on.ca/en/pro/programs/publichealth/coronavirus/docs/vaccine/CARD_Vaccination_Handout.pdf</a:t>
            </a:r>
            <a:endParaRPr lang="en-US" b="1">
              <a:cs typeface="Calibri" panose="020F0502020204030204"/>
            </a:endParaRPr>
          </a:p>
        </p:txBody>
      </p:sp>
      <p:sp>
        <p:nvSpPr>
          <p:cNvPr id="4" name="Slide Number Placeholder 3"/>
          <p:cNvSpPr>
            <a:spLocks noGrp="1"/>
          </p:cNvSpPr>
          <p:nvPr>
            <p:ph type="sldNum" sz="quarter" idx="5"/>
          </p:nvPr>
        </p:nvSpPr>
        <p:spPr/>
        <p:txBody>
          <a:bodyPr/>
          <a:lstStyle/>
          <a:p>
            <a:fld id="{3E5EAA31-F5D5-4660-BDDC-80CE4B7E5B4C}" type="slidenum">
              <a:rPr lang="en-US" altLang="en-US" smtClean="0"/>
              <a:pPr/>
              <a:t>16</a:t>
            </a:fld>
            <a:endParaRPr lang="en-US" altLang="en-US"/>
          </a:p>
        </p:txBody>
      </p:sp>
    </p:spTree>
    <p:extLst>
      <p:ext uri="{BB962C8B-B14F-4D97-AF65-F5344CB8AC3E}">
        <p14:creationId xmlns:p14="http://schemas.microsoft.com/office/powerpoint/2010/main" val="2912128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77863"/>
            <a:ext cx="6416675" cy="3609975"/>
          </a:xfrm>
        </p:spPr>
      </p:sp>
      <p:sp>
        <p:nvSpPr>
          <p:cNvPr id="3" name="Notes Placeholder 2"/>
          <p:cNvSpPr>
            <a:spLocks noGrp="1"/>
          </p:cNvSpPr>
          <p:nvPr>
            <p:ph type="body" idx="1"/>
          </p:nvPr>
        </p:nvSpPr>
        <p:spPr/>
        <p:txBody>
          <a:bodyPr/>
          <a:lstStyle/>
          <a:p>
            <a:r>
              <a:rPr lang="fr-CA" i="1" noProof="0">
                <a:cs typeface="Calibri"/>
              </a:rPr>
              <a:t>Notes pour l’ISP – Si vous avez des questions, consultez le site Web du Bureau de santé ou appelez l’Équipe de prévention des maladies par la vaccination du Bureau de santé. Les coordonnées sont indiquées sur le formulaire de consentement.</a:t>
            </a:r>
            <a:endParaRPr lang="fr-CA" i="1" noProof="0"/>
          </a:p>
          <a:p>
            <a:endParaRPr lang="en-US"/>
          </a:p>
          <a:p>
            <a:r>
              <a:rPr lang="fr-CA" noProof="0"/>
              <a:t>Source de l’image </a:t>
            </a:r>
            <a:r>
              <a:rPr lang="en-US"/>
              <a:t>: canva.com</a:t>
            </a:r>
          </a:p>
          <a:p>
            <a:endParaRPr lang="en-US"/>
          </a:p>
        </p:txBody>
      </p:sp>
      <p:sp>
        <p:nvSpPr>
          <p:cNvPr id="4" name="Slide Number Placeholder 3"/>
          <p:cNvSpPr>
            <a:spLocks noGrp="1"/>
          </p:cNvSpPr>
          <p:nvPr>
            <p:ph type="sldNum" sz="quarter" idx="5"/>
          </p:nvPr>
        </p:nvSpPr>
        <p:spPr/>
        <p:txBody>
          <a:bodyPr/>
          <a:lstStyle/>
          <a:p>
            <a:fld id="{3E5EAA31-F5D5-4660-BDDC-80CE4B7E5B4C}" type="slidenum">
              <a:rPr lang="en-US" altLang="en-US" smtClean="0"/>
              <a:pPr/>
              <a:t>17</a:t>
            </a:fld>
            <a:endParaRPr lang="en-US" altLang="en-US"/>
          </a:p>
        </p:txBody>
      </p:sp>
    </p:spTree>
    <p:extLst>
      <p:ext uri="{BB962C8B-B14F-4D97-AF65-F5344CB8AC3E}">
        <p14:creationId xmlns:p14="http://schemas.microsoft.com/office/powerpoint/2010/main" val="1061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i="1" noProof="0"/>
              <a:t>Notes pour l’ISP – Nous vous montrerons une vidéo qui explique brièvement pourquoi</a:t>
            </a:r>
            <a:r>
              <a:rPr lang="fr-CA" i="1" baseline="0" noProof="0"/>
              <a:t> nous avons recours à la vaccination. </a:t>
            </a:r>
            <a:endParaRPr lang="fr-CA" noProof="0"/>
          </a:p>
          <a:p>
            <a:endParaRPr lang="en-CA"/>
          </a:p>
          <a:p>
            <a:endParaRPr lang="en-CA"/>
          </a:p>
          <a:p>
            <a:pPr defTabSz="933237">
              <a:defRPr/>
            </a:pPr>
            <a:r>
              <a:rPr lang="fr-CA" altLang="en-US">
                <a:solidFill>
                  <a:srgbClr val="008E40"/>
                </a:solidFill>
                <a:latin typeface="Arial Narrow"/>
              </a:rPr>
              <a:t>Source de l’image </a:t>
            </a:r>
            <a:r>
              <a:rPr lang="en-CA" altLang="en-US">
                <a:solidFill>
                  <a:srgbClr val="008E40"/>
                </a:solidFill>
                <a:latin typeface="Arial Narrow"/>
              </a:rPr>
              <a:t>: </a:t>
            </a:r>
            <a:r>
              <a:rPr lang="en-CA" altLang="en-US">
                <a:solidFill>
                  <a:srgbClr val="008E40"/>
                </a:solidFill>
                <a:latin typeface="Arial Narrow"/>
                <a:hlinkClick r:id="rId3"/>
              </a:rPr>
              <a:t>https://pixabay.com/illustrations/vaccine-ampoule-injection-vials-alu-5972694/</a:t>
            </a:r>
          </a:p>
          <a:p>
            <a:pPr>
              <a:defRPr/>
            </a:pPr>
            <a:endParaRPr lang="en-CA" altLang="en-US" i="1">
              <a:solidFill>
                <a:srgbClr val="008E40"/>
              </a:solidFill>
              <a:latin typeface="Arial Narrow"/>
            </a:endParaRPr>
          </a:p>
          <a:p>
            <a:pPr>
              <a:defRPr/>
            </a:pPr>
            <a:endParaRPr lang="en-CA" altLang="en-US" i="1">
              <a:solidFill>
                <a:srgbClr val="008E40"/>
              </a:solidFill>
              <a:latin typeface="Arial Narrow"/>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2</a:t>
            </a:fld>
            <a:endParaRPr lang="en-US"/>
          </a:p>
        </p:txBody>
      </p:sp>
    </p:spTree>
    <p:extLst>
      <p:ext uri="{BB962C8B-B14F-4D97-AF65-F5344CB8AC3E}">
        <p14:creationId xmlns:p14="http://schemas.microsoft.com/office/powerpoint/2010/main" val="1152511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fr-CA" noProof="0"/>
              <a:t>Vidéo facultative qui explique l’objectif de la vaccination en milieu scolaire : </a:t>
            </a:r>
            <a:r>
              <a:rPr lang="fr-CA" noProof="0">
                <a:hlinkClick r:id="rId3"/>
              </a:rPr>
              <a:t>www.youtube.com/watch?v=z57vTpb19wQ</a:t>
            </a:r>
            <a:r>
              <a:rPr lang="fr-CA" noProof="0"/>
              <a:t> (en anglais seulement)</a:t>
            </a:r>
          </a:p>
          <a:p>
            <a:endParaRPr lang="en-US">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3</a:t>
            </a:fld>
            <a:endParaRPr lang="en-US"/>
          </a:p>
        </p:txBody>
      </p:sp>
    </p:spTree>
    <p:extLst>
      <p:ext uri="{BB962C8B-B14F-4D97-AF65-F5344CB8AC3E}">
        <p14:creationId xmlns:p14="http://schemas.microsoft.com/office/powerpoint/2010/main" val="3828913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AB60790D-5151-4ED1-9E29-597832D84C96}"/>
              </a:ext>
            </a:extLst>
          </p:cNvPr>
          <p:cNvSpPr>
            <a:spLocks noGrp="1" noRot="1" noChangeAspect="1" noChangeArrowheads="1" noTextEdit="1"/>
          </p:cNvSpPr>
          <p:nvPr>
            <p:ph type="sldImg"/>
          </p:nvPr>
        </p:nvSpPr>
        <p:spPr>
          <a:xfrm>
            <a:off x="387350" y="677863"/>
            <a:ext cx="6416675" cy="3609975"/>
          </a:xfrm>
          <a:ln/>
        </p:spPr>
      </p:sp>
      <p:sp>
        <p:nvSpPr>
          <p:cNvPr id="10243" name="Notes Placeholder 2">
            <a:extLst>
              <a:ext uri="{FF2B5EF4-FFF2-40B4-BE49-F238E27FC236}">
                <a16:creationId xmlns:a16="http://schemas.microsoft.com/office/drawing/2014/main" id="{54F64DDE-3F9C-4092-A940-C1F5774FE91C}"/>
              </a:ext>
            </a:extLst>
          </p:cNvPr>
          <p:cNvSpPr>
            <a:spLocks noGrp="1" noChangeArrowheads="1"/>
          </p:cNvSpPr>
          <p:nvPr>
            <p:ph type="body" idx="1"/>
          </p:nvPr>
        </p:nvSpPr>
        <p:spPr>
          <a:noFill/>
        </p:spPr>
        <p:txBody>
          <a:bodyPr/>
          <a:lstStyle/>
          <a:p>
            <a:r>
              <a:rPr lang="fr-CA" i="1" noProof="0" dirty="0"/>
              <a:t>Notes pour l’ISP – Voici les vaccins qui seront offerts le jour de la séance de vaccination. Le personnel infirmier sera sur place à l’école pour les administrer. </a:t>
            </a:r>
            <a:r>
              <a:rPr lang="fr-CA" i="1" dirty="0"/>
              <a:t>T</a:t>
            </a:r>
            <a:r>
              <a:rPr lang="fr-CA" i="1" noProof="0" dirty="0" err="1"/>
              <a:t>ous</a:t>
            </a:r>
            <a:r>
              <a:rPr lang="fr-CA" i="1" noProof="0" dirty="0"/>
              <a:t> les élèves de 7</a:t>
            </a:r>
            <a:r>
              <a:rPr lang="fr-CA" i="1" baseline="30000" noProof="0" dirty="0"/>
              <a:t>e</a:t>
            </a:r>
            <a:r>
              <a:rPr lang="fr-CA" i="1" noProof="0" dirty="0"/>
              <a:t> année pourront se faire vacciner ainsi que les élèves de 8</a:t>
            </a:r>
            <a:r>
              <a:rPr lang="fr-CA" i="1" baseline="30000" noProof="0" dirty="0"/>
              <a:t>e</a:t>
            </a:r>
            <a:r>
              <a:rPr lang="fr-CA" i="1" noProof="0" dirty="0"/>
              <a:t> année qui pourraient ne pas avoir reçu ces vaccins. Le vaccin contre la méningococcie est obligatoire en vertu de la </a:t>
            </a:r>
            <a:r>
              <a:rPr lang="fr-CA" noProof="0" dirty="0"/>
              <a:t>Loi sur l’immunisation des élèves</a:t>
            </a:r>
            <a:r>
              <a:rPr lang="fr-CA" i="1" noProof="0" dirty="0"/>
              <a:t>, ce qui signifie </a:t>
            </a:r>
            <a:r>
              <a:rPr lang="fr-CA" i="1" dirty="0"/>
              <a:t>qu’il faut le recevoir </a:t>
            </a:r>
            <a:r>
              <a:rPr lang="fr-CA" i="1" noProof="0" dirty="0"/>
              <a:t>pour pouvoir fréquenter l’école. Dans certains cas, il est possible d’obtenir une </a:t>
            </a:r>
            <a:r>
              <a:rPr lang="fr-CA" i="1" noProof="0" dirty="0" err="1"/>
              <a:t>exemptio</a:t>
            </a:r>
            <a:r>
              <a:rPr lang="fr-CA" i="1" dirty="0"/>
              <a:t>n pour des raisons </a:t>
            </a:r>
            <a:r>
              <a:rPr lang="fr-CA" i="1" noProof="0" dirty="0"/>
              <a:t>médicales ou religieuses. Il faut communiquer avec le Bureau de santé pour en savoir plus à ce sujet. Les vaccins contre l’hépatite B et le VPH ne sont pas obligatoires, mais ils sont recommandés. </a:t>
            </a:r>
            <a:endParaRPr lang="fr-CA" noProof="0" dirty="0">
              <a:cs typeface="Calibri"/>
            </a:endParaRPr>
          </a:p>
          <a:p>
            <a:pPr eaLnBrk="0" fontAlgn="base" hangingPunct="0">
              <a:spcBef>
                <a:spcPct val="30000"/>
              </a:spcBef>
              <a:spcAft>
                <a:spcPct val="0"/>
              </a:spcAft>
            </a:pPr>
            <a:endParaRPr lang="fr-CA" altLang="en-US" dirty="0">
              <a:solidFill>
                <a:srgbClr val="008E40"/>
              </a:solidFill>
              <a:latin typeface="Arial Narrow"/>
              <a:cs typeface="Times New Roman"/>
            </a:endParaRPr>
          </a:p>
          <a:p>
            <a:pPr defTabSz="933237" eaLnBrk="0" fontAlgn="base" hangingPunct="0">
              <a:spcBef>
                <a:spcPct val="30000"/>
              </a:spcBef>
              <a:spcAft>
                <a:spcPct val="0"/>
              </a:spcAft>
              <a:defRPr/>
            </a:pPr>
            <a:r>
              <a:rPr lang="fr-CA" altLang="en-US" dirty="0">
                <a:solidFill>
                  <a:srgbClr val="008E40"/>
                </a:solidFill>
                <a:latin typeface="Arial Narrow"/>
              </a:rPr>
              <a:t>Source de l’image : </a:t>
            </a:r>
            <a:r>
              <a:rPr lang="fr-CA" altLang="en-US" dirty="0">
                <a:solidFill>
                  <a:srgbClr val="008E40"/>
                </a:solidFill>
                <a:latin typeface="Arial Narrow"/>
                <a:hlinkClick r:id="rId3"/>
              </a:rPr>
              <a:t>https://pixabay.com/vectors/checkmark-tick-check-yes-mark-303752/</a:t>
            </a:r>
          </a:p>
          <a:p>
            <a:pPr>
              <a:spcBef>
                <a:spcPct val="30000"/>
              </a:spcBef>
              <a:spcAft>
                <a:spcPct val="0"/>
              </a:spcAft>
              <a:defRPr/>
            </a:pPr>
            <a:endParaRPr lang="fr-CA" altLang="en-US" dirty="0">
              <a:solidFill>
                <a:srgbClr val="008E40"/>
              </a:solidFill>
              <a:latin typeface="Arial Narrow"/>
            </a:endParaRPr>
          </a:p>
          <a:p>
            <a:pPr>
              <a:spcBef>
                <a:spcPct val="30000"/>
              </a:spcBef>
              <a:spcAft>
                <a:spcPct val="0"/>
              </a:spcAft>
              <a:defRPr/>
            </a:pPr>
            <a:endParaRPr lang="fr-CA" i="1" dirty="0">
              <a:cs typeface="Calibri"/>
            </a:endParaRPr>
          </a:p>
        </p:txBody>
      </p:sp>
      <p:sp>
        <p:nvSpPr>
          <p:cNvPr id="10244" name="Slide Number Placeholder 3">
            <a:extLst>
              <a:ext uri="{FF2B5EF4-FFF2-40B4-BE49-F238E27FC236}">
                <a16:creationId xmlns:a16="http://schemas.microsoft.com/office/drawing/2014/main" id="{B8C13D1A-7C1A-48C4-9623-37967C648CC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8255" indent="-291636">
              <a:defRPr sz="2400">
                <a:solidFill>
                  <a:schemeClr val="tx1"/>
                </a:solidFill>
                <a:latin typeface="Times New Roman" panose="02020603050405020304" pitchFamily="18" charset="0"/>
              </a:defRPr>
            </a:lvl2pPr>
            <a:lvl3pPr marL="1166546" indent="-233309">
              <a:defRPr sz="2400">
                <a:solidFill>
                  <a:schemeClr val="tx1"/>
                </a:solidFill>
                <a:latin typeface="Times New Roman" panose="02020603050405020304" pitchFamily="18" charset="0"/>
              </a:defRPr>
            </a:lvl3pPr>
            <a:lvl4pPr marL="1633164" indent="-233309">
              <a:defRPr sz="2400">
                <a:solidFill>
                  <a:schemeClr val="tx1"/>
                </a:solidFill>
                <a:latin typeface="Times New Roman" panose="02020603050405020304" pitchFamily="18" charset="0"/>
              </a:defRPr>
            </a:lvl4pPr>
            <a:lvl5pPr marL="2099782" indent="-233309">
              <a:defRPr sz="2400">
                <a:solidFill>
                  <a:schemeClr val="tx1"/>
                </a:solidFill>
                <a:latin typeface="Times New Roman" panose="02020603050405020304" pitchFamily="18" charset="0"/>
              </a:defRPr>
            </a:lvl5pPr>
            <a:lvl6pPr marL="2566401" indent="-233309" eaLnBrk="0" fontAlgn="base" hangingPunct="0">
              <a:spcBef>
                <a:spcPct val="0"/>
              </a:spcBef>
              <a:spcAft>
                <a:spcPct val="0"/>
              </a:spcAft>
              <a:defRPr sz="2400">
                <a:solidFill>
                  <a:schemeClr val="tx1"/>
                </a:solidFill>
                <a:latin typeface="Times New Roman" panose="02020603050405020304" pitchFamily="18" charset="0"/>
              </a:defRPr>
            </a:lvl6pPr>
            <a:lvl7pPr marL="3033019" indent="-233309" eaLnBrk="0" fontAlgn="base" hangingPunct="0">
              <a:spcBef>
                <a:spcPct val="0"/>
              </a:spcBef>
              <a:spcAft>
                <a:spcPct val="0"/>
              </a:spcAft>
              <a:defRPr sz="2400">
                <a:solidFill>
                  <a:schemeClr val="tx1"/>
                </a:solidFill>
                <a:latin typeface="Times New Roman" panose="02020603050405020304" pitchFamily="18" charset="0"/>
              </a:defRPr>
            </a:lvl7pPr>
            <a:lvl8pPr marL="3499637" indent="-233309" eaLnBrk="0" fontAlgn="base" hangingPunct="0">
              <a:spcBef>
                <a:spcPct val="0"/>
              </a:spcBef>
              <a:spcAft>
                <a:spcPct val="0"/>
              </a:spcAft>
              <a:defRPr sz="2400">
                <a:solidFill>
                  <a:schemeClr val="tx1"/>
                </a:solidFill>
                <a:latin typeface="Times New Roman" panose="02020603050405020304" pitchFamily="18" charset="0"/>
              </a:defRPr>
            </a:lvl8pPr>
            <a:lvl9pPr marL="3966256" indent="-233309" eaLnBrk="0" fontAlgn="base" hangingPunct="0">
              <a:spcBef>
                <a:spcPct val="0"/>
              </a:spcBef>
              <a:spcAft>
                <a:spcPct val="0"/>
              </a:spcAft>
              <a:defRPr sz="2400">
                <a:solidFill>
                  <a:schemeClr val="tx1"/>
                </a:solidFill>
                <a:latin typeface="Times New Roman" panose="02020603050405020304" pitchFamily="18" charset="0"/>
              </a:defRPr>
            </a:lvl9pPr>
          </a:lstStyle>
          <a:p>
            <a:fld id="{5A657F00-C65B-4ED9-ABF0-022108A8BFBF}"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fontAlgn="base">
              <a:spcBef>
                <a:spcPct val="30000"/>
              </a:spcBef>
              <a:spcAft>
                <a:spcPct val="0"/>
              </a:spcAft>
              <a:defRPr/>
            </a:pPr>
            <a:endParaRPr lang="en-US" altLang="en-US" dirty="0">
              <a:solidFill>
                <a:srgbClr val="008E40"/>
              </a:solidFill>
              <a:latin typeface="Arial Narrow"/>
            </a:endParaRPr>
          </a:p>
          <a:p>
            <a:r>
              <a:rPr lang="fr-CA" i="1" noProof="0" dirty="0">
                <a:cs typeface="Calibri"/>
              </a:rPr>
              <a:t>Notes pour l’ISP – La méningococcie est causée par une bactérie qui peut causer la méningite. C’est une maladie grave qui entraîne l’enflure de la membrane qui entoure le cerveau et la moelle épinière. Elle se transmet par la salive, notamment par les baisers et </a:t>
            </a:r>
            <a:r>
              <a:rPr lang="fr-CA" i="1" dirty="0">
                <a:cs typeface="Calibri"/>
              </a:rPr>
              <a:t>le </a:t>
            </a:r>
            <a:r>
              <a:rPr lang="fr-CA" i="1" noProof="0" dirty="0">
                <a:cs typeface="Calibri"/>
              </a:rPr>
              <a:t>partage d’aliments, de boissons, de brillants à lèvres</a:t>
            </a:r>
            <a:r>
              <a:rPr lang="fr-CA" i="1" noProof="0" dirty="0"/>
              <a:t> et d’instruments de musique. </a:t>
            </a:r>
            <a:r>
              <a:rPr lang="fr-CA" i="1" dirty="0"/>
              <a:t>La</a:t>
            </a:r>
            <a:r>
              <a:rPr lang="fr-CA" i="1" noProof="0" dirty="0"/>
              <a:t> méningite peut entraîner des complications graves et, dans certains cas, la mort. Ce vaccin comporte une seule dose et est gratuit pour les élèves de 7</a:t>
            </a:r>
            <a:r>
              <a:rPr lang="fr-CA" i="1" baseline="30000" noProof="0" dirty="0"/>
              <a:t>e</a:t>
            </a:r>
            <a:r>
              <a:rPr lang="fr-CA" i="1" noProof="0" dirty="0"/>
              <a:t> année. Ils doivent le recevoir pour fréquenter l’école, sauf s’ils ont une exemption valide à leur dossier.</a:t>
            </a:r>
            <a:endParaRPr lang="fr-CA" i="1" noProof="0" dirty="0">
              <a:cs typeface="Calibri"/>
            </a:endParaRPr>
          </a:p>
          <a:p>
            <a:endParaRPr lang="en-US" i="1" dirty="0">
              <a:cs typeface="Calibri"/>
            </a:endParaRPr>
          </a:p>
          <a:p>
            <a:r>
              <a:rPr lang="fr-CA" noProof="0" dirty="0"/>
              <a:t>Source de l’image </a:t>
            </a:r>
            <a:r>
              <a:rPr lang="en-US" dirty="0"/>
              <a:t>: </a:t>
            </a:r>
            <a:r>
              <a:rPr lang="en-US" dirty="0">
                <a:hlinkClick r:id="rId3"/>
              </a:rPr>
              <a:t>https://pixabay.com/vectors/bottledwater-water-bottle-mineral-4127009/</a:t>
            </a:r>
            <a:endParaRPr lang="en-US" dirty="0"/>
          </a:p>
        </p:txBody>
      </p:sp>
      <p:sp>
        <p:nvSpPr>
          <p:cNvPr id="4" name="Slide Number Placeholder 3"/>
          <p:cNvSpPr>
            <a:spLocks noGrp="1"/>
          </p:cNvSpPr>
          <p:nvPr>
            <p:ph type="sldNum" sz="quarter" idx="5"/>
          </p:nvPr>
        </p:nvSpPr>
        <p:spPr/>
        <p:txBody>
          <a:bodyPr/>
          <a:lstStyle/>
          <a:p>
            <a:fld id="{437B5F1E-D5BC-4B13-A8C5-12F448E419FD}" type="slidenum">
              <a:rPr lang="en-US" smtClean="0"/>
              <a:t>5</a:t>
            </a:fld>
            <a:endParaRPr lang="en-US"/>
          </a:p>
        </p:txBody>
      </p:sp>
    </p:spTree>
    <p:extLst>
      <p:ext uri="{BB962C8B-B14F-4D97-AF65-F5344CB8AC3E}">
        <p14:creationId xmlns:p14="http://schemas.microsoft.com/office/powerpoint/2010/main" val="209260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dirty="0"/>
              <a:t>Notes pour l’ISP – L’hépatite B est causée par un virus qui s’attaque au</a:t>
            </a:r>
            <a:r>
              <a:rPr lang="fr-CA" i="1" baseline="0" noProof="0" dirty="0"/>
              <a:t> </a:t>
            </a:r>
            <a:r>
              <a:rPr lang="fr-CA" i="1" noProof="0" dirty="0"/>
              <a:t>foie. Il se transmet par le partage d’aiguilles</a:t>
            </a:r>
            <a:r>
              <a:rPr lang="fr-CA" i="1" baseline="0" noProof="0" dirty="0"/>
              <a:t> ou d’effets personnels, comme les </a:t>
            </a:r>
            <a:r>
              <a:rPr lang="fr-CA" i="1" noProof="0" dirty="0"/>
              <a:t>rasoirs</a:t>
            </a:r>
            <a:r>
              <a:rPr lang="fr-CA" i="1" baseline="0" noProof="0" dirty="0"/>
              <a:t> et les</a:t>
            </a:r>
            <a:r>
              <a:rPr lang="fr-CA" i="1" noProof="0" dirty="0"/>
              <a:t> brosses à dents,</a:t>
            </a:r>
            <a:r>
              <a:rPr lang="fr-CA" i="1" baseline="0" noProof="0" dirty="0"/>
              <a:t> ainsi que par l’utilisation d’instruments contaminés durant </a:t>
            </a:r>
            <a:r>
              <a:rPr lang="fr-CA" i="1" noProof="0" dirty="0"/>
              <a:t>un perçage corporel ou un tatouage. Cette infection peut entraîner des dommages au foie, le cancer et même la mort. Le vaccin </a:t>
            </a:r>
            <a:r>
              <a:rPr lang="fr-CA" i="1" noProof="0" dirty="0" err="1"/>
              <a:t>Twinrix</a:t>
            </a:r>
            <a:r>
              <a:rPr lang="fr-CA" i="1" noProof="0" dirty="0"/>
              <a:t> protège contre l’hépatite B. Certains peuvent l’avoir déjà reçu avant un voyage à l’étranger. Indiquez la date des vaccins que vous avez déjà reçus sur le formulaire de consentement pour que le personnel infirmier puisse déterminer si vous avez besoin d’une autre dose. Le</a:t>
            </a:r>
            <a:r>
              <a:rPr lang="fr-CA" i="1" baseline="0" noProof="0" dirty="0"/>
              <a:t> </a:t>
            </a:r>
            <a:r>
              <a:rPr lang="fr-CA" i="1" noProof="0" dirty="0"/>
              <a:t>vaccin contre l’hépatite B est offert gratuitement aux élèves jusqu’à la 12</a:t>
            </a:r>
            <a:r>
              <a:rPr lang="fr-CA" i="1" baseline="30000" noProof="0" dirty="0"/>
              <a:t>e</a:t>
            </a:r>
            <a:r>
              <a:rPr lang="fr-CA" i="1" noProof="0" dirty="0"/>
              <a:t> année. </a:t>
            </a:r>
            <a:endParaRPr lang="fr-CA" noProof="0" dirty="0"/>
          </a:p>
          <a:p>
            <a:endParaRPr lang="en-CA" altLang="en-US" dirty="0"/>
          </a:p>
          <a:p>
            <a:r>
              <a:rPr lang="fr-CA" noProof="0" dirty="0"/>
              <a:t>Source de l’image </a:t>
            </a:r>
            <a:r>
              <a:rPr lang="en-CA" dirty="0"/>
              <a:t>: canva.com</a:t>
            </a:r>
            <a:endParaRPr lang="en-CA" dirty="0">
              <a:cs typeface="Calibri"/>
            </a:endParaRPr>
          </a:p>
          <a:p>
            <a:endParaRPr lang="en-CA" dirty="0">
              <a:cs typeface="Calibri"/>
            </a:endParaRPr>
          </a:p>
          <a:p>
            <a:endParaRPr lang="en-US" i="1" dirty="0">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6</a:t>
            </a:fld>
            <a:endParaRPr lang="en-US"/>
          </a:p>
        </p:txBody>
      </p:sp>
    </p:spTree>
    <p:extLst>
      <p:ext uri="{BB962C8B-B14F-4D97-AF65-F5344CB8AC3E}">
        <p14:creationId xmlns:p14="http://schemas.microsoft.com/office/powerpoint/2010/main" val="1422599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dirty="0"/>
              <a:t>Notes pour l’ISP – Il existe de nombreuses souches du virus du papillome humain, ou VPH. Il se transmet par le contact peau</a:t>
            </a:r>
            <a:r>
              <a:rPr lang="fr-CA" i="1" baseline="0" noProof="0" dirty="0"/>
              <a:t> à peau </a:t>
            </a:r>
            <a:r>
              <a:rPr lang="fr-CA" i="1" noProof="0" dirty="0"/>
              <a:t>et peut causer des verrues génitales, des changements dans les cellules du col de l’utérus et divers cancers. Le vaccin protège contre 9 souches du VPH et réduit le risque d’avoir certains types de cancer. Tous les élèves peuvent le</a:t>
            </a:r>
            <a:r>
              <a:rPr lang="fr-CA" i="1" baseline="0" noProof="0" dirty="0"/>
              <a:t> recevoir </a:t>
            </a:r>
            <a:r>
              <a:rPr lang="fr-CA" i="1" noProof="0" dirty="0"/>
              <a:t>gratuitement jusqu’à la 12</a:t>
            </a:r>
            <a:r>
              <a:rPr lang="fr-CA" i="1" baseline="30000" noProof="0" dirty="0"/>
              <a:t>e </a:t>
            </a:r>
            <a:r>
              <a:rPr lang="fr-CA" i="1" noProof="0" dirty="0"/>
              <a:t>année. </a:t>
            </a:r>
            <a:endParaRPr lang="fr-CA" noProof="0" dirty="0"/>
          </a:p>
          <a:p>
            <a:endParaRPr lang="en-US" dirty="0">
              <a:cs typeface="Calibri"/>
            </a:endParaRPr>
          </a:p>
          <a:p>
            <a:r>
              <a:rPr lang="en-US" dirty="0">
                <a:cs typeface="Calibri"/>
              </a:rPr>
              <a:t>Source : </a:t>
            </a:r>
            <a:r>
              <a:rPr lang="en-US" dirty="0"/>
              <a:t>www.canada.ca/fr/sante-publique/services/publications/vie-saine/guide-canadien-immunisation-partie-4-agents-immunisation-active/page-9-vaccin-contre-virus-papillome-humain.html </a:t>
            </a:r>
            <a:endParaRPr lang="en-US" dirty="0">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7</a:t>
            </a:fld>
            <a:endParaRPr lang="en-US"/>
          </a:p>
        </p:txBody>
      </p:sp>
    </p:spTree>
    <p:extLst>
      <p:ext uri="{BB962C8B-B14F-4D97-AF65-F5344CB8AC3E}">
        <p14:creationId xmlns:p14="http://schemas.microsoft.com/office/powerpoint/2010/main" val="64417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A4BAA6A-44C5-4C13-A2A1-74530CBF4C8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30712" indent="-280296">
              <a:spcBef>
                <a:spcPct val="30000"/>
              </a:spcBef>
              <a:defRPr sz="1200">
                <a:solidFill>
                  <a:schemeClr val="tx1"/>
                </a:solidFill>
                <a:latin typeface="Times New Roman" panose="02020603050405020304" pitchFamily="18" charset="0"/>
              </a:defRPr>
            </a:lvl2pPr>
            <a:lvl3pPr marL="1126041" indent="-225209">
              <a:spcBef>
                <a:spcPct val="30000"/>
              </a:spcBef>
              <a:defRPr sz="1200">
                <a:solidFill>
                  <a:schemeClr val="tx1"/>
                </a:solidFill>
                <a:latin typeface="Times New Roman" panose="02020603050405020304" pitchFamily="18" charset="0"/>
              </a:defRPr>
            </a:lvl3pPr>
            <a:lvl4pPr marL="1576458" indent="-225209">
              <a:spcBef>
                <a:spcPct val="30000"/>
              </a:spcBef>
              <a:defRPr sz="1200">
                <a:solidFill>
                  <a:schemeClr val="tx1"/>
                </a:solidFill>
                <a:latin typeface="Times New Roman" panose="02020603050405020304" pitchFamily="18" charset="0"/>
              </a:defRPr>
            </a:lvl4pPr>
            <a:lvl5pPr marL="2026874" indent="-225209">
              <a:spcBef>
                <a:spcPct val="30000"/>
              </a:spcBef>
              <a:defRPr sz="1200">
                <a:solidFill>
                  <a:schemeClr val="tx1"/>
                </a:solidFill>
                <a:latin typeface="Times New Roman" panose="02020603050405020304" pitchFamily="18" charset="0"/>
              </a:defRPr>
            </a:lvl5pPr>
            <a:lvl6pPr marL="2493492" indent="-225209" eaLnBrk="0" fontAlgn="base" hangingPunct="0">
              <a:spcBef>
                <a:spcPct val="30000"/>
              </a:spcBef>
              <a:spcAft>
                <a:spcPct val="0"/>
              </a:spcAft>
              <a:defRPr sz="1200">
                <a:solidFill>
                  <a:schemeClr val="tx1"/>
                </a:solidFill>
                <a:latin typeface="Times New Roman" panose="02020603050405020304" pitchFamily="18" charset="0"/>
              </a:defRPr>
            </a:lvl6pPr>
            <a:lvl7pPr marL="2960110" indent="-225209" eaLnBrk="0" fontAlgn="base" hangingPunct="0">
              <a:spcBef>
                <a:spcPct val="30000"/>
              </a:spcBef>
              <a:spcAft>
                <a:spcPct val="0"/>
              </a:spcAft>
              <a:defRPr sz="1200">
                <a:solidFill>
                  <a:schemeClr val="tx1"/>
                </a:solidFill>
                <a:latin typeface="Times New Roman" panose="02020603050405020304" pitchFamily="18" charset="0"/>
              </a:defRPr>
            </a:lvl7pPr>
            <a:lvl8pPr marL="3426729" indent="-225209" eaLnBrk="0" fontAlgn="base" hangingPunct="0">
              <a:spcBef>
                <a:spcPct val="30000"/>
              </a:spcBef>
              <a:spcAft>
                <a:spcPct val="0"/>
              </a:spcAft>
              <a:defRPr sz="1200">
                <a:solidFill>
                  <a:schemeClr val="tx1"/>
                </a:solidFill>
                <a:latin typeface="Times New Roman" panose="02020603050405020304" pitchFamily="18" charset="0"/>
              </a:defRPr>
            </a:lvl8pPr>
            <a:lvl9pPr marL="3893347" indent="-225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6D3802-A7CC-423A-A687-3CBA0AFCED12}" type="slidenum">
              <a:rPr lang="en-US" altLang="en-US"/>
              <a:pPr>
                <a:spcBef>
                  <a:spcPct val="0"/>
                </a:spcBef>
              </a:pPr>
              <a:t>8</a:t>
            </a:fld>
            <a:endParaRPr lang="en-US" altLang="en-US"/>
          </a:p>
        </p:txBody>
      </p:sp>
      <p:sp>
        <p:nvSpPr>
          <p:cNvPr id="24579" name="Rectangle 2">
            <a:extLst>
              <a:ext uri="{FF2B5EF4-FFF2-40B4-BE49-F238E27FC236}">
                <a16:creationId xmlns:a16="http://schemas.microsoft.com/office/drawing/2014/main" id="{F4290A3C-281C-4AB0-AF24-6735CDAB02D6}"/>
              </a:ext>
            </a:extLst>
          </p:cNvPr>
          <p:cNvSpPr>
            <a:spLocks noGrp="1" noRot="1" noChangeAspect="1" noChangeArrowheads="1" noTextEdit="1"/>
          </p:cNvSpPr>
          <p:nvPr>
            <p:ph type="sldImg"/>
          </p:nvPr>
        </p:nvSpPr>
        <p:spPr>
          <a:xfrm>
            <a:off x="436563" y="709613"/>
            <a:ext cx="6318250" cy="3554412"/>
          </a:xfrm>
          <a:ln/>
        </p:spPr>
      </p:sp>
      <p:sp>
        <p:nvSpPr>
          <p:cNvPr id="24580" name="Rectangle 3">
            <a:extLst>
              <a:ext uri="{FF2B5EF4-FFF2-40B4-BE49-F238E27FC236}">
                <a16:creationId xmlns:a16="http://schemas.microsoft.com/office/drawing/2014/main" id="{C49C7CB1-73A2-4004-8CB3-E05AC3ACDA7D}"/>
              </a:ext>
            </a:extLst>
          </p:cNvPr>
          <p:cNvSpPr>
            <a:spLocks noGrp="1" noChangeArrowheads="1"/>
          </p:cNvSpPr>
          <p:nvPr>
            <p:ph type="body" idx="1"/>
          </p:nvPr>
        </p:nvSpPr>
        <p:spPr>
          <a:xfrm>
            <a:off x="720194" y="4502631"/>
            <a:ext cx="5751789" cy="4265055"/>
          </a:xfrm>
          <a:noFill/>
        </p:spPr>
        <p:txBody>
          <a:bodyPr lIns="93455" tIns="46727" rIns="93455" bIns="46727"/>
          <a:lstStyle/>
          <a:p>
            <a:r>
              <a:rPr lang="fr-CA" altLang="en-US" i="1" noProof="0" dirty="0">
                <a:cs typeface="Calibri"/>
              </a:rPr>
              <a:t>Notes pour l’ISP – Des trousses de renseignement seront distribuées dans vos classes pour que vous puissiez les remettre à vos parents ou tuteurs. Les formulaires sont disponibles dans d’autres langues, notamment en arabe, en espagnol et en anglais. Si votre parent a besoin d’aide pour remplir le formulaire de consentement dans une autre langue, vous pouvez appeler le Bureau de santé</a:t>
            </a:r>
            <a:r>
              <a:rPr lang="fr-CA" i="1" noProof="0" dirty="0"/>
              <a:t>, communiquer avec un ou une responsable d’aide à l’établissement dans les écoles </a:t>
            </a:r>
            <a:r>
              <a:rPr lang="fr-FR" i="1" noProof="0" dirty="0"/>
              <a:t>ou du français langue seconde</a:t>
            </a:r>
            <a:r>
              <a:rPr lang="fr-CA" i="1" noProof="0" dirty="0"/>
              <a:t>, ou encore demander l’aide d’un ami ou d’un membre de la famille. Le formulaire de consentement doit être signé par un parent ou tuteur et </a:t>
            </a:r>
            <a:r>
              <a:rPr lang="fr-CA" b="1" i="1" noProof="0" dirty="0"/>
              <a:t>non </a:t>
            </a:r>
            <a:r>
              <a:rPr lang="fr-CA" i="1" noProof="0" dirty="0"/>
              <a:t>par l’élève. Il ne faut pas oublier d’indiquer les renseignements sur l’élève au haut du formulaire, de répondre aux questions sur la santé et de signer le formulaire à l’endroit prévu pour </a:t>
            </a:r>
            <a:r>
              <a:rPr lang="fr-CA" b="1" i="1" noProof="0" dirty="0"/>
              <a:t>CHAQUE </a:t>
            </a:r>
            <a:r>
              <a:rPr lang="fr-CA" i="1" noProof="0" dirty="0"/>
              <a:t>vaccin. Retournez-le ensuite à votre</a:t>
            </a:r>
            <a:r>
              <a:rPr lang="fr-CA" i="1" baseline="0" noProof="0" dirty="0"/>
              <a:t> </a:t>
            </a:r>
            <a:r>
              <a:rPr lang="fr-CA" i="1" noProof="0" dirty="0"/>
              <a:t>enseignant ou enseignante avant le jour de la vaccination. </a:t>
            </a:r>
            <a:endParaRPr lang="fr-CA" i="1" noProof="0" dirty="0">
              <a:cs typeface="Calibri"/>
            </a:endParaRPr>
          </a:p>
          <a:p>
            <a:endParaRPr lang="en-US" dirty="0"/>
          </a:p>
          <a:p>
            <a:endParaRPr lang="en-US" dirty="0">
              <a:cs typeface="Calibri"/>
            </a:endParaRPr>
          </a:p>
          <a:p>
            <a:endParaRPr lang="en-US" altLang="en-US" i="1" dirty="0">
              <a:cs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dirty="0"/>
              <a:t>Notes pour l’ISP – Voici une vidéo qui explique comment vous pouvez vous préparer à la séance de vaccination et ce à quoi vous pouvez vous attendre.</a:t>
            </a:r>
            <a:endParaRPr lang="fr-CA" i="1" noProof="0" dirty="0">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9</a:t>
            </a:fld>
            <a:endParaRPr lang="en-US"/>
          </a:p>
        </p:txBody>
      </p:sp>
    </p:spTree>
    <p:extLst>
      <p:ext uri="{BB962C8B-B14F-4D97-AF65-F5344CB8AC3E}">
        <p14:creationId xmlns:p14="http://schemas.microsoft.com/office/powerpoint/2010/main" val="94764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DAC2-9962-48A1-B897-33EA70609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B618A53-C73D-48B1-8400-5E3EA229C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C01F1BA-C8A8-49B1-966D-A04AB3A820C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5" name="Footer Placeholder 4">
            <a:extLst>
              <a:ext uri="{FF2B5EF4-FFF2-40B4-BE49-F238E27FC236}">
                <a16:creationId xmlns:a16="http://schemas.microsoft.com/office/drawing/2014/main" id="{7583BA24-E125-47A6-9D29-7AB3045051D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39AB45E6-430D-4501-8A5C-44049C1460E1}"/>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87390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E230-0E2D-42F1-A464-C1C50E431CB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99EF54-3488-48F4-85E2-4654E8F55A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7C885B-6308-4F02-9B52-81639424D10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5" name="Footer Placeholder 4">
            <a:extLst>
              <a:ext uri="{FF2B5EF4-FFF2-40B4-BE49-F238E27FC236}">
                <a16:creationId xmlns:a16="http://schemas.microsoft.com/office/drawing/2014/main" id="{F07ADD29-D2F4-48E7-903F-BEB94E0FD2B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B85BBC95-D8D7-49EC-AEE5-2B83DD4CA8E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1455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72F0C-3EB6-4553-A3EF-8876A4639A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D1FE5B1-7E6E-46F5-B476-9A4AD954D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DCAE38-4EA8-43D7-AC27-0BAA6FFC52F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5" name="Footer Placeholder 4">
            <a:extLst>
              <a:ext uri="{FF2B5EF4-FFF2-40B4-BE49-F238E27FC236}">
                <a16:creationId xmlns:a16="http://schemas.microsoft.com/office/drawing/2014/main" id="{B85A70B5-4F62-4CF5-8122-E53F298519F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50C17A65-934F-4F7A-A93E-5A174330AC5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40082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192-FD04-43B7-8A56-CFC4820FA0B8}"/>
              </a:ext>
            </a:extLst>
          </p:cNvPr>
          <p:cNvSpPr>
            <a:spLocks noGrp="1"/>
          </p:cNvSpPr>
          <p:nvPr>
            <p:ph type="title"/>
          </p:nvPr>
        </p:nvSpPr>
        <p:spPr>
          <a:xfrm>
            <a:off x="838200" y="934281"/>
            <a:ext cx="10515600" cy="1325563"/>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9FD67A1-7DA9-4313-93FC-C80E5BAB81DF}"/>
              </a:ext>
            </a:extLst>
          </p:cNvPr>
          <p:cNvSpPr>
            <a:spLocks noGrp="1"/>
          </p:cNvSpPr>
          <p:nvPr>
            <p:ph idx="1"/>
          </p:nvPr>
        </p:nvSpPr>
        <p:spPr>
          <a:xfrm>
            <a:off x="838200" y="2385250"/>
            <a:ext cx="10515600" cy="4351338"/>
          </a:xfrm>
        </p:spPr>
        <p:txBody>
          <a:bodyPr/>
          <a:lstStyle>
            <a:lvl1pPr algn="l">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6B9E4C3-9302-4162-AA34-9AB863B735E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5" name="Footer Placeholder 4">
            <a:extLst>
              <a:ext uri="{FF2B5EF4-FFF2-40B4-BE49-F238E27FC236}">
                <a16:creationId xmlns:a16="http://schemas.microsoft.com/office/drawing/2014/main" id="{670B6E5E-B7D4-4E87-9B4C-D9D1DC1F9EE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C92F670-AE4A-4DE1-9D89-935C7763500E}"/>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pic>
        <p:nvPicPr>
          <p:cNvPr id="7" name="Picture 6">
            <a:extLst>
              <a:ext uri="{FF2B5EF4-FFF2-40B4-BE49-F238E27FC236}">
                <a16:creationId xmlns:a16="http://schemas.microsoft.com/office/drawing/2014/main" id="{51606BF4-6A77-4DA6-A364-D066FF5C0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86" y="29845"/>
            <a:ext cx="3096525" cy="874591"/>
          </a:xfrm>
          <a:prstGeom prst="rect">
            <a:avLst/>
          </a:prstGeom>
        </p:spPr>
      </p:pic>
    </p:spTree>
    <p:extLst>
      <p:ext uri="{BB962C8B-B14F-4D97-AF65-F5344CB8AC3E}">
        <p14:creationId xmlns:p14="http://schemas.microsoft.com/office/powerpoint/2010/main" val="27268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CE19-A346-47FC-A6EB-C8DDA18F37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325D103-2CB6-4395-ACED-403A7738A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01C957-4DDC-4208-902C-798B6497543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5" name="Footer Placeholder 4">
            <a:extLst>
              <a:ext uri="{FF2B5EF4-FFF2-40B4-BE49-F238E27FC236}">
                <a16:creationId xmlns:a16="http://schemas.microsoft.com/office/drawing/2014/main" id="{4CC04191-A237-4307-9310-8CF0A851B16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179A1C3-09ED-4132-95C1-3FD0D601D0BC}"/>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5358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5E34-3F93-4A00-A3D2-B2D6B2E591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16F532-3515-4C70-8B4C-C01DBAA90E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D57B966-51D5-41F3-86C1-49CEBA9570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4F613C-26A9-4A2E-9397-285E85DB69D8}"/>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6" name="Footer Placeholder 5">
            <a:extLst>
              <a:ext uri="{FF2B5EF4-FFF2-40B4-BE49-F238E27FC236}">
                <a16:creationId xmlns:a16="http://schemas.microsoft.com/office/drawing/2014/main" id="{8EF15876-6AE2-410A-B977-2AA5DF1F24F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0226648-4A2F-4133-B00B-C23B2F488B8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74591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4F21-2C5A-4D0D-9A78-0CDD9D7DDA5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59F5847-8C48-4EDC-B427-11FCB4607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C07C6-FA42-4119-965F-CB2B2F30B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FF22BA9-95B5-4A04-92AF-74372AFE9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CD4E8E-F568-4878-813D-DDAF52499C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A483BBC-5162-41BE-9A32-0BCCCA49CD3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8" name="Footer Placeholder 7">
            <a:extLst>
              <a:ext uri="{FF2B5EF4-FFF2-40B4-BE49-F238E27FC236}">
                <a16:creationId xmlns:a16="http://schemas.microsoft.com/office/drawing/2014/main" id="{5C479EFD-B984-45C1-A226-47DEDEE4C66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83AE4EE6-EEF3-4F65-AC43-D58114D37B52}"/>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84524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3A9D-8B5C-4FE5-A69A-433027440C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9C0FCF1-ECFA-4E6B-88EC-4943175B35D1}"/>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4" name="Footer Placeholder 3">
            <a:extLst>
              <a:ext uri="{FF2B5EF4-FFF2-40B4-BE49-F238E27FC236}">
                <a16:creationId xmlns:a16="http://schemas.microsoft.com/office/drawing/2014/main" id="{1D9D8FEA-2504-4E64-AD77-C1769467110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34B74B1B-62E3-4285-B494-AF5EF8D68CAA}"/>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30229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799C5-09D1-4C89-8BC1-1AC06AE0267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3" name="Footer Placeholder 2">
            <a:extLst>
              <a:ext uri="{FF2B5EF4-FFF2-40B4-BE49-F238E27FC236}">
                <a16:creationId xmlns:a16="http://schemas.microsoft.com/office/drawing/2014/main" id="{CC4B158C-F3AD-409B-A6DA-EA8EABD588B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3C3A26BE-39E1-4B5F-AD86-F56D4B0643B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416605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DA7B-6A69-4095-A10D-405BBF674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BDCD842-F4BD-4DCA-9C3E-E2A2E6FFC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87BA74-F3E8-4C4E-A4E0-C90299832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D611D-E3B5-497F-A1F7-C01E83BBA51E}"/>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6" name="Footer Placeholder 5">
            <a:extLst>
              <a:ext uri="{FF2B5EF4-FFF2-40B4-BE49-F238E27FC236}">
                <a16:creationId xmlns:a16="http://schemas.microsoft.com/office/drawing/2014/main" id="{8B037022-1CC1-4EBD-ACF1-3854ADAEB69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5CC4B5B-2A97-4FC3-9D87-6A04A6D0C590}"/>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68199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3D12-0494-43C1-B600-BC4031F26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A8E7236-EB1C-4974-A999-E31018237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374C15E-647B-42E2-9473-042435160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77276-2345-4796-883D-9CE17ED0582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2023-09-13</a:t>
            </a:fld>
            <a:endParaRPr lang="en-CA"/>
          </a:p>
        </p:txBody>
      </p:sp>
      <p:sp>
        <p:nvSpPr>
          <p:cNvPr id="6" name="Footer Placeholder 5">
            <a:extLst>
              <a:ext uri="{FF2B5EF4-FFF2-40B4-BE49-F238E27FC236}">
                <a16:creationId xmlns:a16="http://schemas.microsoft.com/office/drawing/2014/main" id="{AE99DF61-281F-4CF1-9621-91676B66E20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88D4718-2901-4240-A227-65CC0C313C86}"/>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697051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64DF2-A84C-49C7-8D1D-3E77E48B9C76}"/>
              </a:ext>
            </a:extLst>
          </p:cNvPr>
          <p:cNvSpPr>
            <a:spLocks noGrp="1"/>
          </p:cNvSpPr>
          <p:nvPr>
            <p:ph type="title"/>
          </p:nvPr>
        </p:nvSpPr>
        <p:spPr>
          <a:xfrm>
            <a:off x="838200" y="773557"/>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A6F0FA7-31D0-4EA1-B8FA-367C1707B5C0}"/>
              </a:ext>
            </a:extLst>
          </p:cNvPr>
          <p:cNvSpPr>
            <a:spLocks noGrp="1"/>
          </p:cNvSpPr>
          <p:nvPr>
            <p:ph type="body" idx="1"/>
          </p:nvPr>
        </p:nvSpPr>
        <p:spPr>
          <a:xfrm>
            <a:off x="838200" y="2185289"/>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267897911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5" Type="http://schemas.openxmlformats.org/officeDocument/2006/relationships/audio" Target="../media/media1.m4a"/><Relationship Id="rId4" Type="http://schemas.microsoft.com/office/2007/relationships/media" Target="../media/media1.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0.m4a"/><Relationship Id="rId7" Type="http://schemas.openxmlformats.org/officeDocument/2006/relationships/image" Target="../media/image12.jpeg"/><Relationship Id="rId2" Type="http://schemas.openxmlformats.org/officeDocument/2006/relationships/video" Target="https://www.youtube.com/embed/vUZ_1yKPnG8?feature=oembed" TargetMode="External"/><Relationship Id="rId1" Type="http://schemas.openxmlformats.org/officeDocument/2006/relationships/tags" Target="../tags/tag30.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33.xml"/><Relationship Id="rId7" Type="http://schemas.openxmlformats.org/officeDocument/2006/relationships/slideLayout" Target="../slideLayouts/slideLayou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audio" Target="../media/media11.m4a"/><Relationship Id="rId5" Type="http://schemas.microsoft.com/office/2007/relationships/media" Target="../media/media11.m4a"/><Relationship Id="rId10" Type="http://schemas.openxmlformats.org/officeDocument/2006/relationships/image" Target="../media/image3.png"/><Relationship Id="rId4" Type="http://schemas.openxmlformats.org/officeDocument/2006/relationships/tags" Target="../tags/tag34.xml"/><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37.xml"/><Relationship Id="rId7" Type="http://schemas.openxmlformats.org/officeDocument/2006/relationships/notesSlide" Target="../notesSlides/notesSlide1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2.xml"/><Relationship Id="rId5" Type="http://schemas.openxmlformats.org/officeDocument/2006/relationships/audio" Target="../media/media12.m4a"/><Relationship Id="rId4" Type="http://schemas.microsoft.com/office/2007/relationships/media" Target="../media/media12.m4a"/><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0.xml"/><Relationship Id="rId7" Type="http://schemas.openxmlformats.org/officeDocument/2006/relationships/notesSlide" Target="../notesSlides/notesSlide13.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2.xml"/><Relationship Id="rId5" Type="http://schemas.openxmlformats.org/officeDocument/2006/relationships/audio" Target="../media/media13.m4a"/><Relationship Id="rId4" Type="http://schemas.microsoft.com/office/2007/relationships/media" Target="../media/media13.m4a"/><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3.xml"/><Relationship Id="rId7" Type="http://schemas.openxmlformats.org/officeDocument/2006/relationships/notesSlide" Target="../notesSlides/notesSlide14.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2.xml"/><Relationship Id="rId5" Type="http://schemas.openxmlformats.org/officeDocument/2006/relationships/audio" Target="../media/media14.m4a"/><Relationship Id="rId4" Type="http://schemas.microsoft.com/office/2007/relationships/media" Target="../media/media14.m4a"/><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46.xml"/><Relationship Id="rId7" Type="http://schemas.openxmlformats.org/officeDocument/2006/relationships/notesSlide" Target="../notesSlides/notesSlide15.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Layout" Target="../slideLayouts/slideLayout2.xml"/><Relationship Id="rId5" Type="http://schemas.openxmlformats.org/officeDocument/2006/relationships/audio" Target="../media/media15.m4a"/><Relationship Id="rId4" Type="http://schemas.microsoft.com/office/2007/relationships/media" Target="../media/media15.m4a"/><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6.m4a"/><Relationship Id="rId7" Type="http://schemas.openxmlformats.org/officeDocument/2006/relationships/image" Target="../media/image17.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51.xml"/><Relationship Id="rId7"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audio" Target="../media/media17.m4a"/><Relationship Id="rId11" Type="http://schemas.openxmlformats.org/officeDocument/2006/relationships/image" Target="../media/image3.png"/><Relationship Id="rId5" Type="http://schemas.microsoft.com/office/2007/relationships/media" Target="../media/media17.m4a"/><Relationship Id="rId10" Type="http://schemas.openxmlformats.org/officeDocument/2006/relationships/image" Target="../media/image18.png"/><Relationship Id="rId4" Type="http://schemas.openxmlformats.org/officeDocument/2006/relationships/tags" Target="../tags/tag52.xml"/><Relationship Id="rId9" Type="http://schemas.openxmlformats.org/officeDocument/2006/relationships/hyperlink" Target="http://www.healthunit.com/elementary-grade-seven-clinic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media2.m4a"/></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image" Target="../media/image5.jpeg"/><Relationship Id="rId2" Type="http://schemas.openxmlformats.org/officeDocument/2006/relationships/video" Target="https://www.youtube.com/embed/ugGt1Rq9IXs?feature=oembed" TargetMode="External"/><Relationship Id="rId1" Type="http://schemas.openxmlformats.org/officeDocument/2006/relationships/tags" Target="../tags/tag6.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9.xml"/><Relationship Id="rId7" Type="http://schemas.openxmlformats.org/officeDocument/2006/relationships/audio" Target="../media/media4.m4a"/><Relationship Id="rId12"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microsoft.com/office/2007/relationships/media" Target="../media/media4.m4a"/><Relationship Id="rId11" Type="http://schemas.microsoft.com/office/2007/relationships/hdphoto" Target="../media/hdphoto1.wdp"/><Relationship Id="rId5" Type="http://schemas.openxmlformats.org/officeDocument/2006/relationships/tags" Target="../tags/tag11.xml"/><Relationship Id="rId10" Type="http://schemas.openxmlformats.org/officeDocument/2006/relationships/image" Target="../media/image6.png"/><Relationship Id="rId4" Type="http://schemas.openxmlformats.org/officeDocument/2006/relationships/tags" Target="../tags/tag10.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4.xml"/><Relationship Id="rId7" Type="http://schemas.openxmlformats.org/officeDocument/2006/relationships/notesSlide" Target="../notesSlides/notesSlide5.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xml"/><Relationship Id="rId5" Type="http://schemas.openxmlformats.org/officeDocument/2006/relationships/audio" Target="../media/media5.m4a"/><Relationship Id="rId4" Type="http://schemas.microsoft.com/office/2007/relationships/media" Target="../media/media5.m4a"/><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7.xml"/><Relationship Id="rId7" Type="http://schemas.openxmlformats.org/officeDocument/2006/relationships/notesSlide" Target="../notesSlides/notesSlide6.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Layout" Target="../slideLayouts/slideLayout2.xml"/><Relationship Id="rId5" Type="http://schemas.openxmlformats.org/officeDocument/2006/relationships/audio" Target="../media/media6.m4a"/><Relationship Id="rId10" Type="http://schemas.openxmlformats.org/officeDocument/2006/relationships/image" Target="../media/image3.png"/><Relationship Id="rId4" Type="http://schemas.microsoft.com/office/2007/relationships/media" Target="../media/media6.m4a"/><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3.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8.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image" Target="../media/image9.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notesSlide" Target="../notesSlides/notesSlide8.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slideLayout" Target="../slideLayouts/slideLayout2.xml"/><Relationship Id="rId5" Type="http://schemas.openxmlformats.org/officeDocument/2006/relationships/tags" Target="../tags/tag24.xml"/><Relationship Id="rId10" Type="http://schemas.openxmlformats.org/officeDocument/2006/relationships/audio" Target="../media/media8.m4a"/><Relationship Id="rId4" Type="http://schemas.openxmlformats.org/officeDocument/2006/relationships/tags" Target="../tags/tag23.xml"/><Relationship Id="rId9" Type="http://schemas.microsoft.com/office/2007/relationships/media" Target="../media/media8.m4a"/><Relationship Id="rId1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9.m4a"/><Relationship Id="rId7" Type="http://schemas.openxmlformats.org/officeDocument/2006/relationships/image" Target="../media/image10.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audio" Target="../media/media9.m4a"/><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6C1618-D982-48DC-B7DF-7A8B003344EA}"/>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79BDD4-F80E-4026-8737-DC18709B37E8}"/>
              </a:ext>
            </a:extLst>
          </p:cNvPr>
          <p:cNvSpPr txBox="1"/>
          <p:nvPr>
            <p:custDataLst>
              <p:tags r:id="rId2"/>
            </p:custDataLst>
          </p:nvPr>
        </p:nvSpPr>
        <p:spPr>
          <a:xfrm>
            <a:off x="2098766" y="4310747"/>
            <a:ext cx="8368937" cy="477054"/>
          </a:xfrm>
          <a:prstGeom prst="rect">
            <a:avLst/>
          </a:prstGeom>
          <a:noFill/>
        </p:spPr>
        <p:txBody>
          <a:bodyPr wrap="square" rtlCol="0">
            <a:spAutoFit/>
          </a:bodyPr>
          <a:lstStyle/>
          <a:p>
            <a:pPr algn="ctr"/>
            <a:r>
              <a:rPr lang="fr-CA" sz="2500">
                <a:solidFill>
                  <a:schemeClr val="bg1"/>
                </a:solidFill>
                <a:latin typeface="Arial" panose="020B0604020202020204" pitchFamily="34" charset="0"/>
                <a:cs typeface="Arial" panose="020B0604020202020204" pitchFamily="34" charset="0"/>
              </a:rPr>
              <a:t>Séances de vaccination pour élèves de 7</a:t>
            </a:r>
            <a:r>
              <a:rPr lang="fr-CA" sz="2500" baseline="30000">
                <a:solidFill>
                  <a:schemeClr val="bg1"/>
                </a:solidFill>
                <a:latin typeface="Arial" panose="020B0604020202020204" pitchFamily="34" charset="0"/>
                <a:cs typeface="Arial" panose="020B0604020202020204" pitchFamily="34" charset="0"/>
              </a:rPr>
              <a:t>e</a:t>
            </a:r>
            <a:r>
              <a:rPr lang="fr-CA" sz="2500">
                <a:solidFill>
                  <a:schemeClr val="bg1"/>
                </a:solidFill>
                <a:latin typeface="Arial" panose="020B0604020202020204" pitchFamily="34" charset="0"/>
                <a:cs typeface="Arial" panose="020B0604020202020204" pitchFamily="34" charset="0"/>
              </a:rPr>
              <a:t> année</a:t>
            </a:r>
          </a:p>
        </p:txBody>
      </p:sp>
      <p:sp>
        <p:nvSpPr>
          <p:cNvPr id="6" name="Content Placeholder 3">
            <a:extLst>
              <a:ext uri="{FF2B5EF4-FFF2-40B4-BE49-F238E27FC236}">
                <a16:creationId xmlns:a16="http://schemas.microsoft.com/office/drawing/2014/main" id="{BFB7558D-5672-19D0-8E2C-7A2D78662F75}"/>
              </a:ext>
            </a:extLst>
          </p:cNvPr>
          <p:cNvSpPr txBox="1">
            <a:spLocks noChangeArrowheads="1"/>
          </p:cNvSpPr>
          <p:nvPr>
            <p:custDataLst>
              <p:tags r:id="rId3"/>
            </p:custDataLst>
          </p:nvPr>
        </p:nvSpPr>
        <p:spPr bwMode="auto">
          <a:xfrm>
            <a:off x="7714442" y="5684450"/>
            <a:ext cx="4577454" cy="1015663"/>
          </a:xfrm>
          <a:prstGeom prst="rect">
            <a:avLst/>
          </a:prstGeom>
          <a:noFill/>
          <a:ln>
            <a:noFill/>
          </a:ln>
          <a:effec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fr-CA" altLang="en-US" sz="2000">
                <a:solidFill>
                  <a:schemeClr val="bg1"/>
                </a:solidFill>
                <a:latin typeface="Arial"/>
                <a:cs typeface="Arial"/>
              </a:rPr>
              <a:t>Créée par : </a:t>
            </a:r>
            <a:r>
              <a:rPr lang="fr-CA" sz="2000">
                <a:solidFill>
                  <a:schemeClr val="bg1"/>
                </a:solidFill>
                <a:latin typeface="Arial"/>
                <a:cs typeface="Calibri"/>
              </a:rPr>
              <a:t>Équipe de santé scolaire</a:t>
            </a:r>
            <a:endParaRPr lang="fr-CA" altLang="en-US" sz="2000">
              <a:solidFill>
                <a:schemeClr val="bg1"/>
              </a:solidFill>
              <a:latin typeface="Arial"/>
              <a:cs typeface="Calibri"/>
            </a:endParaRPr>
          </a:p>
          <a:p>
            <a:pPr>
              <a:buNone/>
            </a:pPr>
            <a:r>
              <a:rPr lang="fr-CA" altLang="en-US" sz="2000">
                <a:solidFill>
                  <a:schemeClr val="bg1"/>
                </a:solidFill>
                <a:latin typeface="Arial"/>
                <a:cs typeface="Arial"/>
              </a:rPr>
              <a:t>Cré</a:t>
            </a:r>
            <a:r>
              <a:rPr lang="fr-CA" sz="2000">
                <a:solidFill>
                  <a:schemeClr val="bg1"/>
                </a:solidFill>
                <a:latin typeface="Arial"/>
                <a:cs typeface="Arial"/>
              </a:rPr>
              <a:t>ée</a:t>
            </a:r>
            <a:r>
              <a:rPr lang="fr-CA" altLang="en-US" sz="2000">
                <a:solidFill>
                  <a:schemeClr val="bg1"/>
                </a:solidFill>
                <a:latin typeface="Arial"/>
                <a:cs typeface="Arial"/>
              </a:rPr>
              <a:t> en : novembre 2019</a:t>
            </a:r>
          </a:p>
          <a:p>
            <a:pPr>
              <a:buNone/>
            </a:pPr>
            <a:r>
              <a:rPr lang="fr-CA" altLang="en-US" sz="2000">
                <a:solidFill>
                  <a:schemeClr val="bg1"/>
                </a:solidFill>
                <a:latin typeface="Arial"/>
                <a:cs typeface="Arial"/>
              </a:rPr>
              <a:t>Revue en : juin 2023</a:t>
            </a:r>
          </a:p>
        </p:txBody>
      </p:sp>
      <p:pic>
        <p:nvPicPr>
          <p:cNvPr id="37" name="Audio 36">
            <a:hlinkClick r:id="" action="ppaction://media"/>
            <a:extLst>
              <a:ext uri="{FF2B5EF4-FFF2-40B4-BE49-F238E27FC236}">
                <a16:creationId xmlns:a16="http://schemas.microsoft.com/office/drawing/2014/main" id="{908E8E92-FA27-6C80-5751-A34E008CDA31}"/>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2927804"/>
      </p:ext>
    </p:extLst>
  </p:cSld>
  <p:clrMapOvr>
    <a:masterClrMapping/>
  </p:clrMapOvr>
  <mc:AlternateContent xmlns:mc="http://schemas.openxmlformats.org/markup-compatibility/2006" xmlns:p14="http://schemas.microsoft.com/office/powerpoint/2010/main">
    <mc:Choice Requires="p14">
      <p:transition spd="slow" p14:dur="2000" advTm="12381"/>
    </mc:Choice>
    <mc:Fallback xmlns="">
      <p:transition spd="slow" advTm="1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7e Année - Vidéo - Se préparer pour les cliniques de vaccination">
            <a:hlinkClick r:id="" action="ppaction://media"/>
            <a:extLst>
              <a:ext uri="{FF2B5EF4-FFF2-40B4-BE49-F238E27FC236}">
                <a16:creationId xmlns:a16="http://schemas.microsoft.com/office/drawing/2014/main" id="{69840A83-077A-C93D-995A-F15536F0626E}"/>
              </a:ext>
            </a:extLst>
          </p:cNvPr>
          <p:cNvPicPr>
            <a:picLocks noGrp="1" noRot="1" noChangeAspect="1"/>
          </p:cNvPicPr>
          <p:nvPr>
            <p:ph idx="1"/>
            <a:videoFile r:link="rId2"/>
          </p:nvPr>
        </p:nvPicPr>
        <p:blipFill>
          <a:blip r:embed="rId7"/>
          <a:stretch>
            <a:fillRect/>
          </a:stretch>
        </p:blipFill>
        <p:spPr>
          <a:xfrm>
            <a:off x="27382" y="0"/>
            <a:ext cx="12137235" cy="6858000"/>
          </a:xfrm>
          <a:prstGeom prst="rect">
            <a:avLst/>
          </a:prstGeom>
        </p:spPr>
      </p:pic>
      <p:pic>
        <p:nvPicPr>
          <p:cNvPr id="63" name="Audio 62">
            <a:hlinkClick r:id="" action="ppaction://media"/>
            <a:extLst>
              <a:ext uri="{FF2B5EF4-FFF2-40B4-BE49-F238E27FC236}">
                <a16:creationId xmlns:a16="http://schemas.microsoft.com/office/drawing/2014/main" id="{03C885C6-085F-694F-7C0E-38E4E97EA6BF}"/>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76308060"/>
      </p:ext>
    </p:extLst>
  </p:cSld>
  <p:clrMapOvr>
    <a:masterClrMapping/>
  </p:clrMapOvr>
  <mc:AlternateContent xmlns:mc="http://schemas.openxmlformats.org/markup-compatibility/2006" xmlns:p14="http://schemas.microsoft.com/office/powerpoint/2010/main">
    <mc:Choice Requires="p14">
      <p:transition spd="slow" p14:dur="2000" advTm="188424"/>
    </mc:Choice>
    <mc:Fallback xmlns="">
      <p:transition spd="slow" advTm="188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63"/>
                </p:tgtEl>
              </p:cMediaNode>
            </p:audio>
          </p:childTnLst>
        </p:cTn>
      </p:par>
    </p:tnLst>
  </p:timing>
  <p:extLst>
    <p:ext uri="{E180D4A7-C9FB-4DFB-919C-405C955672EB}">
      <p14:showEvtLst xmlns:p14="http://schemas.microsoft.com/office/powerpoint/2010/main">
        <p14:playEvt time="286" objId="4"/>
        <p14:pauseEvt time="188409"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D772-5D61-268F-D164-2C8D5CC405F7}"/>
              </a:ext>
            </a:extLst>
          </p:cNvPr>
          <p:cNvSpPr>
            <a:spLocks noGrp="1"/>
          </p:cNvSpPr>
          <p:nvPr>
            <p:ph type="title"/>
            <p:custDataLst>
              <p:tags r:id="rId1"/>
            </p:custDataLst>
          </p:nvPr>
        </p:nvSpPr>
        <p:spPr>
          <a:xfrm>
            <a:off x="839788" y="595163"/>
            <a:ext cx="10515600" cy="1325563"/>
          </a:xfrm>
        </p:spPr>
        <p:txBody>
          <a:bodyPr anchor="ctr">
            <a:normAutofit/>
          </a:bodyPr>
          <a:lstStyle/>
          <a:p>
            <a:r>
              <a:rPr lang="fr-CA"/>
              <a:t>Rappel important</a:t>
            </a:r>
          </a:p>
        </p:txBody>
      </p:sp>
      <p:sp>
        <p:nvSpPr>
          <p:cNvPr id="3" name="Content Placeholder 2">
            <a:extLst>
              <a:ext uri="{FF2B5EF4-FFF2-40B4-BE49-F238E27FC236}">
                <a16:creationId xmlns:a16="http://schemas.microsoft.com/office/drawing/2014/main" id="{2B83F8CD-96DA-E10C-4751-3640922E9CCB}"/>
              </a:ext>
            </a:extLst>
          </p:cNvPr>
          <p:cNvSpPr>
            <a:spLocks noGrp="1"/>
          </p:cNvSpPr>
          <p:nvPr>
            <p:ph sz="half" idx="2"/>
            <p:custDataLst>
              <p:tags r:id="rId2"/>
            </p:custDataLst>
          </p:nvPr>
        </p:nvSpPr>
        <p:spPr>
          <a:xfrm>
            <a:off x="911675" y="2217528"/>
            <a:ext cx="10592428" cy="3684588"/>
          </a:xfrm>
        </p:spPr>
        <p:txBody>
          <a:bodyPr vert="horz" lIns="91440" tIns="45720" rIns="91440" bIns="45720" rtlCol="0">
            <a:normAutofit/>
          </a:bodyPr>
          <a:lstStyle/>
          <a:p>
            <a:r>
              <a:rPr lang="fr-CA"/>
              <a:t>Respectez vos camarades de classe et leur vie privée.</a:t>
            </a:r>
          </a:p>
          <a:p>
            <a:endParaRPr lang="fr-CA"/>
          </a:p>
        </p:txBody>
      </p:sp>
      <p:sp>
        <p:nvSpPr>
          <p:cNvPr id="5" name="TextBox 4">
            <a:extLst>
              <a:ext uri="{FF2B5EF4-FFF2-40B4-BE49-F238E27FC236}">
                <a16:creationId xmlns:a16="http://schemas.microsoft.com/office/drawing/2014/main" id="{D85EA27E-F651-DEBB-9949-3AF0D6ACD338}"/>
              </a:ext>
            </a:extLst>
          </p:cNvPr>
          <p:cNvSpPr txBox="1"/>
          <p:nvPr>
            <p:custDataLst>
              <p:tags r:id="rId3"/>
            </p:custDataLst>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6" name="Picture 6">
            <a:extLst>
              <a:ext uri="{FF2B5EF4-FFF2-40B4-BE49-F238E27FC236}">
                <a16:creationId xmlns:a16="http://schemas.microsoft.com/office/drawing/2014/main" id="{E10FFACB-E0F7-DA4C-CEEA-D466BD411047}"/>
              </a:ext>
            </a:extLst>
          </p:cNvPr>
          <p:cNvPicPr>
            <a:picLocks noChangeAspect="1"/>
          </p:cNvPicPr>
          <p:nvPr>
            <p:custDataLst>
              <p:tags r:id="rId4"/>
            </p:custDataLst>
          </p:nvPr>
        </p:nvPicPr>
        <p:blipFill>
          <a:blip r:embed="rId9"/>
          <a:stretch>
            <a:fillRect/>
          </a:stretch>
        </p:blipFill>
        <p:spPr>
          <a:xfrm>
            <a:off x="3812636" y="3134622"/>
            <a:ext cx="4583501" cy="3029312"/>
          </a:xfrm>
          <a:prstGeom prst="roundRect">
            <a:avLst/>
          </a:prstGeom>
        </p:spPr>
      </p:pic>
      <p:pic>
        <p:nvPicPr>
          <p:cNvPr id="136" name="Audio 135">
            <a:hlinkClick r:id="" action="ppaction://media"/>
            <a:extLst>
              <a:ext uri="{FF2B5EF4-FFF2-40B4-BE49-F238E27FC236}">
                <a16:creationId xmlns:a16="http://schemas.microsoft.com/office/drawing/2014/main" id="{BBF873D6-3D21-684C-FE1E-A750C6E0D994}"/>
              </a:ext>
            </a:extLst>
          </p:cNvPr>
          <p:cNvPicPr>
            <a:picLocks noChangeAspect="1"/>
          </p:cNvPicPr>
          <p:nvPr>
            <a:audioFile r:link="rId6"/>
            <p:extLst>
              <p:ext uri="{DAA4B4D4-6D71-4841-9C94-3DE7FCFB9230}">
                <p14:media xmlns:p14="http://schemas.microsoft.com/office/powerpoint/2010/main" r:embed="rId5"/>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619847"/>
      </p:ext>
    </p:extLst>
  </p:cSld>
  <p:clrMapOvr>
    <a:masterClrMapping/>
  </p:clrMapOvr>
  <mc:AlternateContent xmlns:mc="http://schemas.openxmlformats.org/markup-compatibility/2006" xmlns:p14="http://schemas.microsoft.com/office/powerpoint/2010/main">
    <mc:Choice Requires="p14">
      <p:transition spd="slow" p14:dur="2000" advTm="12017"/>
    </mc:Choice>
    <mc:Fallback xmlns="">
      <p:transition spd="slow" advTm="12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2D17D-1B20-A7C3-2E3B-A74C5D882062}"/>
              </a:ext>
            </a:extLst>
          </p:cNvPr>
          <p:cNvSpPr>
            <a:spLocks noGrp="1"/>
          </p:cNvSpPr>
          <p:nvPr>
            <p:ph type="title"/>
            <p:custDataLst>
              <p:tags r:id="rId1"/>
            </p:custDataLst>
          </p:nvPr>
        </p:nvSpPr>
        <p:spPr/>
        <p:txBody>
          <a:bodyPr/>
          <a:lstStyle/>
          <a:p>
            <a:r>
              <a:rPr lang="fr-CA"/>
              <a:t>Le saviez-vous?</a:t>
            </a:r>
          </a:p>
        </p:txBody>
      </p:sp>
      <p:sp>
        <p:nvSpPr>
          <p:cNvPr id="3" name="Content Placeholder 2">
            <a:extLst>
              <a:ext uri="{FF2B5EF4-FFF2-40B4-BE49-F238E27FC236}">
                <a16:creationId xmlns:a16="http://schemas.microsoft.com/office/drawing/2014/main" id="{63F11E06-FAA2-EC40-D5BA-AA79FB1E6351}"/>
              </a:ext>
            </a:extLst>
          </p:cNvPr>
          <p:cNvSpPr>
            <a:spLocks noGrp="1"/>
          </p:cNvSpPr>
          <p:nvPr>
            <p:ph idx="1"/>
            <p:custDataLst>
              <p:tags r:id="rId2"/>
            </p:custDataLst>
          </p:nvPr>
        </p:nvSpPr>
        <p:spPr/>
        <p:txBody>
          <a:bodyPr wrap="square"/>
          <a:lstStyle/>
          <a:p>
            <a:pPr algn="ctr"/>
            <a:r>
              <a:rPr lang="fr-CA"/>
              <a:t>L’aiguille utilisée a la même taille que celle utilisée pour vacciner les bébés de 2 mois.</a:t>
            </a:r>
          </a:p>
        </p:txBody>
      </p:sp>
      <p:pic>
        <p:nvPicPr>
          <p:cNvPr id="6146" name="Picture 2" descr="baby wearing orange knit cap">
            <a:extLst>
              <a:ext uri="{FF2B5EF4-FFF2-40B4-BE49-F238E27FC236}">
                <a16:creationId xmlns:a16="http://schemas.microsoft.com/office/drawing/2014/main" id="{D3992B14-03B8-9760-023F-78ED486DFAF5}"/>
              </a:ext>
            </a:extLst>
          </p:cNvPr>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t="27647"/>
          <a:stretch/>
        </p:blipFill>
        <p:spPr bwMode="auto">
          <a:xfrm>
            <a:off x="4646341" y="3429000"/>
            <a:ext cx="2899318" cy="3146612"/>
          </a:xfrm>
          <a:prstGeom prst="roundRect">
            <a:avLst/>
          </a:prstGeom>
          <a:noFill/>
          <a:extLst>
            <a:ext uri="{909E8E84-426E-40DD-AFC4-6F175D3DCCD1}">
              <a14:hiddenFill xmlns:a14="http://schemas.microsoft.com/office/drawing/2010/main">
                <a:solidFill>
                  <a:srgbClr val="FFFFFF"/>
                </a:solidFill>
              </a14:hiddenFill>
            </a:ext>
          </a:extLst>
        </p:spPr>
      </p:pic>
      <p:pic>
        <p:nvPicPr>
          <p:cNvPr id="6151" name="Audio 6150">
            <a:hlinkClick r:id="" action="ppaction://media"/>
            <a:extLst>
              <a:ext uri="{FF2B5EF4-FFF2-40B4-BE49-F238E27FC236}">
                <a16:creationId xmlns:a16="http://schemas.microsoft.com/office/drawing/2014/main" id="{E9A40A84-DEEF-D091-4B27-6DDFB9963ED8}"/>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8746959"/>
      </p:ext>
    </p:extLst>
  </p:cSld>
  <p:clrMapOvr>
    <a:masterClrMapping/>
  </p:clrMapOvr>
  <mc:AlternateContent xmlns:mc="http://schemas.openxmlformats.org/markup-compatibility/2006" xmlns:p14="http://schemas.microsoft.com/office/powerpoint/2010/main">
    <mc:Choice Requires="p14">
      <p:transition spd="slow" p14:dur="2000" advTm="12146"/>
    </mc:Choice>
    <mc:Fallback xmlns="">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5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F13D-3F8D-7707-D960-9EA2C7AB0AF2}"/>
              </a:ext>
            </a:extLst>
          </p:cNvPr>
          <p:cNvSpPr>
            <a:spLocks noGrp="1"/>
          </p:cNvSpPr>
          <p:nvPr>
            <p:ph type="title"/>
            <p:custDataLst>
              <p:tags r:id="rId1"/>
            </p:custDataLst>
          </p:nvPr>
        </p:nvSpPr>
        <p:spPr/>
        <p:txBody>
          <a:bodyPr/>
          <a:lstStyle/>
          <a:p>
            <a:r>
              <a:rPr lang="fr-CA"/>
              <a:t>Le saviez-vous?</a:t>
            </a:r>
          </a:p>
        </p:txBody>
      </p:sp>
      <p:pic>
        <p:nvPicPr>
          <p:cNvPr id="4" name="Picture 3">
            <a:extLst>
              <a:ext uri="{FF2B5EF4-FFF2-40B4-BE49-F238E27FC236}">
                <a16:creationId xmlns:a16="http://schemas.microsoft.com/office/drawing/2014/main" id="{7A2DDA5B-45CE-0FA9-A6CB-8D57E2205319}"/>
              </a:ext>
            </a:extLst>
          </p:cNvPr>
          <p:cNvPicPr>
            <a:picLocks noChangeAspect="1"/>
          </p:cNvPicPr>
          <p:nvPr>
            <p:custDataLst>
              <p:tags r:id="rId2"/>
            </p:custDataLst>
          </p:nvPr>
        </p:nvPicPr>
        <p:blipFill>
          <a:blip r:embed="rId8"/>
          <a:stretch>
            <a:fillRect/>
          </a:stretch>
        </p:blipFill>
        <p:spPr>
          <a:xfrm rot="1225549">
            <a:off x="1559860" y="2059862"/>
            <a:ext cx="3333003" cy="3778892"/>
          </a:xfrm>
          <a:prstGeom prst="rect">
            <a:avLst/>
          </a:prstGeom>
        </p:spPr>
      </p:pic>
      <p:sp>
        <p:nvSpPr>
          <p:cNvPr id="3" name="Content Placeholder 2">
            <a:extLst>
              <a:ext uri="{FF2B5EF4-FFF2-40B4-BE49-F238E27FC236}">
                <a16:creationId xmlns:a16="http://schemas.microsoft.com/office/drawing/2014/main" id="{6B3226E4-2420-DE5B-840B-7F835624B3A3}"/>
              </a:ext>
            </a:extLst>
          </p:cNvPr>
          <p:cNvSpPr>
            <a:spLocks noGrp="1"/>
          </p:cNvSpPr>
          <p:nvPr>
            <p:ph idx="1"/>
            <p:custDataLst>
              <p:tags r:id="rId3"/>
            </p:custDataLst>
          </p:nvPr>
        </p:nvSpPr>
        <p:spPr>
          <a:xfrm>
            <a:off x="4700800" y="2422488"/>
            <a:ext cx="6485965" cy="4351338"/>
          </a:xfrm>
        </p:spPr>
        <p:txBody>
          <a:bodyPr vert="horz" lIns="91440" tIns="45720" rIns="91440" bIns="45720" rtlCol="0" anchor="t">
            <a:normAutofit/>
          </a:bodyPr>
          <a:lstStyle/>
          <a:p>
            <a:pPr algn="ctr"/>
            <a:endParaRPr lang="fr-CA" altLang="en-US" sz="2800"/>
          </a:p>
          <a:p>
            <a:pPr algn="ctr"/>
            <a:r>
              <a:rPr lang="fr-CA" altLang="en-US" sz="2800">
                <a:latin typeface="Arial"/>
                <a:cs typeface="Arial"/>
              </a:rPr>
              <a:t>Le Bureau de santé tient des dossiers sur la plupart des vaccins que vous avez déjà reçus et vous donnera seulement les vaccins dont vous avez besoin et auxquels vous avez consenti</a:t>
            </a:r>
            <a:r>
              <a:rPr lang="fr-CA" altLang="en-US">
                <a:latin typeface="Arial"/>
                <a:cs typeface="Arial"/>
              </a:rPr>
              <a:t>.</a:t>
            </a:r>
            <a:endParaRPr lang="fr-CA" altLang="en-US" sz="2800">
              <a:latin typeface="Arial"/>
              <a:cs typeface="Arial"/>
            </a:endParaRPr>
          </a:p>
          <a:p>
            <a:endParaRPr lang="fr-CA"/>
          </a:p>
        </p:txBody>
      </p:sp>
      <p:pic>
        <p:nvPicPr>
          <p:cNvPr id="57" name="Audio 56">
            <a:hlinkClick r:id="" action="ppaction://media"/>
            <a:extLst>
              <a:ext uri="{FF2B5EF4-FFF2-40B4-BE49-F238E27FC236}">
                <a16:creationId xmlns:a16="http://schemas.microsoft.com/office/drawing/2014/main" id="{255767CB-D0AE-E0D5-DE4B-B685D19791A1}"/>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3490075"/>
      </p:ext>
    </p:extLst>
  </p:cSld>
  <p:clrMapOvr>
    <a:masterClrMapping/>
  </p:clrMapOvr>
  <mc:AlternateContent xmlns:mc="http://schemas.openxmlformats.org/markup-compatibility/2006" xmlns:p14="http://schemas.microsoft.com/office/powerpoint/2010/main">
    <mc:Choice Requires="p14">
      <p:transition spd="slow" p14:dur="2000" advTm="5136"/>
    </mc:Choice>
    <mc:Fallback xmlns="">
      <p:transition spd="slow" advTm="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6D4C-1767-AD1D-9E51-902DE8C29BDD}"/>
              </a:ext>
            </a:extLst>
          </p:cNvPr>
          <p:cNvSpPr>
            <a:spLocks noGrp="1"/>
          </p:cNvSpPr>
          <p:nvPr>
            <p:ph type="title"/>
            <p:custDataLst>
              <p:tags r:id="rId1"/>
            </p:custDataLst>
          </p:nvPr>
        </p:nvSpPr>
        <p:spPr/>
        <p:txBody>
          <a:bodyPr/>
          <a:lstStyle/>
          <a:p>
            <a:r>
              <a:rPr lang="fr-CA"/>
              <a:t>Le saviez-vous?</a:t>
            </a:r>
          </a:p>
        </p:txBody>
      </p:sp>
      <p:sp>
        <p:nvSpPr>
          <p:cNvPr id="3" name="Content Placeholder 2">
            <a:extLst>
              <a:ext uri="{FF2B5EF4-FFF2-40B4-BE49-F238E27FC236}">
                <a16:creationId xmlns:a16="http://schemas.microsoft.com/office/drawing/2014/main" id="{F0484910-7E08-48EC-94A9-5BBB89D857B4}"/>
              </a:ext>
            </a:extLst>
          </p:cNvPr>
          <p:cNvSpPr>
            <a:spLocks noGrp="1"/>
          </p:cNvSpPr>
          <p:nvPr>
            <p:ph idx="1"/>
            <p:custDataLst>
              <p:tags r:id="rId2"/>
            </p:custDataLst>
          </p:nvPr>
        </p:nvSpPr>
        <p:spPr>
          <a:xfrm>
            <a:off x="838200" y="2385250"/>
            <a:ext cx="7149353" cy="4351338"/>
          </a:xfrm>
        </p:spPr>
        <p:txBody>
          <a:bodyPr vert="horz" lIns="91440" tIns="45720" rIns="91440" bIns="45720" rtlCol="0" anchor="t">
            <a:normAutofit/>
          </a:bodyPr>
          <a:lstStyle/>
          <a:p>
            <a:pPr algn="ctr"/>
            <a:endParaRPr lang="fr-CA" altLang="en-US" sz="2800"/>
          </a:p>
          <a:p>
            <a:pPr algn="ctr"/>
            <a:r>
              <a:rPr lang="fr-CA" altLang="en-US" sz="2800">
                <a:latin typeface="Arial"/>
                <a:cs typeface="Arial"/>
              </a:rPr>
              <a:t>Si </a:t>
            </a:r>
            <a:r>
              <a:rPr lang="fr-CA" altLang="en-US">
                <a:latin typeface="Arial"/>
                <a:cs typeface="Arial"/>
              </a:rPr>
              <a:t>vous perdez ou oubliez votre formulaire de consentement le jour de la vaccination</a:t>
            </a:r>
            <a:r>
              <a:rPr lang="fr-CA" altLang="en-US" sz="2800">
                <a:latin typeface="Arial"/>
                <a:cs typeface="Arial"/>
              </a:rPr>
              <a:t>, </a:t>
            </a:r>
            <a:r>
              <a:rPr lang="fr-CA" altLang="en-US">
                <a:latin typeface="Arial"/>
                <a:cs typeface="Arial"/>
              </a:rPr>
              <a:t>on pourrait appeler à la maison pour obtenir un consentement verbal</a:t>
            </a:r>
            <a:r>
              <a:rPr lang="fr-CA" altLang="en-US" sz="2800">
                <a:latin typeface="Arial"/>
                <a:cs typeface="Arial"/>
              </a:rPr>
              <a:t> à la vaccination.</a:t>
            </a:r>
            <a:r>
              <a:rPr lang="fr-CA" altLang="en-US">
                <a:latin typeface="Arial"/>
                <a:cs typeface="Arial"/>
              </a:rPr>
              <a:t> </a:t>
            </a:r>
            <a:endParaRPr lang="fr-CA" altLang="en-US" sz="2800">
              <a:latin typeface="Arial"/>
              <a:cs typeface="Arial"/>
            </a:endParaRPr>
          </a:p>
          <a:p>
            <a:endParaRPr lang="fr-CA"/>
          </a:p>
        </p:txBody>
      </p:sp>
      <p:pic>
        <p:nvPicPr>
          <p:cNvPr id="5" name="Picture 4">
            <a:extLst>
              <a:ext uri="{FF2B5EF4-FFF2-40B4-BE49-F238E27FC236}">
                <a16:creationId xmlns:a16="http://schemas.microsoft.com/office/drawing/2014/main" id="{B4D7E98B-DD58-623A-C947-44AB297CA922}"/>
              </a:ext>
            </a:extLst>
          </p:cNvPr>
          <p:cNvPicPr>
            <a:picLocks noChangeAspect="1"/>
          </p:cNvPicPr>
          <p:nvPr>
            <p:custDataLst>
              <p:tags r:id="rId3"/>
            </p:custDataLst>
          </p:nvPr>
        </p:nvPicPr>
        <p:blipFill>
          <a:blip r:embed="rId8"/>
          <a:stretch>
            <a:fillRect/>
          </a:stretch>
        </p:blipFill>
        <p:spPr>
          <a:xfrm rot="21067970">
            <a:off x="7987553" y="1899686"/>
            <a:ext cx="3514725" cy="3714750"/>
          </a:xfrm>
          <a:prstGeom prst="rect">
            <a:avLst/>
          </a:prstGeom>
        </p:spPr>
      </p:pic>
      <p:pic>
        <p:nvPicPr>
          <p:cNvPr id="30" name="Audio 29">
            <a:hlinkClick r:id="" action="ppaction://media"/>
            <a:extLst>
              <a:ext uri="{FF2B5EF4-FFF2-40B4-BE49-F238E27FC236}">
                <a16:creationId xmlns:a16="http://schemas.microsoft.com/office/drawing/2014/main" id="{0E5CF9B6-B9B4-DDEF-5E20-296F8A4DE8CB}"/>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1363384"/>
      </p:ext>
    </p:extLst>
  </p:cSld>
  <p:clrMapOvr>
    <a:masterClrMapping/>
  </p:clrMapOvr>
  <mc:AlternateContent xmlns:mc="http://schemas.openxmlformats.org/markup-compatibility/2006" xmlns:p14="http://schemas.microsoft.com/office/powerpoint/2010/main">
    <mc:Choice Requires="p14">
      <p:transition spd="slow" p14:dur="2000" advTm="12595"/>
    </mc:Choice>
    <mc:Fallback xmlns="">
      <p:transition spd="slow" advTm="1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EEA7-509C-4EBD-BC71-C78C4FE97E4A}"/>
              </a:ext>
            </a:extLst>
          </p:cNvPr>
          <p:cNvSpPr>
            <a:spLocks noGrp="1"/>
          </p:cNvSpPr>
          <p:nvPr>
            <p:ph type="title"/>
            <p:custDataLst>
              <p:tags r:id="rId1"/>
            </p:custDataLst>
          </p:nvPr>
        </p:nvSpPr>
        <p:spPr>
          <a:xfrm>
            <a:off x="1586575" y="835182"/>
            <a:ext cx="8459714" cy="1143000"/>
          </a:xfrm>
        </p:spPr>
        <p:txBody>
          <a:bodyPr>
            <a:normAutofit fontScale="90000"/>
          </a:bodyPr>
          <a:lstStyle/>
          <a:p>
            <a:r>
              <a:rPr lang="fr-CA" sz="4000" b="1"/>
              <a:t>Stratégies pour faciliter la vaccination</a:t>
            </a:r>
          </a:p>
        </p:txBody>
      </p:sp>
      <p:sp>
        <p:nvSpPr>
          <p:cNvPr id="5" name="Rectangle 4">
            <a:extLst>
              <a:ext uri="{FF2B5EF4-FFF2-40B4-BE49-F238E27FC236}">
                <a16:creationId xmlns:a16="http://schemas.microsoft.com/office/drawing/2014/main" id="{71D0A949-AE5E-4E5E-85B8-6A8CE325C166}"/>
              </a:ext>
            </a:extLst>
          </p:cNvPr>
          <p:cNvSpPr/>
          <p:nvPr>
            <p:custDataLst>
              <p:tags r:id="rId2"/>
            </p:custDataLst>
          </p:nvPr>
        </p:nvSpPr>
        <p:spPr>
          <a:xfrm>
            <a:off x="8248358" y="5697416"/>
            <a:ext cx="2236763" cy="1160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6" name="Picture 2">
            <a:extLst>
              <a:ext uri="{FF2B5EF4-FFF2-40B4-BE49-F238E27FC236}">
                <a16:creationId xmlns:a16="http://schemas.microsoft.com/office/drawing/2014/main" id="{8E45280F-70FD-BECA-FBBD-5AB278BDA29E}"/>
              </a:ext>
            </a:extLst>
          </p:cNvPr>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t="3266"/>
          <a:stretch/>
        </p:blipFill>
        <p:spPr bwMode="auto">
          <a:xfrm>
            <a:off x="2667000" y="1753496"/>
            <a:ext cx="6858000" cy="510450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927C93D1-8776-A158-06D7-0F8FE725EDED}"/>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7858608"/>
      </p:ext>
    </p:extLst>
  </p:cSld>
  <p:clrMapOvr>
    <a:masterClrMapping/>
  </p:clrMapOvr>
  <mc:AlternateContent xmlns:mc="http://schemas.openxmlformats.org/markup-compatibility/2006" xmlns:p14="http://schemas.microsoft.com/office/powerpoint/2010/main">
    <mc:Choice Requires="p14">
      <p:transition spd="slow" p14:dur="2000" advTm="20098"/>
    </mc:Choice>
    <mc:Fallback xmlns="">
      <p:transition spd="slow" advTm="20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A9338C-32EE-4E34-A286-1E7C7F9040D7}"/>
              </a:ext>
            </a:extLst>
          </p:cNvPr>
          <p:cNvSpPr>
            <a:spLocks noGrp="1"/>
          </p:cNvSpPr>
          <p:nvPr>
            <p:ph type="title"/>
            <p:custDataLst>
              <p:tags r:id="rId1"/>
            </p:custDataLst>
          </p:nvPr>
        </p:nvSpPr>
        <p:spPr>
          <a:xfrm>
            <a:off x="535917" y="910007"/>
            <a:ext cx="11465982" cy="1143000"/>
          </a:xfrm>
        </p:spPr>
        <p:txBody>
          <a:bodyPr>
            <a:normAutofit fontScale="90000"/>
          </a:bodyPr>
          <a:lstStyle/>
          <a:p>
            <a:r>
              <a:rPr lang="fr-CA" sz="4000" b="1">
                <a:latin typeface="Arial"/>
                <a:cs typeface="Arial"/>
              </a:rPr>
              <a:t>Stratégies pour contribuer à une expérience positive de la vaccination</a:t>
            </a:r>
            <a:endParaRPr lang="fr-CA" sz="4000" b="1"/>
          </a:p>
        </p:txBody>
      </p:sp>
      <p:pic>
        <p:nvPicPr>
          <p:cNvPr id="4" name="Picture 3">
            <a:extLst>
              <a:ext uri="{FF2B5EF4-FFF2-40B4-BE49-F238E27FC236}">
                <a16:creationId xmlns:a16="http://schemas.microsoft.com/office/drawing/2014/main" id="{5636441D-A69C-8A5A-B459-842ABDFBEB64}"/>
              </a:ext>
            </a:extLst>
          </p:cNvPr>
          <p:cNvPicPr>
            <a:picLocks noChangeAspect="1"/>
          </p:cNvPicPr>
          <p:nvPr>
            <p:custDataLst>
              <p:tags r:id="rId2"/>
            </p:custDataLst>
          </p:nvPr>
        </p:nvPicPr>
        <p:blipFill rotWithShape="1">
          <a:blip r:embed="rId7"/>
          <a:srcRect l="5087" r="6039" b="2872"/>
          <a:stretch/>
        </p:blipFill>
        <p:spPr>
          <a:xfrm>
            <a:off x="161365" y="1946412"/>
            <a:ext cx="12030635" cy="4911588"/>
          </a:xfrm>
          <a:prstGeom prst="rect">
            <a:avLst/>
          </a:prstGeom>
        </p:spPr>
      </p:pic>
      <p:pic>
        <p:nvPicPr>
          <p:cNvPr id="12" name="Audio 11">
            <a:hlinkClick r:id="" action="ppaction://media"/>
            <a:extLst>
              <a:ext uri="{FF2B5EF4-FFF2-40B4-BE49-F238E27FC236}">
                <a16:creationId xmlns:a16="http://schemas.microsoft.com/office/drawing/2014/main" id="{B2C99825-E001-BE8A-3A61-2CE602E02F42}"/>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2350574"/>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BE8A291-DAA6-4E4B-8931-C55420F107AA}"/>
              </a:ext>
            </a:extLst>
          </p:cNvPr>
          <p:cNvSpPr>
            <a:spLocks noGrp="1" noChangeArrowheads="1"/>
          </p:cNvSpPr>
          <p:nvPr>
            <p:ph type="title"/>
            <p:custDataLst>
              <p:tags r:id="rId1"/>
            </p:custDataLst>
          </p:nvPr>
        </p:nvSpPr>
        <p:spPr>
          <a:xfrm>
            <a:off x="2135188" y="728663"/>
            <a:ext cx="7772400" cy="1143000"/>
          </a:xfrm>
        </p:spPr>
        <p:txBody>
          <a:bodyPr/>
          <a:lstStyle/>
          <a:p>
            <a:pPr eaLnBrk="1" hangingPunct="1"/>
            <a:r>
              <a:rPr lang="en-US" altLang="en-US"/>
              <a:t>Questions?</a:t>
            </a:r>
          </a:p>
        </p:txBody>
      </p:sp>
      <p:sp>
        <p:nvSpPr>
          <p:cNvPr id="37891" name="Rectangle 3">
            <a:extLst>
              <a:ext uri="{FF2B5EF4-FFF2-40B4-BE49-F238E27FC236}">
                <a16:creationId xmlns:a16="http://schemas.microsoft.com/office/drawing/2014/main" id="{32FB7999-FDF5-4F58-A96E-9A037AAFB29E}"/>
              </a:ext>
            </a:extLst>
          </p:cNvPr>
          <p:cNvSpPr>
            <a:spLocks noChangeArrowheads="1"/>
          </p:cNvSpPr>
          <p:nvPr>
            <p:custDataLst>
              <p:tags r:id="rId2"/>
            </p:custDataLst>
          </p:nvPr>
        </p:nvSpPr>
        <p:spPr bwMode="auto">
          <a:xfrm>
            <a:off x="5167313" y="142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Zurich BT" pitchFamily="34" charset="0"/>
              </a:defRPr>
            </a:lvl1pPr>
            <a:lvl2pPr marL="742950" indent="-285750">
              <a:spcBef>
                <a:spcPct val="20000"/>
              </a:spcBef>
              <a:buChar char="–"/>
              <a:defRPr sz="2800">
                <a:solidFill>
                  <a:schemeClr val="tx1"/>
                </a:solidFill>
                <a:latin typeface="Zurich BT" pitchFamily="34" charset="0"/>
              </a:defRPr>
            </a:lvl2pPr>
            <a:lvl3pPr marL="1143000" indent="-228600">
              <a:spcBef>
                <a:spcPct val="20000"/>
              </a:spcBef>
              <a:buChar char="•"/>
              <a:defRPr sz="2400">
                <a:solidFill>
                  <a:schemeClr val="tx1"/>
                </a:solidFill>
                <a:latin typeface="Zurich BT" pitchFamily="34" charset="0"/>
              </a:defRPr>
            </a:lvl3pPr>
            <a:lvl4pPr marL="1600200" indent="-228600">
              <a:spcBef>
                <a:spcPct val="20000"/>
              </a:spcBef>
              <a:buChar char="–"/>
              <a:defRPr sz="2000">
                <a:solidFill>
                  <a:schemeClr val="tx1"/>
                </a:solidFill>
                <a:latin typeface="Zurich BT" pitchFamily="34" charset="0"/>
              </a:defRPr>
            </a:lvl4pPr>
            <a:lvl5pPr marL="2057400" indent="-228600">
              <a:spcBef>
                <a:spcPct val="20000"/>
              </a:spcBef>
              <a:buChar char="»"/>
              <a:defRPr sz="2000">
                <a:solidFill>
                  <a:schemeClr val="tx1"/>
                </a:solidFill>
                <a:latin typeface="Zurich BT" pitchFamily="34" charset="0"/>
              </a:defRPr>
            </a:lvl5pPr>
            <a:lvl6pPr marL="2514600" indent="-228600" eaLnBrk="0" fontAlgn="base" hangingPunct="0">
              <a:spcBef>
                <a:spcPct val="20000"/>
              </a:spcBef>
              <a:spcAft>
                <a:spcPct val="0"/>
              </a:spcAft>
              <a:buChar char="»"/>
              <a:defRPr sz="2000">
                <a:solidFill>
                  <a:schemeClr val="tx1"/>
                </a:solidFill>
                <a:latin typeface="Zurich BT" pitchFamily="34" charset="0"/>
              </a:defRPr>
            </a:lvl6pPr>
            <a:lvl7pPr marL="2971800" indent="-228600" eaLnBrk="0" fontAlgn="base" hangingPunct="0">
              <a:spcBef>
                <a:spcPct val="20000"/>
              </a:spcBef>
              <a:spcAft>
                <a:spcPct val="0"/>
              </a:spcAft>
              <a:buChar char="»"/>
              <a:defRPr sz="2000">
                <a:solidFill>
                  <a:schemeClr val="tx1"/>
                </a:solidFill>
                <a:latin typeface="Zurich BT" pitchFamily="34" charset="0"/>
              </a:defRPr>
            </a:lvl7pPr>
            <a:lvl8pPr marL="3429000" indent="-228600" eaLnBrk="0" fontAlgn="base" hangingPunct="0">
              <a:spcBef>
                <a:spcPct val="20000"/>
              </a:spcBef>
              <a:spcAft>
                <a:spcPct val="0"/>
              </a:spcAft>
              <a:buChar char="»"/>
              <a:defRPr sz="2000">
                <a:solidFill>
                  <a:schemeClr val="tx1"/>
                </a:solidFill>
                <a:latin typeface="Zurich BT" pitchFamily="34" charset="0"/>
              </a:defRPr>
            </a:lvl8pPr>
            <a:lvl9pPr marL="3886200" indent="-228600" eaLnBrk="0" fontAlgn="base" hangingPunct="0">
              <a:spcBef>
                <a:spcPct val="20000"/>
              </a:spcBef>
              <a:spcAft>
                <a:spcPct val="0"/>
              </a:spcAft>
              <a:buChar char="»"/>
              <a:defRPr sz="2000">
                <a:solidFill>
                  <a:schemeClr val="tx1"/>
                </a:solidFill>
                <a:latin typeface="Zurich BT" pitchFamily="34" charset="0"/>
              </a:defRPr>
            </a:lvl9pPr>
          </a:lstStyle>
          <a:p>
            <a:pPr eaLnBrk="1" hangingPunct="1">
              <a:spcBef>
                <a:spcPct val="0"/>
              </a:spcBef>
              <a:buFontTx/>
              <a:buNone/>
            </a:pPr>
            <a:endParaRPr lang="en-CA" altLang="en-US" sz="2400">
              <a:latin typeface="Times New Roman" panose="02020603050405020304" pitchFamily="18" charset="0"/>
            </a:endParaRPr>
          </a:p>
        </p:txBody>
      </p:sp>
      <p:sp>
        <p:nvSpPr>
          <p:cNvPr id="5" name="Rectangle 3">
            <a:extLst>
              <a:ext uri="{FF2B5EF4-FFF2-40B4-BE49-F238E27FC236}">
                <a16:creationId xmlns:a16="http://schemas.microsoft.com/office/drawing/2014/main" id="{F7CFEFF9-82D3-4D5A-9BC2-2843354FB418}"/>
              </a:ext>
            </a:extLst>
          </p:cNvPr>
          <p:cNvSpPr txBox="1">
            <a:spLocks noChangeArrowheads="1"/>
          </p:cNvSpPr>
          <p:nvPr>
            <p:custDataLst>
              <p:tags r:id="rId3"/>
            </p:custDataLst>
          </p:nvPr>
        </p:nvSpPr>
        <p:spPr bwMode="auto">
          <a:xfrm>
            <a:off x="1698065" y="4809382"/>
            <a:ext cx="882762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80000"/>
              </a:lnSpc>
              <a:spcBef>
                <a:spcPts val="1400"/>
              </a:spcBef>
              <a:spcAft>
                <a:spcPts val="300"/>
              </a:spcAft>
              <a:buNone/>
              <a:defRPr/>
            </a:pPr>
            <a:r>
              <a:rPr lang="en-US" altLang="en-US" sz="2800" b="1" kern="0">
                <a:latin typeface="Arial"/>
                <a:cs typeface="Arial"/>
              </a:rPr>
              <a:t>519 663-5317</a:t>
            </a:r>
            <a:endParaRPr lang="en-US"/>
          </a:p>
          <a:p>
            <a:pPr marL="0" indent="0" algn="ctr">
              <a:lnSpc>
                <a:spcPct val="80000"/>
              </a:lnSpc>
              <a:buFontTx/>
              <a:buNone/>
              <a:defRPr/>
            </a:pPr>
            <a:r>
              <a:rPr lang="en-US" altLang="en-US" sz="2800" kern="0">
                <a:solidFill>
                  <a:srgbClr val="0070C0"/>
                </a:solidFill>
                <a:latin typeface="Arial"/>
                <a:cs typeface="Arial"/>
                <a:hlinkClick r:id="rId9">
                  <a:extLst>
                    <a:ext uri="{A12FA001-AC4F-418D-AE19-62706E023703}">
                      <ahyp:hlinkClr xmlns:ahyp="http://schemas.microsoft.com/office/drawing/2018/hyperlinkcolor" val="tx"/>
                    </a:ext>
                  </a:extLst>
                </a:hlinkClick>
              </a:rPr>
              <a:t>www.healthunit.com/elementary-grade-seven-clinics</a:t>
            </a:r>
            <a:endParaRPr lang="en-US" altLang="en-US" sz="2800" kern="0">
              <a:solidFill>
                <a:srgbClr val="0070C0"/>
              </a:solidFill>
              <a:latin typeface="Arial"/>
              <a:cs typeface="Arial"/>
            </a:endParaRPr>
          </a:p>
          <a:p>
            <a:pPr marL="0" indent="0" algn="ctr" eaLnBrk="1" hangingPunct="1">
              <a:lnSpc>
                <a:spcPct val="80000"/>
              </a:lnSpc>
              <a:buFontTx/>
              <a:buNone/>
              <a:defRPr/>
            </a:pPr>
            <a:endParaRPr lang="en-US" altLang="en-US" sz="3600" kern="0">
              <a:solidFill>
                <a:srgbClr val="00B050"/>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83629F5-2755-E142-5C02-07969D7C2E36}"/>
              </a:ext>
            </a:extLst>
          </p:cNvPr>
          <p:cNvPicPr>
            <a:picLocks noChangeAspect="1"/>
          </p:cNvPicPr>
          <p:nvPr>
            <p:custDataLst>
              <p:tags r:id="rId4"/>
            </p:custDataLst>
          </p:nvPr>
        </p:nvPicPr>
        <p:blipFill>
          <a:blip r:embed="rId10"/>
          <a:stretch>
            <a:fillRect/>
          </a:stretch>
        </p:blipFill>
        <p:spPr>
          <a:xfrm>
            <a:off x="3897405" y="1812846"/>
            <a:ext cx="4397189" cy="2706760"/>
          </a:xfrm>
          <a:prstGeom prst="rect">
            <a:avLst/>
          </a:prstGeom>
        </p:spPr>
      </p:pic>
      <p:pic>
        <p:nvPicPr>
          <p:cNvPr id="7" name="Audio 6">
            <a:hlinkClick r:id="" action="ppaction://media"/>
            <a:extLst>
              <a:ext uri="{FF2B5EF4-FFF2-40B4-BE49-F238E27FC236}">
                <a16:creationId xmlns:a16="http://schemas.microsoft.com/office/drawing/2014/main" id="{E37384C2-9508-F2F9-D27A-7AF6A3157909}"/>
              </a:ext>
            </a:extLst>
          </p:cNvPr>
          <p:cNvPicPr>
            <a:picLocks noChangeAspect="1"/>
          </p:cNvPicPr>
          <p:nvPr>
            <a:audioFile r:link="rId6"/>
            <p:extLst>
              <p:ext uri="{DAA4B4D4-6D71-4841-9C94-3DE7FCFB9230}">
                <p14:media xmlns:p14="http://schemas.microsoft.com/office/powerpoint/2010/main" r:embed="rId5"/>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9534222"/>
      </p:ext>
    </p:extLst>
  </p:cSld>
  <p:clrMapOvr>
    <a:masterClrMapping/>
  </p:clrMapOvr>
  <mc:AlternateContent xmlns:mc="http://schemas.openxmlformats.org/markup-compatibility/2006" xmlns:p14="http://schemas.microsoft.com/office/powerpoint/2010/main">
    <mc:Choice Requires="p14">
      <p:transition spd="slow" p14:dur="2000" advTm="15140"/>
    </mc:Choice>
    <mc:Fallback xmlns="">
      <p:transition spd="slow" advTm="15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338E-661E-480C-9AB7-6BCB54A098A1}"/>
              </a:ext>
            </a:extLst>
          </p:cNvPr>
          <p:cNvSpPr>
            <a:spLocks noGrp="1"/>
          </p:cNvSpPr>
          <p:nvPr>
            <p:ph type="title"/>
            <p:custDataLst>
              <p:tags r:id="rId1"/>
            </p:custDataLst>
          </p:nvPr>
        </p:nvSpPr>
        <p:spPr/>
        <p:txBody>
          <a:bodyPr/>
          <a:lstStyle/>
          <a:p>
            <a:r>
              <a:rPr lang="fr-CA"/>
              <a:t>Au sujet de la vaccination</a:t>
            </a:r>
          </a:p>
        </p:txBody>
      </p:sp>
      <p:grpSp>
        <p:nvGrpSpPr>
          <p:cNvPr id="12" name="Group 11">
            <a:extLst>
              <a:ext uri="{FF2B5EF4-FFF2-40B4-BE49-F238E27FC236}">
                <a16:creationId xmlns:a16="http://schemas.microsoft.com/office/drawing/2014/main" id="{AA0A2DF0-EC62-2CAE-F841-7BA6CB882D57}"/>
              </a:ext>
            </a:extLst>
          </p:cNvPr>
          <p:cNvGrpSpPr/>
          <p:nvPr>
            <p:custDataLst>
              <p:tags r:id="rId2"/>
            </p:custDataLst>
          </p:nvPr>
        </p:nvGrpSpPr>
        <p:grpSpPr>
          <a:xfrm>
            <a:off x="3243606" y="4679183"/>
            <a:ext cx="5704788" cy="1546473"/>
            <a:chOff x="3112602" y="4692630"/>
            <a:chExt cx="5704788" cy="1546473"/>
          </a:xfrm>
        </p:grpSpPr>
        <p:pic>
          <p:nvPicPr>
            <p:cNvPr id="8" name="Picture 7">
              <a:extLst>
                <a:ext uri="{FF2B5EF4-FFF2-40B4-BE49-F238E27FC236}">
                  <a16:creationId xmlns:a16="http://schemas.microsoft.com/office/drawing/2014/main" id="{522D5114-89AC-D858-0807-C8672414FBF6}"/>
                </a:ext>
              </a:extLst>
            </p:cNvPr>
            <p:cNvPicPr>
              <a:picLocks noChangeAspect="1"/>
            </p:cNvPicPr>
            <p:nvPr/>
          </p:nvPicPr>
          <p:blipFill>
            <a:blip r:embed="rId7"/>
            <a:stretch>
              <a:fillRect/>
            </a:stretch>
          </p:blipFill>
          <p:spPr>
            <a:xfrm rot="20654309">
              <a:off x="6411762" y="4725993"/>
              <a:ext cx="773910" cy="1491875"/>
            </a:xfrm>
            <a:prstGeom prst="rect">
              <a:avLst/>
            </a:prstGeom>
          </p:spPr>
        </p:pic>
        <p:pic>
          <p:nvPicPr>
            <p:cNvPr id="9" name="Picture 8">
              <a:extLst>
                <a:ext uri="{FF2B5EF4-FFF2-40B4-BE49-F238E27FC236}">
                  <a16:creationId xmlns:a16="http://schemas.microsoft.com/office/drawing/2014/main" id="{435CEAA5-2FC7-CB95-20FB-2E67B4C821EE}"/>
                </a:ext>
              </a:extLst>
            </p:cNvPr>
            <p:cNvPicPr>
              <a:picLocks noChangeAspect="1"/>
            </p:cNvPicPr>
            <p:nvPr/>
          </p:nvPicPr>
          <p:blipFill>
            <a:blip r:embed="rId7"/>
            <a:stretch>
              <a:fillRect/>
            </a:stretch>
          </p:blipFill>
          <p:spPr>
            <a:xfrm>
              <a:off x="4776843" y="4781996"/>
              <a:ext cx="773910" cy="1457107"/>
            </a:xfrm>
            <a:prstGeom prst="rect">
              <a:avLst/>
            </a:prstGeom>
          </p:spPr>
        </p:pic>
        <p:pic>
          <p:nvPicPr>
            <p:cNvPr id="10" name="Picture 9">
              <a:extLst>
                <a:ext uri="{FF2B5EF4-FFF2-40B4-BE49-F238E27FC236}">
                  <a16:creationId xmlns:a16="http://schemas.microsoft.com/office/drawing/2014/main" id="{22E265D1-7181-D747-83EF-B4014A3F0FB8}"/>
                </a:ext>
              </a:extLst>
            </p:cNvPr>
            <p:cNvPicPr>
              <a:picLocks noChangeAspect="1"/>
            </p:cNvPicPr>
            <p:nvPr/>
          </p:nvPicPr>
          <p:blipFill>
            <a:blip r:embed="rId7"/>
            <a:stretch>
              <a:fillRect/>
            </a:stretch>
          </p:blipFill>
          <p:spPr>
            <a:xfrm rot="582865">
              <a:off x="3112602" y="4692630"/>
              <a:ext cx="773910" cy="1491875"/>
            </a:xfrm>
            <a:prstGeom prst="rect">
              <a:avLst/>
            </a:prstGeom>
          </p:spPr>
        </p:pic>
        <p:pic>
          <p:nvPicPr>
            <p:cNvPr id="11" name="Picture 10">
              <a:extLst>
                <a:ext uri="{FF2B5EF4-FFF2-40B4-BE49-F238E27FC236}">
                  <a16:creationId xmlns:a16="http://schemas.microsoft.com/office/drawing/2014/main" id="{8BE601B3-BE8D-7AF0-5081-EE3583841D1E}"/>
                </a:ext>
              </a:extLst>
            </p:cNvPr>
            <p:cNvPicPr>
              <a:picLocks noChangeAspect="1"/>
            </p:cNvPicPr>
            <p:nvPr/>
          </p:nvPicPr>
          <p:blipFill>
            <a:blip r:embed="rId7"/>
            <a:stretch>
              <a:fillRect/>
            </a:stretch>
          </p:blipFill>
          <p:spPr>
            <a:xfrm rot="1075113">
              <a:off x="8043480" y="4731800"/>
              <a:ext cx="773910" cy="1491875"/>
            </a:xfrm>
            <a:prstGeom prst="rect">
              <a:avLst/>
            </a:prstGeom>
          </p:spPr>
        </p:pic>
      </p:grpSp>
      <p:pic>
        <p:nvPicPr>
          <p:cNvPr id="31" name="Audio 30">
            <a:hlinkClick r:id="" action="ppaction://media"/>
            <a:extLst>
              <a:ext uri="{FF2B5EF4-FFF2-40B4-BE49-F238E27FC236}">
                <a16:creationId xmlns:a16="http://schemas.microsoft.com/office/drawing/2014/main" id="{037FC34E-51B0-2050-EDBF-8E5D853AFA93}"/>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2617442"/>
      </p:ext>
    </p:extLst>
  </p:cSld>
  <p:clrMapOvr>
    <a:masterClrMapping/>
  </p:clrMapOvr>
  <mc:AlternateContent xmlns:mc="http://schemas.openxmlformats.org/markup-compatibility/2006" xmlns:p14="http://schemas.microsoft.com/office/powerpoint/2010/main">
    <mc:Choice Requires="p14">
      <p:transition spd="slow" p14:dur="2000" advTm="9252"/>
    </mc:Choice>
    <mc:Fallback xmlns="">
      <p:transition spd="slow" advTm="9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Comment fonctionnent les vaccins">
            <a:hlinkClick r:id="" action="ppaction://media"/>
            <a:extLst>
              <a:ext uri="{FF2B5EF4-FFF2-40B4-BE49-F238E27FC236}">
                <a16:creationId xmlns:a16="http://schemas.microsoft.com/office/drawing/2014/main" id="{A81A7C3C-DA5B-8305-2F9E-BD5A3A250D44}"/>
              </a:ext>
            </a:extLst>
          </p:cNvPr>
          <p:cNvPicPr>
            <a:picLocks noGrp="1" noRot="1" noChangeAspect="1"/>
          </p:cNvPicPr>
          <p:nvPr>
            <p:ph idx="1"/>
            <a:videoFile r:link="rId2"/>
          </p:nvPr>
        </p:nvPicPr>
        <p:blipFill>
          <a:blip r:embed="rId7"/>
          <a:stretch>
            <a:fillRect/>
          </a:stretch>
        </p:blipFill>
        <p:spPr>
          <a:xfrm>
            <a:off x="82475" y="0"/>
            <a:ext cx="12027050" cy="6795742"/>
          </a:xfrm>
          <a:prstGeom prst="rect">
            <a:avLst/>
          </a:prstGeom>
        </p:spPr>
      </p:pic>
      <p:pic>
        <p:nvPicPr>
          <p:cNvPr id="12" name="Audio 11">
            <a:hlinkClick r:id="" action="ppaction://media"/>
            <a:extLst>
              <a:ext uri="{FF2B5EF4-FFF2-40B4-BE49-F238E27FC236}">
                <a16:creationId xmlns:a16="http://schemas.microsoft.com/office/drawing/2014/main" id="{FA0F3D85-D9C6-0579-CE44-EF4F99417130}"/>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58712446"/>
      </p:ext>
    </p:extLst>
  </p:cSld>
  <p:clrMapOvr>
    <a:masterClrMapping/>
  </p:clrMapOvr>
  <mc:AlternateContent xmlns:mc="http://schemas.openxmlformats.org/markup-compatibility/2006" xmlns:p14="http://schemas.microsoft.com/office/powerpoint/2010/main">
    <mc:Choice Requires="p14">
      <p:transition spd="slow" p14:dur="2000" advTm="45971"/>
    </mc:Choice>
    <mc:Fallback xmlns="">
      <p:transition spd="slow" advTm="45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609" objId="8"/>
        <p14:pauseEvt time="45971" objId="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34B9B97-EBF0-4B6D-9F3A-AFE5C5AD7A74}"/>
              </a:ext>
            </a:extLst>
          </p:cNvPr>
          <p:cNvSpPr>
            <a:spLocks noGrp="1" noChangeArrowheads="1"/>
          </p:cNvSpPr>
          <p:nvPr>
            <p:ph type="title"/>
            <p:custDataLst>
              <p:tags r:id="rId1"/>
            </p:custDataLst>
          </p:nvPr>
        </p:nvSpPr>
        <p:spPr/>
        <p:txBody>
          <a:bodyPr>
            <a:normAutofit/>
          </a:bodyPr>
          <a:lstStyle/>
          <a:p>
            <a:r>
              <a:rPr lang="fr-CA" altLang="en-US"/>
              <a:t>Quels vaccins administre-t-on?</a:t>
            </a:r>
          </a:p>
        </p:txBody>
      </p:sp>
      <p:sp>
        <p:nvSpPr>
          <p:cNvPr id="8195" name="Content Placeholder 2">
            <a:extLst>
              <a:ext uri="{FF2B5EF4-FFF2-40B4-BE49-F238E27FC236}">
                <a16:creationId xmlns:a16="http://schemas.microsoft.com/office/drawing/2014/main" id="{0E22593C-162A-49EF-B3EF-4BD6812A6D3D}"/>
              </a:ext>
            </a:extLst>
          </p:cNvPr>
          <p:cNvSpPr>
            <a:spLocks noGrp="1"/>
          </p:cNvSpPr>
          <p:nvPr>
            <p:ph idx="1"/>
            <p:custDataLst>
              <p:tags r:id="rId2"/>
            </p:custDataLst>
          </p:nvPr>
        </p:nvSpPr>
        <p:spPr/>
        <p:txBody>
          <a:bodyPr vert="horz" lIns="91440" tIns="45720" rIns="91440" bIns="45720" rtlCol="0" anchor="t">
            <a:normAutofit/>
          </a:bodyPr>
          <a:lstStyle/>
          <a:p>
            <a:pPr marL="1344295" lvl="1" indent="363220">
              <a:buFont typeface="Arial"/>
              <a:buChar char="•"/>
              <a:defRPr/>
            </a:pPr>
            <a:r>
              <a:rPr lang="fr-CA">
                <a:latin typeface="Arial"/>
                <a:cs typeface="Arial"/>
              </a:rPr>
              <a:t>Méningococcie ACYW-135</a:t>
            </a:r>
            <a:endParaRPr lang="fr-CA" altLang="en-US">
              <a:latin typeface="Arial"/>
              <a:cs typeface="Arial"/>
            </a:endParaRPr>
          </a:p>
          <a:p>
            <a:pPr marL="1882775" lvl="2" indent="267970">
              <a:defRPr/>
            </a:pPr>
            <a:r>
              <a:rPr lang="fr-CA" altLang="en-US">
                <a:latin typeface="Arial"/>
                <a:cs typeface="Arial"/>
              </a:rPr>
              <a:t>Protège contre la méningococcie – obligatoire</a:t>
            </a:r>
          </a:p>
          <a:p>
            <a:pPr marL="400050" lvl="2" indent="0">
              <a:buNone/>
              <a:defRPr/>
            </a:pPr>
            <a:endParaRPr lang="fr-CA" altLang="en-US">
              <a:latin typeface="Arial" panose="020B0604020202020204" pitchFamily="34" charset="0"/>
              <a:cs typeface="Arial" panose="020B0604020202020204" pitchFamily="34" charset="0"/>
            </a:endParaRPr>
          </a:p>
          <a:p>
            <a:pPr marL="1344295" lvl="1" indent="363220">
              <a:buFont typeface="Arial" panose="020B0604020202020204" pitchFamily="34" charset="0"/>
              <a:buChar char="•"/>
              <a:defRPr/>
            </a:pPr>
            <a:r>
              <a:rPr lang="fr-CA" altLang="en-US">
                <a:latin typeface="Arial"/>
                <a:cs typeface="Arial"/>
              </a:rPr>
              <a:t>Hépatite B</a:t>
            </a:r>
          </a:p>
          <a:p>
            <a:pPr marL="2150745" lvl="2" indent="-267970">
              <a:defRPr/>
            </a:pPr>
            <a:r>
              <a:rPr lang="fr-CA" altLang="en-US">
                <a:latin typeface="Arial"/>
                <a:cs typeface="Arial"/>
              </a:rPr>
              <a:t>Protège contre l’hépatite B – recommandé</a:t>
            </a:r>
          </a:p>
          <a:p>
            <a:pPr marL="857250" lvl="2" indent="-457200">
              <a:defRPr/>
            </a:pPr>
            <a:endParaRPr lang="fr-CA" altLang="en-US">
              <a:latin typeface="Arial" panose="020B0604020202020204" pitchFamily="34" charset="0"/>
              <a:cs typeface="Arial" panose="020B0604020202020204" pitchFamily="34" charset="0"/>
            </a:endParaRPr>
          </a:p>
          <a:p>
            <a:pPr marL="1708150" indent="-363220">
              <a:buFont typeface="Arial" panose="020B0604020202020204" pitchFamily="34" charset="0"/>
              <a:buChar char="•"/>
              <a:defRPr/>
            </a:pPr>
            <a:r>
              <a:rPr lang="fr-CA" altLang="en-US" sz="2400">
                <a:latin typeface="Arial"/>
                <a:cs typeface="Arial"/>
              </a:rPr>
              <a:t>VPH-9</a:t>
            </a:r>
          </a:p>
          <a:p>
            <a:pPr marL="1882775" lvl="1" indent="267970">
              <a:defRPr/>
            </a:pPr>
            <a:r>
              <a:rPr lang="fr-CA" altLang="en-US" sz="2000">
                <a:latin typeface="Arial"/>
                <a:cs typeface="Arial"/>
              </a:rPr>
              <a:t>Protège contre le virus du papillome humain (VPH) </a:t>
            </a:r>
            <a:r>
              <a:rPr lang="fr-CA" altLang="en-US" sz="2400">
                <a:latin typeface="Arial"/>
                <a:cs typeface="Arial"/>
              </a:rPr>
              <a:t>– </a:t>
            </a:r>
            <a:r>
              <a:rPr lang="fr-CA" altLang="en-US" sz="2000">
                <a:latin typeface="Arial"/>
                <a:cs typeface="Arial"/>
              </a:rPr>
              <a:t> </a:t>
            </a:r>
            <a:r>
              <a:rPr lang="fr-CA" sz="2000">
                <a:latin typeface="Arial"/>
                <a:cs typeface="Arial"/>
              </a:rPr>
              <a:t>recommandé </a:t>
            </a:r>
            <a:endParaRPr lang="fr-CA">
              <a:cs typeface="Calibri" panose="020F0502020204030204"/>
            </a:endParaRPr>
          </a:p>
        </p:txBody>
      </p:sp>
      <p:pic>
        <p:nvPicPr>
          <p:cNvPr id="1026" name="Picture 2" descr="Free vector graphics of Checkmark">
            <a:extLst>
              <a:ext uri="{FF2B5EF4-FFF2-40B4-BE49-F238E27FC236}">
                <a16:creationId xmlns:a16="http://schemas.microsoft.com/office/drawing/2014/main" id="{F100EDA4-6F04-6E9E-4160-BB5922018584}"/>
              </a:ext>
            </a:extLst>
          </p:cNvPr>
          <p:cNvPicPr>
            <a:picLocks noChangeAspect="1" noChangeArrowheads="1"/>
          </p:cNvPicPr>
          <p:nvPr>
            <p:custDataLst>
              <p:tags r:id="rId3"/>
            </p:custDataLst>
          </p:nvPr>
        </p:nvPicPr>
        <p:blipFill>
          <a:blip r:embed="rId10" cstate="hq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56447" y="2235350"/>
            <a:ext cx="892307" cy="892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vector graphics of Checkmark">
            <a:extLst>
              <a:ext uri="{FF2B5EF4-FFF2-40B4-BE49-F238E27FC236}">
                <a16:creationId xmlns:a16="http://schemas.microsoft.com/office/drawing/2014/main" id="{7190D77E-CFED-769A-FF68-AE242E8020B7}"/>
              </a:ext>
            </a:extLst>
          </p:cNvPr>
          <p:cNvPicPr>
            <a:picLocks noChangeAspect="1" noChangeArrowheads="1"/>
          </p:cNvPicPr>
          <p:nvPr>
            <p:custDataLst>
              <p:tags r:id="rId4"/>
            </p:custDataLst>
          </p:nvPr>
        </p:nvPicPr>
        <p:blipFill>
          <a:blip r:embed="rId10" cstate="hq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58847" y="3353856"/>
            <a:ext cx="892307" cy="8923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vector graphics of Checkmark">
            <a:extLst>
              <a:ext uri="{FF2B5EF4-FFF2-40B4-BE49-F238E27FC236}">
                <a16:creationId xmlns:a16="http://schemas.microsoft.com/office/drawing/2014/main" id="{240EBDBF-13B7-863D-68AB-79814F83B029}"/>
              </a:ext>
            </a:extLst>
          </p:cNvPr>
          <p:cNvPicPr>
            <a:picLocks noChangeAspect="1" noChangeArrowheads="1"/>
          </p:cNvPicPr>
          <p:nvPr>
            <p:custDataLst>
              <p:tags r:id="rId5"/>
            </p:custDataLst>
          </p:nvPr>
        </p:nvPicPr>
        <p:blipFill>
          <a:blip r:embed="rId10" cstate="hq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56447" y="4497031"/>
            <a:ext cx="892307" cy="892307"/>
          </a:xfrm>
          <a:prstGeom prst="rect">
            <a:avLst/>
          </a:prstGeom>
          <a:noFill/>
          <a:extLst>
            <a:ext uri="{909E8E84-426E-40DD-AFC4-6F175D3DCCD1}">
              <a14:hiddenFill xmlns:a14="http://schemas.microsoft.com/office/drawing/2010/main">
                <a:solidFill>
                  <a:srgbClr val="FFFFFF"/>
                </a:solidFill>
              </a14:hiddenFill>
            </a:ext>
          </a:extLst>
        </p:spPr>
      </p:pic>
      <p:pic>
        <p:nvPicPr>
          <p:cNvPr id="1052" name="Audio 1051">
            <a:hlinkClick r:id="" action="ppaction://media"/>
            <a:extLst>
              <a:ext uri="{FF2B5EF4-FFF2-40B4-BE49-F238E27FC236}">
                <a16:creationId xmlns:a16="http://schemas.microsoft.com/office/drawing/2014/main" id="{D1A292EA-2A2A-B266-42BA-174CE6F43AC5}"/>
              </a:ext>
            </a:extLst>
          </p:cNvPr>
          <p:cNvPicPr>
            <a:picLocks noChangeAspect="1"/>
          </p:cNvPicPr>
          <p:nvPr>
            <a:audioFile r:link="rId7"/>
            <p:extLst>
              <p:ext uri="{DAA4B4D4-6D71-4841-9C94-3DE7FCFB9230}">
                <p14:media xmlns:p14="http://schemas.microsoft.com/office/powerpoint/2010/main" r:embed="rId6"/>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236474"/>
      </p:ext>
    </p:extLst>
  </p:cSld>
  <p:clrMapOvr>
    <a:masterClrMapping/>
  </p:clrMapOvr>
  <mc:AlternateContent xmlns:mc="http://schemas.openxmlformats.org/markup-compatibility/2006" xmlns:p14="http://schemas.microsoft.com/office/powerpoint/2010/main">
    <mc:Choice Requires="p14">
      <p:transition spd="slow" p14:dur="2000" advTm="46921"/>
    </mc:Choice>
    <mc:Fallback xmlns="">
      <p:transition spd="slow" advTm="46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5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247C-1660-0677-520E-A0D6AC6E4F63}"/>
              </a:ext>
            </a:extLst>
          </p:cNvPr>
          <p:cNvSpPr>
            <a:spLocks noGrp="1"/>
          </p:cNvSpPr>
          <p:nvPr>
            <p:ph type="title"/>
            <p:custDataLst>
              <p:tags r:id="rId1"/>
            </p:custDataLst>
          </p:nvPr>
        </p:nvSpPr>
        <p:spPr/>
        <p:txBody>
          <a:bodyPr/>
          <a:lstStyle/>
          <a:p>
            <a:r>
              <a:rPr lang="fr-CA"/>
              <a:t>Qu’est-ce que la méningococcie?</a:t>
            </a:r>
          </a:p>
        </p:txBody>
      </p:sp>
      <p:sp>
        <p:nvSpPr>
          <p:cNvPr id="3" name="Content Placeholder 2">
            <a:extLst>
              <a:ext uri="{FF2B5EF4-FFF2-40B4-BE49-F238E27FC236}">
                <a16:creationId xmlns:a16="http://schemas.microsoft.com/office/drawing/2014/main" id="{B05F1799-DA7E-750C-CE2E-42C682D430C6}"/>
              </a:ext>
            </a:extLst>
          </p:cNvPr>
          <p:cNvSpPr>
            <a:spLocks noGrp="1"/>
          </p:cNvSpPr>
          <p:nvPr>
            <p:ph idx="1"/>
            <p:custDataLst>
              <p:tags r:id="rId2"/>
            </p:custDataLst>
          </p:nvPr>
        </p:nvSpPr>
        <p:spPr>
          <a:xfrm>
            <a:off x="838200" y="2385250"/>
            <a:ext cx="8370794" cy="4351338"/>
          </a:xfrm>
        </p:spPr>
        <p:txBody>
          <a:bodyPr vert="horz" lIns="91440" tIns="45720" rIns="91440" bIns="45720" rtlCol="0" anchor="t">
            <a:normAutofit/>
          </a:bodyPr>
          <a:lstStyle/>
          <a:p>
            <a:r>
              <a:rPr lang="fr-CA">
                <a:latin typeface="Arial"/>
                <a:cs typeface="Arial"/>
              </a:rPr>
              <a:t>Transmission : salive</a:t>
            </a:r>
          </a:p>
          <a:p>
            <a:pPr marL="2513013" indent="-2513013"/>
            <a:r>
              <a:rPr lang="fr-CA">
                <a:latin typeface="Arial"/>
                <a:cs typeface="Arial"/>
              </a:rPr>
              <a:t>Conséquence : infection de la membrane qui entoure le cerveau</a:t>
            </a:r>
          </a:p>
          <a:p>
            <a:endParaRPr lang="fr-CA">
              <a:highlight>
                <a:srgbClr val="FFFF00"/>
              </a:highlight>
            </a:endParaRPr>
          </a:p>
          <a:p>
            <a:pPr algn="ctr"/>
            <a:r>
              <a:rPr lang="fr-CA" altLang="en-US">
                <a:latin typeface="Arial"/>
                <a:cs typeface="Arial"/>
              </a:rPr>
              <a:t>Le vaccin contre la méningococcie est </a:t>
            </a:r>
            <a:r>
              <a:rPr lang="fr-CA" altLang="en-US" b="1">
                <a:latin typeface="Arial"/>
                <a:cs typeface="Arial"/>
              </a:rPr>
              <a:t>obligatoire pour fréquenter l’école</a:t>
            </a:r>
            <a:r>
              <a:rPr lang="fr-CA" altLang="en-US">
                <a:latin typeface="Arial"/>
                <a:cs typeface="Arial"/>
              </a:rPr>
              <a:t>. Vous devez le recevoir ou avoir une exemption à votre dossier.</a:t>
            </a:r>
          </a:p>
          <a:p>
            <a:endParaRPr lang="en-CA"/>
          </a:p>
        </p:txBody>
      </p:sp>
      <p:pic>
        <p:nvPicPr>
          <p:cNvPr id="2050" name="Picture 2" descr="Free vector graphics of Bottledwater">
            <a:extLst>
              <a:ext uri="{FF2B5EF4-FFF2-40B4-BE49-F238E27FC236}">
                <a16:creationId xmlns:a16="http://schemas.microsoft.com/office/drawing/2014/main" id="{05619434-B29F-E349-D779-5802BB3C7213}"/>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9208994" y="2070846"/>
            <a:ext cx="2050677" cy="4101353"/>
          </a:xfrm>
          <a:prstGeom prst="rect">
            <a:avLst/>
          </a:prstGeom>
          <a:noFill/>
          <a:extLst>
            <a:ext uri="{909E8E84-426E-40DD-AFC4-6F175D3DCCD1}">
              <a14:hiddenFill xmlns:a14="http://schemas.microsoft.com/office/drawing/2010/main">
                <a:solidFill>
                  <a:srgbClr val="FFFFFF"/>
                </a:solidFill>
              </a14:hiddenFill>
            </a:ext>
          </a:extLst>
        </p:spPr>
      </p:pic>
      <p:pic>
        <p:nvPicPr>
          <p:cNvPr id="2098" name="Audio 2097">
            <a:hlinkClick r:id="" action="ppaction://media"/>
            <a:extLst>
              <a:ext uri="{FF2B5EF4-FFF2-40B4-BE49-F238E27FC236}">
                <a16:creationId xmlns:a16="http://schemas.microsoft.com/office/drawing/2014/main" id="{3D22FB17-AD8E-7F60-0DA3-381EAC525F4E}"/>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6538365"/>
      </p:ext>
    </p:extLst>
  </p:cSld>
  <p:clrMapOvr>
    <a:masterClrMapping/>
  </p:clrMapOvr>
  <mc:AlternateContent xmlns:mc="http://schemas.openxmlformats.org/markup-compatibility/2006" xmlns:p14="http://schemas.microsoft.com/office/powerpoint/2010/main">
    <mc:Choice Requires="p14">
      <p:transition spd="slow" p14:dur="2000" advTm="35580"/>
    </mc:Choice>
    <mc:Fallback xmlns="">
      <p:transition spd="slow" advTm="3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D87F-B8FB-B6DB-5E96-40BCB8B52B02}"/>
              </a:ext>
            </a:extLst>
          </p:cNvPr>
          <p:cNvSpPr>
            <a:spLocks noGrp="1"/>
          </p:cNvSpPr>
          <p:nvPr>
            <p:ph type="title"/>
            <p:custDataLst>
              <p:tags r:id="rId1"/>
            </p:custDataLst>
          </p:nvPr>
        </p:nvSpPr>
        <p:spPr/>
        <p:txBody>
          <a:bodyPr/>
          <a:lstStyle/>
          <a:p>
            <a:r>
              <a:rPr lang="fr-CA"/>
              <a:t>Qu’est-ce que l’hépatite B?</a:t>
            </a:r>
          </a:p>
        </p:txBody>
      </p:sp>
      <p:sp>
        <p:nvSpPr>
          <p:cNvPr id="3" name="Content Placeholder 2">
            <a:extLst>
              <a:ext uri="{FF2B5EF4-FFF2-40B4-BE49-F238E27FC236}">
                <a16:creationId xmlns:a16="http://schemas.microsoft.com/office/drawing/2014/main" id="{2E3E348C-EB62-857B-4293-EA3A44C34389}"/>
              </a:ext>
            </a:extLst>
          </p:cNvPr>
          <p:cNvSpPr>
            <a:spLocks noGrp="1"/>
          </p:cNvSpPr>
          <p:nvPr>
            <p:ph idx="1"/>
            <p:custDataLst>
              <p:tags r:id="rId2"/>
            </p:custDataLst>
          </p:nvPr>
        </p:nvSpPr>
        <p:spPr>
          <a:xfrm>
            <a:off x="795617" y="2259844"/>
            <a:ext cx="10515600" cy="4351338"/>
          </a:xfrm>
        </p:spPr>
        <p:txBody>
          <a:bodyPr vert="horz" lIns="91440" tIns="45720" rIns="91440" bIns="45720" rtlCol="0" anchor="t">
            <a:normAutofit/>
          </a:bodyPr>
          <a:lstStyle/>
          <a:p>
            <a:pPr marL="2239963" indent="-2239963" defTabSz="627063">
              <a:spcBef>
                <a:spcPct val="0"/>
              </a:spcBef>
              <a:spcAft>
                <a:spcPts val="1200"/>
              </a:spcAft>
              <a:defRPr/>
            </a:pPr>
            <a:r>
              <a:rPr lang="fr-CA" altLang="en-US">
                <a:latin typeface="Arial"/>
                <a:cs typeface="Arial"/>
              </a:rPr>
              <a:t>Transmission : contact avec du sang ou des liquides corporels infectés</a:t>
            </a:r>
            <a:endParaRPr lang="fr-CA"/>
          </a:p>
          <a:p>
            <a:pPr marL="0" indent="0" defTabSz="627063">
              <a:lnSpc>
                <a:spcPct val="90000"/>
              </a:lnSpc>
              <a:spcBef>
                <a:spcPct val="0"/>
              </a:spcBef>
              <a:spcAft>
                <a:spcPts val="1200"/>
              </a:spcAft>
              <a:buNone/>
              <a:defRPr/>
            </a:pPr>
            <a:r>
              <a:rPr lang="fr-CA" altLang="en-US">
                <a:latin typeface="Arial"/>
                <a:cs typeface="Arial"/>
              </a:rPr>
              <a:t>Conséquences : maladie du foie et cancer</a:t>
            </a:r>
            <a:endParaRPr lang="fr-CA">
              <a:latin typeface="Arial"/>
              <a:cs typeface="Arial"/>
            </a:endParaRPr>
          </a:p>
          <a:p>
            <a:pPr marL="0" indent="0" defTabSz="627063">
              <a:spcBef>
                <a:spcPct val="0"/>
              </a:spcBef>
              <a:spcAft>
                <a:spcPts val="1200"/>
              </a:spcAft>
              <a:defRPr/>
            </a:pPr>
            <a:endParaRPr lang="fr-CA" altLang="en-US">
              <a:latin typeface="Arial"/>
              <a:cs typeface="Arial"/>
            </a:endParaRPr>
          </a:p>
          <a:p>
            <a:pPr marL="0" indent="0" defTabSz="627063">
              <a:lnSpc>
                <a:spcPct val="90000"/>
              </a:lnSpc>
              <a:spcBef>
                <a:spcPct val="0"/>
              </a:spcBef>
              <a:spcAft>
                <a:spcPts val="1200"/>
              </a:spcAft>
              <a:buNone/>
              <a:defRPr/>
            </a:pPr>
            <a:r>
              <a:rPr lang="fr-CA" altLang="en-US">
                <a:latin typeface="Arial"/>
                <a:cs typeface="Arial"/>
              </a:rPr>
              <a:t>Dans bien des cas, il faut une preuve de vaccination contre l’hépatite B pour fréquenter le collège ou l’université, voyager ou obtenir un emploi.</a:t>
            </a:r>
            <a:endParaRPr lang="fr-CA">
              <a:latin typeface="Arial"/>
              <a:cs typeface="Arial"/>
            </a:endParaRPr>
          </a:p>
          <a:p>
            <a:endParaRPr lang="en-US"/>
          </a:p>
        </p:txBody>
      </p:sp>
      <p:pic>
        <p:nvPicPr>
          <p:cNvPr id="7" name="Picture 6">
            <a:extLst>
              <a:ext uri="{FF2B5EF4-FFF2-40B4-BE49-F238E27FC236}">
                <a16:creationId xmlns:a16="http://schemas.microsoft.com/office/drawing/2014/main" id="{2BF7455F-250D-5BC7-E325-4C471E201517}"/>
              </a:ext>
            </a:extLst>
          </p:cNvPr>
          <p:cNvPicPr>
            <a:picLocks noChangeAspect="1"/>
          </p:cNvPicPr>
          <p:nvPr>
            <p:custDataLst>
              <p:tags r:id="rId3"/>
            </p:custDataLst>
          </p:nvPr>
        </p:nvPicPr>
        <p:blipFill>
          <a:blip r:embed="rId8">
            <a:extLst>
              <a:ext uri="{BEBA8EAE-BF5A-486C-A8C5-ECC9F3942E4B}">
                <a14:imgProps xmlns:a14="http://schemas.microsoft.com/office/drawing/2010/main">
                  <a14:imgLayer r:embed="rId9">
                    <a14:imgEffect>
                      <a14:backgroundRemoval t="10000" b="90000" l="10000" r="90000">
                        <a14:backgroundMark x1="37939" y1="13006" x2="37939" y2="13006"/>
                      </a14:backgroundRemoval>
                    </a14:imgEffect>
                  </a14:imgLayer>
                </a14:imgProps>
              </a:ext>
            </a:extLst>
          </a:blip>
          <a:stretch>
            <a:fillRect/>
          </a:stretch>
        </p:blipFill>
        <p:spPr>
          <a:xfrm>
            <a:off x="8644217" y="4560919"/>
            <a:ext cx="3547783" cy="2691958"/>
          </a:xfrm>
          <a:prstGeom prst="rect">
            <a:avLst/>
          </a:prstGeom>
        </p:spPr>
      </p:pic>
      <p:pic>
        <p:nvPicPr>
          <p:cNvPr id="89" name="Audio 88">
            <a:hlinkClick r:id="" action="ppaction://media"/>
            <a:extLst>
              <a:ext uri="{FF2B5EF4-FFF2-40B4-BE49-F238E27FC236}">
                <a16:creationId xmlns:a16="http://schemas.microsoft.com/office/drawing/2014/main" id="{C9D308A3-71F7-263B-2AE4-28188C8E1274}"/>
              </a:ext>
            </a:extLst>
          </p:cNvPr>
          <p:cNvPicPr>
            <a:picLocks noChangeAspect="1"/>
          </p:cNvPicPr>
          <p:nvPr>
            <a:audioFile r:link="rId5"/>
            <p:extLst>
              <p:ext uri="{DAA4B4D4-6D71-4841-9C94-3DE7FCFB9230}">
                <p14:media xmlns:p14="http://schemas.microsoft.com/office/powerpoint/2010/main" r:embed="rId4"/>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6183917"/>
      </p:ext>
    </p:extLst>
  </p:cSld>
  <p:clrMapOvr>
    <a:masterClrMapping/>
  </p:clrMapOvr>
  <mc:AlternateContent xmlns:mc="http://schemas.openxmlformats.org/markup-compatibility/2006" xmlns:p14="http://schemas.microsoft.com/office/powerpoint/2010/main">
    <mc:Choice Requires="p14">
      <p:transition spd="slow" p14:dur="2000" advTm="43140"/>
    </mc:Choice>
    <mc:Fallback xmlns="">
      <p:transition spd="slow" advTm="43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92BE-9FA4-8760-E98D-40FE6177976F}"/>
              </a:ext>
            </a:extLst>
          </p:cNvPr>
          <p:cNvSpPr>
            <a:spLocks noGrp="1"/>
          </p:cNvSpPr>
          <p:nvPr>
            <p:ph type="title"/>
            <p:custDataLst>
              <p:tags r:id="rId1"/>
            </p:custDataLst>
          </p:nvPr>
        </p:nvSpPr>
        <p:spPr>
          <a:xfrm>
            <a:off x="272503" y="934281"/>
            <a:ext cx="11735810" cy="1325563"/>
          </a:xfrm>
        </p:spPr>
        <p:txBody>
          <a:bodyPr/>
          <a:lstStyle/>
          <a:p>
            <a:r>
              <a:rPr lang="fr-CA">
                <a:latin typeface="Arial"/>
                <a:cs typeface="Arial"/>
              </a:rPr>
              <a:t>Qu’est-ce que le virus du papillome humain (VPH)?</a:t>
            </a:r>
          </a:p>
        </p:txBody>
      </p:sp>
      <p:sp>
        <p:nvSpPr>
          <p:cNvPr id="3" name="Content Placeholder 2">
            <a:extLst>
              <a:ext uri="{FF2B5EF4-FFF2-40B4-BE49-F238E27FC236}">
                <a16:creationId xmlns:a16="http://schemas.microsoft.com/office/drawing/2014/main" id="{9E32350D-C21E-8622-15B1-35B54E73A560}"/>
              </a:ext>
            </a:extLst>
          </p:cNvPr>
          <p:cNvSpPr>
            <a:spLocks noGrp="1"/>
          </p:cNvSpPr>
          <p:nvPr>
            <p:ph idx="1"/>
            <p:custDataLst>
              <p:tags r:id="rId2"/>
            </p:custDataLst>
          </p:nvPr>
        </p:nvSpPr>
        <p:spPr/>
        <p:txBody>
          <a:bodyPr vert="horz" lIns="91440" tIns="45720" rIns="91440" bIns="45720" rtlCol="0" anchor="t">
            <a:normAutofit/>
          </a:bodyPr>
          <a:lstStyle/>
          <a:p>
            <a:pPr>
              <a:defRPr/>
            </a:pPr>
            <a:r>
              <a:rPr lang="fr-CA" altLang="en-US">
                <a:latin typeface="Arial"/>
                <a:cs typeface="Arial"/>
              </a:rPr>
              <a:t>Transmission : contact avec la peau d’une personne infectée</a:t>
            </a:r>
          </a:p>
          <a:p>
            <a:pPr>
              <a:tabLst>
                <a:tab pos="900113" algn="l"/>
                <a:tab pos="1252538" algn="l"/>
              </a:tabLst>
              <a:defRPr/>
            </a:pPr>
            <a:r>
              <a:rPr lang="fr-CA" altLang="en-US">
                <a:latin typeface="Arial"/>
                <a:cs typeface="Arial"/>
              </a:rPr>
              <a:t>Conséquences :	verrues génitales, associé à certains cancers</a:t>
            </a:r>
          </a:p>
          <a:p>
            <a:pPr marL="0" indent="0" eaLnBrk="1" hangingPunct="1">
              <a:spcBef>
                <a:spcPts val="4200"/>
              </a:spcBef>
              <a:buNone/>
              <a:tabLst>
                <a:tab pos="6991350" algn="l"/>
              </a:tabLst>
              <a:defRPr/>
            </a:pPr>
            <a:r>
              <a:rPr lang="fr-CA" altLang="en-US" sz="2800">
                <a:latin typeface="Arial"/>
                <a:cs typeface="Arial"/>
              </a:rPr>
              <a:t>Le vaccin Gardasil 9 protège contre 9 types de VPH.</a:t>
            </a:r>
          </a:p>
          <a:p>
            <a:endParaRPr lang="en-US"/>
          </a:p>
        </p:txBody>
      </p:sp>
      <p:pic>
        <p:nvPicPr>
          <p:cNvPr id="152" name="Audio 151">
            <a:hlinkClick r:id="" action="ppaction://media"/>
            <a:extLst>
              <a:ext uri="{FF2B5EF4-FFF2-40B4-BE49-F238E27FC236}">
                <a16:creationId xmlns:a16="http://schemas.microsoft.com/office/drawing/2014/main" id="{40A6F134-1187-0C81-8182-BBC4D5062058}"/>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5601916"/>
      </p:ext>
    </p:extLst>
  </p:cSld>
  <p:clrMapOvr>
    <a:masterClrMapping/>
  </p:clrMapOvr>
  <mc:AlternateContent xmlns:mc="http://schemas.openxmlformats.org/markup-compatibility/2006" xmlns:p14="http://schemas.microsoft.com/office/powerpoint/2010/main">
    <mc:Choice Requires="p14">
      <p:transition spd="slow" p14:dur="2000" advTm="25152"/>
    </mc:Choice>
    <mc:Fallback xmlns="">
      <p:transition spd="slow" advTm="2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F709C91-6B94-4EFD-AC30-43577517F9D6}"/>
              </a:ext>
            </a:extLst>
          </p:cNvPr>
          <p:cNvSpPr>
            <a:spLocks noGrp="1" noChangeArrowheads="1"/>
          </p:cNvSpPr>
          <p:nvPr>
            <p:ph type="title"/>
            <p:custDataLst>
              <p:tags r:id="rId2"/>
            </p:custDataLst>
          </p:nvPr>
        </p:nvSpPr>
        <p:spPr>
          <a:xfrm>
            <a:off x="1677732" y="2288804"/>
            <a:ext cx="4074462" cy="3071906"/>
          </a:xfrm>
        </p:spPr>
        <p:txBody>
          <a:bodyPr vert="horz" lIns="91440" tIns="45720" rIns="91440" bIns="45720" rtlCol="0" anchor="t">
            <a:normAutofit/>
          </a:bodyPr>
          <a:lstStyle/>
          <a:p>
            <a:pPr eaLnBrk="1" hangingPunct="1">
              <a:lnSpc>
                <a:spcPct val="90000"/>
              </a:lnSpc>
            </a:pPr>
            <a:r>
              <a:rPr lang="fr-CA" altLang="en-US" kern="1200">
                <a:solidFill>
                  <a:schemeClr val="tx1"/>
                </a:solidFill>
              </a:rPr>
              <a:t>Formulaire de consentement et feuille de renseignement</a:t>
            </a:r>
          </a:p>
        </p:txBody>
      </p:sp>
      <p:pic>
        <p:nvPicPr>
          <p:cNvPr id="9" name="Picture 8" descr="A medical form with text and images&#10;&#10;Description automatically generated">
            <a:extLst>
              <a:ext uri="{FF2B5EF4-FFF2-40B4-BE49-F238E27FC236}">
                <a16:creationId xmlns:a16="http://schemas.microsoft.com/office/drawing/2014/main" id="{460C8923-44E2-4EEC-8AD9-04A144B0B6CC}"/>
              </a:ext>
            </a:extLst>
          </p:cNvPr>
          <p:cNvPicPr>
            <a:picLocks noChangeAspect="1"/>
          </p:cNvPicPr>
          <p:nvPr>
            <p:custDataLst>
              <p:tags r:id="rId3"/>
            </p:custDataLst>
          </p:nvPr>
        </p:nvPicPr>
        <p:blipFill>
          <a:blip r:embed="rId13"/>
          <a:stretch>
            <a:fillRect/>
          </a:stretch>
        </p:blipFill>
        <p:spPr>
          <a:xfrm>
            <a:off x="6879448" y="56555"/>
            <a:ext cx="4115650" cy="6749666"/>
          </a:xfrm>
          <a:prstGeom prst="rect">
            <a:avLst/>
          </a:prstGeom>
        </p:spPr>
      </p:pic>
      <p:sp>
        <p:nvSpPr>
          <p:cNvPr id="3" name="Oval 2">
            <a:extLst>
              <a:ext uri="{FF2B5EF4-FFF2-40B4-BE49-F238E27FC236}">
                <a16:creationId xmlns:a16="http://schemas.microsoft.com/office/drawing/2014/main" id="{B2C2AA46-9FDC-476D-8B47-2C3F4C3A2F88}"/>
              </a:ext>
            </a:extLst>
          </p:cNvPr>
          <p:cNvSpPr/>
          <p:nvPr>
            <p:custDataLst>
              <p:tags r:id="rId4"/>
            </p:custDataLst>
          </p:nvPr>
        </p:nvSpPr>
        <p:spPr>
          <a:xfrm>
            <a:off x="6641154" y="670242"/>
            <a:ext cx="4593989" cy="900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Oval 3">
            <a:extLst>
              <a:ext uri="{FF2B5EF4-FFF2-40B4-BE49-F238E27FC236}">
                <a16:creationId xmlns:a16="http://schemas.microsoft.com/office/drawing/2014/main" id="{9C7525F5-DCAC-4ACE-A4B8-B8D4A99AFBB4}"/>
              </a:ext>
            </a:extLst>
          </p:cNvPr>
          <p:cNvSpPr/>
          <p:nvPr>
            <p:custDataLst>
              <p:tags r:id="rId5"/>
            </p:custDataLst>
          </p:nvPr>
        </p:nvSpPr>
        <p:spPr>
          <a:xfrm>
            <a:off x="9081614" y="1508903"/>
            <a:ext cx="1730326" cy="90033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82B92FDE-B091-4DEC-95E2-5DFCFCE74E78}"/>
              </a:ext>
            </a:extLst>
          </p:cNvPr>
          <p:cNvSpPr/>
          <p:nvPr>
            <p:custDataLst>
              <p:tags r:id="rId6"/>
            </p:custDataLst>
          </p:nvPr>
        </p:nvSpPr>
        <p:spPr>
          <a:xfrm>
            <a:off x="6955936" y="3045109"/>
            <a:ext cx="1322363" cy="11957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54803DF9-DB64-44C5-96C8-3817E727AD46}"/>
              </a:ext>
            </a:extLst>
          </p:cNvPr>
          <p:cNvSpPr/>
          <p:nvPr>
            <p:custDataLst>
              <p:tags r:id="rId7"/>
            </p:custDataLst>
          </p:nvPr>
        </p:nvSpPr>
        <p:spPr>
          <a:xfrm>
            <a:off x="8270438" y="3043897"/>
            <a:ext cx="1322363" cy="11957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99E0C794-E7B0-40EF-ABD0-01666F64D78B}"/>
              </a:ext>
            </a:extLst>
          </p:cNvPr>
          <p:cNvSpPr/>
          <p:nvPr>
            <p:custDataLst>
              <p:tags r:id="rId8"/>
            </p:custDataLst>
          </p:nvPr>
        </p:nvSpPr>
        <p:spPr>
          <a:xfrm>
            <a:off x="9531018" y="3072044"/>
            <a:ext cx="1322363" cy="11957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3675" name="Audio 23674">
            <a:hlinkClick r:id="" action="ppaction://media"/>
            <a:extLst>
              <a:ext uri="{FF2B5EF4-FFF2-40B4-BE49-F238E27FC236}">
                <a16:creationId xmlns:a16="http://schemas.microsoft.com/office/drawing/2014/main" id="{281D4341-9998-AD74-05FD-3B5D4340A504}"/>
              </a:ext>
            </a:extLst>
          </p:cNvPr>
          <p:cNvPicPr>
            <a:picLocks noChangeAspect="1"/>
          </p:cNvPicPr>
          <p:nvPr>
            <a:audioFile r:link="rId10"/>
            <p:extLst>
              <p:ext uri="{DAA4B4D4-6D71-4841-9C94-3DE7FCFB9230}">
                <p14:media xmlns:p14="http://schemas.microsoft.com/office/powerpoint/2010/main" r:embed="rId9"/>
              </p:ext>
            </p:extLst>
          </p:nvPr>
        </p:nvPicPr>
        <p:blipFill>
          <a:blip r:embed="rId14"/>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88907376"/>
      </p:ext>
    </p:extLst>
  </p:cSld>
  <p:clrMapOvr>
    <a:masterClrMapping/>
  </p:clrMapOvr>
  <mc:AlternateContent xmlns:mc="http://schemas.openxmlformats.org/markup-compatibility/2006" xmlns:p14="http://schemas.microsoft.com/office/powerpoint/2010/main">
    <mc:Choice Requires="p14">
      <p:transition spd="slow" p14:dur="2000" advTm="55204"/>
    </mc:Choice>
    <mc:Fallback xmlns="">
      <p:transition spd="slow" advTm="5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67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3675"/>
                </p:tgtEl>
              </p:cMediaNode>
            </p:audio>
          </p:childTnLst>
        </p:cTn>
      </p:par>
    </p:tnLst>
    <p:bldLst>
      <p:bldP spid="3" grpId="0" animBg="1"/>
      <p:bldP spid="4" grpId="0" animBg="1"/>
      <p:bldP spid="5"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338E-661E-480C-9AB7-6BCB54A098A1}"/>
              </a:ext>
            </a:extLst>
          </p:cNvPr>
          <p:cNvSpPr>
            <a:spLocks noGrp="1"/>
          </p:cNvSpPr>
          <p:nvPr>
            <p:ph type="title"/>
            <p:custDataLst>
              <p:tags r:id="rId1"/>
            </p:custDataLst>
          </p:nvPr>
        </p:nvSpPr>
        <p:spPr/>
        <p:txBody>
          <a:bodyPr>
            <a:normAutofit/>
          </a:bodyPr>
          <a:lstStyle/>
          <a:p>
            <a:r>
              <a:rPr lang="fr-CA" sz="5300"/>
              <a:t>Se préparer à la séance de vaccination</a:t>
            </a:r>
          </a:p>
        </p:txBody>
      </p:sp>
      <p:grpSp>
        <p:nvGrpSpPr>
          <p:cNvPr id="15" name="Group 14">
            <a:extLst>
              <a:ext uri="{FF2B5EF4-FFF2-40B4-BE49-F238E27FC236}">
                <a16:creationId xmlns:a16="http://schemas.microsoft.com/office/drawing/2014/main" id="{2429F9CE-EAC9-811B-F9A8-398F191DA0CA}"/>
              </a:ext>
            </a:extLst>
          </p:cNvPr>
          <p:cNvGrpSpPr/>
          <p:nvPr>
            <p:custDataLst>
              <p:tags r:id="rId2"/>
            </p:custDataLst>
          </p:nvPr>
        </p:nvGrpSpPr>
        <p:grpSpPr>
          <a:xfrm>
            <a:off x="2553073" y="4734862"/>
            <a:ext cx="7073154" cy="1700883"/>
            <a:chOff x="3254189" y="4855886"/>
            <a:chExt cx="7073154" cy="1700883"/>
          </a:xfrm>
        </p:grpSpPr>
        <p:pic>
          <p:nvPicPr>
            <p:cNvPr id="6" name="Picture 5">
              <a:extLst>
                <a:ext uri="{FF2B5EF4-FFF2-40B4-BE49-F238E27FC236}">
                  <a16:creationId xmlns:a16="http://schemas.microsoft.com/office/drawing/2014/main" id="{9C8727F2-720B-8877-BD37-2B0CA48F8217}"/>
                </a:ext>
              </a:extLst>
            </p:cNvPr>
            <p:cNvPicPr>
              <a:picLocks noChangeAspect="1"/>
            </p:cNvPicPr>
            <p:nvPr/>
          </p:nvPicPr>
          <p:blipFill rotWithShape="1">
            <a:blip r:embed="rId7">
              <a:clrChange>
                <a:clrFrom>
                  <a:srgbClr val="D9E2DD"/>
                </a:clrFrom>
                <a:clrTo>
                  <a:srgbClr val="D9E2DD">
                    <a:alpha val="0"/>
                  </a:srgbClr>
                </a:clrTo>
              </a:clrChange>
            </a:blip>
            <a:srcRect l="78804" t="46691" b="23486"/>
            <a:stretch/>
          </p:blipFill>
          <p:spPr>
            <a:xfrm>
              <a:off x="3254189" y="4973450"/>
              <a:ext cx="2067112" cy="1454241"/>
            </a:xfrm>
            <a:prstGeom prst="rect">
              <a:avLst/>
            </a:prstGeom>
          </p:spPr>
        </p:pic>
        <p:pic>
          <p:nvPicPr>
            <p:cNvPr id="13" name="Picture 12">
              <a:extLst>
                <a:ext uri="{FF2B5EF4-FFF2-40B4-BE49-F238E27FC236}">
                  <a16:creationId xmlns:a16="http://schemas.microsoft.com/office/drawing/2014/main" id="{02A8D5E2-C0E6-764A-557B-05BB4D658696}"/>
                </a:ext>
              </a:extLst>
            </p:cNvPr>
            <p:cNvPicPr>
              <a:picLocks noChangeAspect="1"/>
            </p:cNvPicPr>
            <p:nvPr/>
          </p:nvPicPr>
          <p:blipFill rotWithShape="1">
            <a:blip r:embed="rId7">
              <a:clrChange>
                <a:clrFrom>
                  <a:srgbClr val="D9E2DD"/>
                </a:clrFrom>
                <a:clrTo>
                  <a:srgbClr val="D9E2DD">
                    <a:alpha val="0"/>
                  </a:srgbClr>
                </a:clrTo>
              </a:clrChange>
            </a:blip>
            <a:srcRect l="60709" t="18011" b="51813"/>
            <a:stretch/>
          </p:blipFill>
          <p:spPr>
            <a:xfrm>
              <a:off x="5321301" y="4973450"/>
              <a:ext cx="3831802" cy="1471472"/>
            </a:xfrm>
            <a:prstGeom prst="rect">
              <a:avLst/>
            </a:prstGeom>
          </p:spPr>
        </p:pic>
        <p:pic>
          <p:nvPicPr>
            <p:cNvPr id="14" name="Picture 13">
              <a:extLst>
                <a:ext uri="{FF2B5EF4-FFF2-40B4-BE49-F238E27FC236}">
                  <a16:creationId xmlns:a16="http://schemas.microsoft.com/office/drawing/2014/main" id="{433AF193-FDE5-48C5-33DE-BAA6C514EFA0}"/>
                </a:ext>
              </a:extLst>
            </p:cNvPr>
            <p:cNvPicPr>
              <a:picLocks noChangeAspect="1"/>
            </p:cNvPicPr>
            <p:nvPr/>
          </p:nvPicPr>
          <p:blipFill>
            <a:blip r:embed="rId8"/>
            <a:stretch>
              <a:fillRect/>
            </a:stretch>
          </p:blipFill>
          <p:spPr>
            <a:xfrm>
              <a:off x="8827155" y="4855886"/>
              <a:ext cx="1500188" cy="1700883"/>
            </a:xfrm>
            <a:prstGeom prst="rect">
              <a:avLst/>
            </a:prstGeom>
          </p:spPr>
        </p:pic>
      </p:grpSp>
      <p:pic>
        <p:nvPicPr>
          <p:cNvPr id="56" name="Audio 55">
            <a:hlinkClick r:id="" action="ppaction://media"/>
            <a:extLst>
              <a:ext uri="{FF2B5EF4-FFF2-40B4-BE49-F238E27FC236}">
                <a16:creationId xmlns:a16="http://schemas.microsoft.com/office/drawing/2014/main" id="{3FFF0808-741A-F83D-3D6D-07839A950A76}"/>
              </a:ext>
            </a:extLst>
          </p:cNvPr>
          <p:cNvPicPr>
            <a:picLocks noChangeAspect="1"/>
          </p:cNvPicPr>
          <p:nvPr>
            <a:audioFile r:link="rId4"/>
            <p:extLst>
              <p:ext uri="{DAA4B4D4-6D71-4841-9C94-3DE7FCFB9230}">
                <p14:media xmlns:p14="http://schemas.microsoft.com/office/powerpoint/2010/main" r:embed="rId3"/>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9210269"/>
      </p:ext>
    </p:extLst>
  </p:cSld>
  <p:clrMapOvr>
    <a:masterClrMapping/>
  </p:clrMapOvr>
  <mc:AlternateContent xmlns:mc="http://schemas.openxmlformats.org/markup-compatibility/2006" xmlns:p14="http://schemas.microsoft.com/office/powerpoint/2010/main">
    <mc:Choice Requires="p14">
      <p:transition spd="slow" p14:dur="2000" advTm="8459"/>
    </mc:Choice>
    <mc:Fallback xmlns="">
      <p:transition spd="slow" advTm="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TIMING" val="|3.9|1.3|0.6"/>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TIMING" val="|0.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90B720EF-1FAA-4A20-96CB-E4A853DF2534}" vid="{6BAF8800-A603-45B5-B294-F3941F6476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ca8b7ab-6aa0-481b-aa75-e09824eb47e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71AE1D2B2B2342AC2D1E997734D331" ma:contentTypeVersion="16" ma:contentTypeDescription="Create a new document." ma:contentTypeScope="" ma:versionID="bf808994ffde6fb54b53e221db0e19db">
  <xsd:schema xmlns:xsd="http://www.w3.org/2001/XMLSchema" xmlns:xs="http://www.w3.org/2001/XMLSchema" xmlns:p="http://schemas.microsoft.com/office/2006/metadata/properties" xmlns:ns3="36474f4c-1019-4f40-8c61-1b022f6286d6" xmlns:ns4="dca8b7ab-6aa0-481b-aa75-e09824eb47ea" targetNamespace="http://schemas.microsoft.com/office/2006/metadata/properties" ma:root="true" ma:fieldsID="0f70e002c815000d7f9a259da289d760" ns3:_="" ns4:_="">
    <xsd:import namespace="36474f4c-1019-4f40-8c61-1b022f6286d6"/>
    <xsd:import namespace="dca8b7ab-6aa0-481b-aa75-e09824eb47e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74f4c-1019-4f40-8c61-1b022f6286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a8b7ab-6aa0-481b-aa75-e09824eb47e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B9047C-DECF-4F94-A54F-FEF94324CADD}">
  <ds:schemaRefs>
    <ds:schemaRef ds:uri="http://purl.org/dc/terms/"/>
    <ds:schemaRef ds:uri="dca8b7ab-6aa0-481b-aa75-e09824eb47ea"/>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36474f4c-1019-4f40-8c61-1b022f6286d6"/>
    <ds:schemaRef ds:uri="http://www.w3.org/XML/1998/namespace"/>
    <ds:schemaRef ds:uri="http://purl.org/dc/dcmitype/"/>
  </ds:schemaRefs>
</ds:datastoreItem>
</file>

<file path=customXml/itemProps2.xml><?xml version="1.0" encoding="utf-8"?>
<ds:datastoreItem xmlns:ds="http://schemas.openxmlformats.org/officeDocument/2006/customXml" ds:itemID="{106DCCBB-CB21-4115-8333-CD2FCF9CFB1C}">
  <ds:schemaRefs>
    <ds:schemaRef ds:uri="http://schemas.microsoft.com/sharepoint/v3/contenttype/forms"/>
  </ds:schemaRefs>
</ds:datastoreItem>
</file>

<file path=customXml/itemProps3.xml><?xml version="1.0" encoding="utf-8"?>
<ds:datastoreItem xmlns:ds="http://schemas.openxmlformats.org/officeDocument/2006/customXml" ds:itemID="{CDBA51F4-8B16-4CD6-94D8-9E282EBC1E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474f4c-1019-4f40-8c61-1b022f6286d6"/>
    <ds:schemaRef ds:uri="dca8b7ab-6aa0-481b-aa75-e09824eb47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MLHU2022-Template</Template>
  <TotalTime>0</TotalTime>
  <Words>1688</Words>
  <Application>Microsoft Office PowerPoint</Application>
  <PresentationFormat>Widescreen</PresentationFormat>
  <Paragraphs>116</Paragraphs>
  <Slides>17</Slides>
  <Notes>17</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Narrow</vt:lpstr>
      <vt:lpstr>Calibri</vt:lpstr>
      <vt:lpstr>Times New Roman</vt:lpstr>
      <vt:lpstr>Custom Design</vt:lpstr>
      <vt:lpstr>PowerPoint Presentation</vt:lpstr>
      <vt:lpstr>Au sujet de la vaccination</vt:lpstr>
      <vt:lpstr>PowerPoint Presentation</vt:lpstr>
      <vt:lpstr>Quels vaccins administre-t-on?</vt:lpstr>
      <vt:lpstr>Qu’est-ce que la méningococcie?</vt:lpstr>
      <vt:lpstr>Qu’est-ce que l’hépatite B?</vt:lpstr>
      <vt:lpstr>Qu’est-ce que le virus du papillome humain (VPH)?</vt:lpstr>
      <vt:lpstr>Formulaire de consentement et feuille de renseignement</vt:lpstr>
      <vt:lpstr>Se préparer à la séance de vaccination</vt:lpstr>
      <vt:lpstr>PowerPoint Presentation</vt:lpstr>
      <vt:lpstr>Rappel important</vt:lpstr>
      <vt:lpstr>Le saviez-vous?</vt:lpstr>
      <vt:lpstr>Le saviez-vous?</vt:lpstr>
      <vt:lpstr>Le saviez-vous?</vt:lpstr>
      <vt:lpstr>Stratégies pour faciliter la vaccination</vt:lpstr>
      <vt:lpstr>Stratégies pour contribuer à une expérience positive de la vaccination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Eckert</dc:creator>
  <cp:lastModifiedBy>Lisa Kelliher</cp:lastModifiedBy>
  <cp:revision>2</cp:revision>
  <cp:lastPrinted>2023-08-16T14:08:49Z</cp:lastPrinted>
  <dcterms:created xsi:type="dcterms:W3CDTF">2022-08-02T17:33:28Z</dcterms:created>
  <dcterms:modified xsi:type="dcterms:W3CDTF">2023-09-13T15:21:22Z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0x010100B671AE1D2B2B2342AC2D1E997734D331</vt:lpwstr>
  </property>
  <property fmtid="{D5CDD505-2E9C-101B-9397-08002B2CF9AE}" pid="3" name="MediaServiceImageTags">
    <vt:lpwstr/>
  </property>
</Properties>
</file>