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10_E9EB094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25"/>
  </p:notesMasterIdLst>
  <p:sldIdLst>
    <p:sldId id="256" r:id="rId5"/>
    <p:sldId id="258" r:id="rId6"/>
    <p:sldId id="1956" r:id="rId7"/>
    <p:sldId id="1955" r:id="rId8"/>
    <p:sldId id="1966" r:id="rId9"/>
    <p:sldId id="1963" r:id="rId10"/>
    <p:sldId id="1967" r:id="rId11"/>
    <p:sldId id="259" r:id="rId12"/>
    <p:sldId id="270" r:id="rId13"/>
    <p:sldId id="272" r:id="rId14"/>
    <p:sldId id="263" r:id="rId15"/>
    <p:sldId id="277" r:id="rId16"/>
    <p:sldId id="274" r:id="rId17"/>
    <p:sldId id="265" r:id="rId18"/>
    <p:sldId id="266" r:id="rId19"/>
    <p:sldId id="275" r:id="rId20"/>
    <p:sldId id="276" r:id="rId21"/>
    <p:sldId id="268" r:id="rId22"/>
    <p:sldId id="1957" r:id="rId23"/>
    <p:sldId id="13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110516-B890-FE48-01B4-BC706ECD3DEF}" name="Stephanie McKee" initials="SM" userId="S::Stephanie.McKee@mlhu.on.ca::0de6d538-b23b-4eb7-b726-897649d58237" providerId="AD"/>
  <p188:author id="{34EEF87F-EBB0-1D0F-70B8-728ABCB7B9BA}" name="Sasha Girden" initials="SG" userId="S::sasha.girden@mlhu.on.ca::083b9c28-f2a1-4c96-9d4b-dd351bbabd00" providerId="AD"/>
  <p188:author id="{A4375DCE-96B0-AD3F-ABBB-F3E6E4F04303}" name="Emily Van Kesteren" initials="EVK" userId="S::Emily.VanKesteren@mlhu.on.ca::417d8278-f123-4716-acca-fb984ce0f0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ydney McGillis" initials="SM" lastIdx="1" clrIdx="0">
    <p:extLst>
      <p:ext uri="{19B8F6BF-5375-455C-9EA6-DF929625EA0E}">
        <p15:presenceInfo xmlns:p15="http://schemas.microsoft.com/office/powerpoint/2012/main" userId="S::Sydney.McGillis@mlhu.on.ca::e359cb08-e7da-458a-a21e-4f66adfb57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1" autoAdjust="0"/>
    <p:restoredTop sz="96710" autoAdjust="0"/>
  </p:normalViewPr>
  <p:slideViewPr>
    <p:cSldViewPr snapToGrid="0">
      <p:cViewPr varScale="1">
        <p:scale>
          <a:sx n="58" d="100"/>
          <a:sy n="58" d="100"/>
        </p:scale>
        <p:origin x="8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10_E9EB0944.xml><?xml version="1.0" encoding="utf-8"?>
<p188:cmLst xmlns:a="http://schemas.openxmlformats.org/drawingml/2006/main" xmlns:r="http://schemas.openxmlformats.org/officeDocument/2006/relationships" xmlns:p188="http://schemas.microsoft.com/office/powerpoint/2018/8/main">
  <p188:cm id="{C76A5008-C8D2-4DAD-857C-356C6929FFCA}" authorId="{2B110516-B890-FE48-01B4-BC706ECD3DEF}" created="2023-06-14T22:12:54.176">
    <ac:deMkLst xmlns:ac="http://schemas.microsoft.com/office/drawing/2013/main/command">
      <pc:docMk xmlns:pc="http://schemas.microsoft.com/office/powerpoint/2013/main/command"/>
      <pc:sldMk xmlns:pc="http://schemas.microsoft.com/office/powerpoint/2013/main/command" cId="3924494660" sldId="272"/>
      <ac:spMk id="13" creationId="{9DDED412-881B-371E-8191-DD46721B4938}"/>
    </ac:deMkLst>
    <p188:txBody>
      <a:bodyPr/>
      <a:lstStyle/>
      <a:p>
        <a:r>
          <a:rPr lang="en-US"/>
          <a:t>Reveal answer on click</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A9957-52DB-4D3E-B557-390BC03A0CBF}"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08568-DC11-4F9F-B390-C20678B11699}" type="slidenum">
              <a:rPr lang="en-US" smtClean="0"/>
              <a:t>‹#›</a:t>
            </a:fld>
            <a:endParaRPr lang="en-US"/>
          </a:p>
        </p:txBody>
      </p:sp>
    </p:spTree>
    <p:extLst>
      <p:ext uri="{BB962C8B-B14F-4D97-AF65-F5344CB8AC3E}">
        <p14:creationId xmlns:p14="http://schemas.microsoft.com/office/powerpoint/2010/main" val="1948751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Good afternoon everyone, my name is Stephanie McKee and I am a Public Health Nurse with the Vaccine Preventable Disease Team.</a:t>
            </a:r>
          </a:p>
          <a:p>
            <a:endParaRPr lang="en-CA" dirty="0"/>
          </a:p>
          <a:p>
            <a:r>
              <a:rPr lang="en-CA" dirty="0"/>
              <a:t>I’m sure those of you in the audience who work in primary care are familiar with the Health Unit’s immunization screening letters. Throughout the year, the Vaccine Preventable Disease Team assesses or “screens” immunization records for school age students and mails letters to households with children who are missing vaccines. These students then follow-up with their primary care provider if they have one to receive the vaccines or get a record of previous vaccines to update the Health Unit. </a:t>
            </a:r>
          </a:p>
          <a:p>
            <a:endParaRPr lang="en-CA" dirty="0"/>
          </a:p>
          <a:p>
            <a:r>
              <a:rPr lang="en-CA" dirty="0"/>
              <a:t>I want to take a minute thank healthcare providers for making vaccines a priority and helping to promote and administer them in our community. Determining what vaccines child needs can be difficult and increasingly so lately for several different factors. </a:t>
            </a:r>
          </a:p>
          <a:p>
            <a:endParaRPr lang="en-CA" dirty="0"/>
          </a:p>
          <a:p>
            <a:r>
              <a:rPr lang="en-CA" dirty="0"/>
              <a:t>This leads us to our topic of discussion. Today I will be covering immunization record assessment and administration errors, specifically:</a:t>
            </a:r>
          </a:p>
          <a:p>
            <a:pPr marL="171450" indent="-171450">
              <a:buFont typeface="Arial" panose="020B0604020202020204" pitchFamily="34" charset="0"/>
              <a:buChar char="•"/>
            </a:pPr>
            <a:r>
              <a:rPr lang="en-CA" dirty="0"/>
              <a:t>The importance of correctly assessing immunization records and the impacts of errors</a:t>
            </a:r>
          </a:p>
          <a:p>
            <a:pPr marL="171450" indent="-171450">
              <a:buFont typeface="Arial" panose="020B0604020202020204" pitchFamily="34" charset="0"/>
              <a:buChar char="•"/>
            </a:pPr>
            <a:r>
              <a:rPr lang="en-CA" dirty="0"/>
              <a:t>Common errors </a:t>
            </a:r>
          </a:p>
          <a:p>
            <a:pPr marL="628650" lvl="1" indent="-171450">
              <a:buFont typeface="Arial" panose="020B0604020202020204" pitchFamily="34" charset="0"/>
              <a:buChar char="•"/>
            </a:pPr>
            <a:r>
              <a:rPr lang="en-CA" dirty="0"/>
              <a:t>What they are </a:t>
            </a:r>
          </a:p>
          <a:p>
            <a:pPr marL="628650" lvl="1" indent="-171450">
              <a:buFont typeface="Arial" panose="020B0604020202020204" pitchFamily="34" charset="0"/>
              <a:buChar char="•"/>
            </a:pPr>
            <a:r>
              <a:rPr lang="en-CA" dirty="0"/>
              <a:t>How to avoid them</a:t>
            </a:r>
          </a:p>
          <a:p>
            <a:pPr marL="628650" lvl="1" indent="-171450">
              <a:buFont typeface="Arial" panose="020B0604020202020204" pitchFamily="34" charset="0"/>
              <a:buChar char="•"/>
            </a:pPr>
            <a:r>
              <a:rPr lang="en-CA" dirty="0"/>
              <a:t>What to do if they occur</a:t>
            </a:r>
          </a:p>
          <a:p>
            <a:pPr marL="171450" lvl="0" indent="-171450">
              <a:buFont typeface="Arial" panose="020B0604020202020204" pitchFamily="34" charset="0"/>
              <a:buChar char="•"/>
            </a:pPr>
            <a:r>
              <a:rPr lang="en-CA" dirty="0"/>
              <a:t>Tools available to assess records </a:t>
            </a:r>
          </a:p>
          <a:p>
            <a:pPr marL="171450" lvl="0" indent="-171450">
              <a:buFont typeface="Arial" panose="020B0604020202020204" pitchFamily="34" charset="0"/>
              <a:buChar char="•"/>
            </a:pPr>
            <a:r>
              <a:rPr lang="en-CA" dirty="0"/>
              <a:t>Supports that the Health Unit offers to support HCPs </a:t>
            </a:r>
          </a:p>
          <a:p>
            <a:pPr marL="171450" indent="-171450">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5"/>
          </p:nvPr>
        </p:nvSpPr>
        <p:spPr/>
        <p:txBody>
          <a:bodyPr/>
          <a:lstStyle/>
          <a:p>
            <a:fld id="{A5108568-DC11-4F9F-B390-C20678B11699}" type="slidenum">
              <a:rPr lang="en-US" smtClean="0"/>
              <a:t>7</a:t>
            </a:fld>
            <a:endParaRPr lang="en-US"/>
          </a:p>
        </p:txBody>
      </p:sp>
    </p:spTree>
    <p:extLst>
      <p:ext uri="{BB962C8B-B14F-4D97-AF65-F5344CB8AC3E}">
        <p14:creationId xmlns:p14="http://schemas.microsoft.com/office/powerpoint/2010/main" val="3498065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kern="1200" dirty="0">
                <a:solidFill>
                  <a:schemeClr val="dk1"/>
                </a:solidFill>
                <a:effectLst/>
                <a:latin typeface="Arial" panose="020B0604020202020204" pitchFamily="34" charset="0"/>
                <a:ea typeface="+mn-ea"/>
                <a:cs typeface="Arial" panose="020B0604020202020204" pitchFamily="34" charset="0"/>
              </a:rPr>
              <a:t>There are two vaccines that are publicly funded under the routine vaccine program offering protection against meningococcal disease</a:t>
            </a: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Men-C-C – </a:t>
            </a:r>
            <a:r>
              <a:rPr lang="en-CA" sz="1800" b="0" dirty="0">
                <a:solidFill>
                  <a:srgbClr val="000000"/>
                </a:solidFill>
                <a:effectLst/>
                <a:latin typeface="Calibri Light" panose="020F0302020204030204" pitchFamily="34" charset="0"/>
                <a:ea typeface="Calibri" panose="020F0502020204030204" pitchFamily="34" charset="0"/>
              </a:rPr>
              <a:t>Menjugate or </a:t>
            </a:r>
            <a:r>
              <a:rPr lang="en-CA" sz="1800" b="0" dirty="0" err="1">
                <a:solidFill>
                  <a:srgbClr val="000000"/>
                </a:solidFill>
                <a:effectLst/>
                <a:latin typeface="Calibri Light" panose="020F0302020204030204" pitchFamily="34" charset="0"/>
                <a:ea typeface="Calibri" panose="020F0502020204030204" pitchFamily="34" charset="0"/>
              </a:rPr>
              <a:t>Neisvac</a:t>
            </a:r>
            <a:r>
              <a:rPr lang="en-CA" sz="1800" b="0" dirty="0">
                <a:solidFill>
                  <a:srgbClr val="000000"/>
                </a:solidFill>
                <a:effectLst/>
                <a:latin typeface="Calibri Light" panose="020F0302020204030204" pitchFamily="34" charset="0"/>
                <a:ea typeface="Calibri" panose="020F0502020204030204" pitchFamily="34" charset="0"/>
              </a:rPr>
              <a:t>-C – </a:t>
            </a:r>
            <a:r>
              <a:rPr lang="en-CA" sz="1800" dirty="0">
                <a:effectLst/>
                <a:latin typeface="Calibri Light" panose="020F0302020204030204" pitchFamily="34" charset="0"/>
                <a:ea typeface="Calibri" panose="020F0502020204030204" pitchFamily="34" charset="0"/>
              </a:rPr>
              <a:t>Group C</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Men-C-ACYW</a:t>
            </a:r>
            <a:r>
              <a:rPr lang="en-CA" sz="1800" b="0" dirty="0">
                <a:solidFill>
                  <a:srgbClr val="000000"/>
                </a:solidFill>
                <a:effectLst/>
                <a:latin typeface="Calibri Light" panose="020F0302020204030204" pitchFamily="34" charset="0"/>
                <a:ea typeface="Calibri" panose="020F0502020204030204" pitchFamily="34" charset="0"/>
              </a:rPr>
              <a:t> – Menactra or Nimenrix (or Menveo which we haven’t used as part of the publicly funded program in quite some time) – Groups A, C, Y, and W-135</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effectLst/>
                <a:latin typeface="Calibri Light" panose="020F0302020204030204" pitchFamily="34" charset="0"/>
                <a:ea typeface="Calibri" panose="020F0502020204030204" pitchFamily="34" charset="0"/>
              </a:rPr>
              <a:t>Men-B </a:t>
            </a:r>
            <a:r>
              <a:rPr lang="en-CA" sz="1800" b="0" dirty="0">
                <a:effectLst/>
                <a:latin typeface="Calibri Light" panose="020F0302020204030204" pitchFamily="34" charset="0"/>
                <a:ea typeface="Calibri" panose="020F0502020204030204" pitchFamily="34" charset="0"/>
              </a:rPr>
              <a:t>is publicly funded but only under the high risk program and it won’t be included in this presentation. </a:t>
            </a:r>
          </a:p>
          <a:p>
            <a:endParaRPr lang="en-CA" sz="1800" b="0" kern="1200" dirty="0">
              <a:solidFill>
                <a:schemeClr val="dk1"/>
              </a:solidFill>
              <a:effectLst/>
              <a:latin typeface="Arial" panose="020B0604020202020204" pitchFamily="34" charset="0"/>
              <a:ea typeface="+mn-ea"/>
              <a:cs typeface="Arial" panose="020B060402020202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#2</a:t>
            </a:r>
            <a:r>
              <a:rPr lang="en-CA" sz="1800" b="0" kern="1200" dirty="0">
                <a:solidFill>
                  <a:schemeClr val="dk1"/>
                </a:solidFill>
                <a:effectLst/>
                <a:latin typeface="Arial" panose="020B0604020202020204" pitchFamily="34" charset="0"/>
                <a:ea typeface="+mn-ea"/>
                <a:cs typeface="Arial" panose="020B0604020202020204" pitchFamily="34" charset="0"/>
              </a:rPr>
              <a:t>: Men-C-ACYW is due when a patient is in grade 7</a:t>
            </a:r>
          </a:p>
          <a:p>
            <a:pPr marL="285750" indent="-285750">
              <a:buFont typeface="Arial" panose="020B0604020202020204" pitchFamily="34" charset="0"/>
              <a:buChar char="•"/>
            </a:pPr>
            <a:r>
              <a:rPr lang="en-CA" sz="1800" b="0" kern="1200" dirty="0">
                <a:solidFill>
                  <a:schemeClr val="dk1"/>
                </a:solidFill>
                <a:effectLst/>
                <a:latin typeface="Arial" panose="020B0604020202020204" pitchFamily="34" charset="0"/>
                <a:ea typeface="+mn-ea"/>
                <a:cs typeface="Arial" panose="020B0604020202020204" pitchFamily="34" charset="0"/>
              </a:rPr>
              <a:t>Dose is not publicly funded before September of the patient’s grade 7 year – this means patients should not be receiving it in the summer before they go into grade 7</a:t>
            </a:r>
          </a:p>
          <a:p>
            <a:pPr marL="285750" indent="-285750">
              <a:buFont typeface="Arial" panose="020B0604020202020204" pitchFamily="34" charset="0"/>
              <a:buChar char="•"/>
            </a:pPr>
            <a:r>
              <a:rPr lang="en-CA" sz="1800" b="0" kern="1200" dirty="0">
                <a:solidFill>
                  <a:schemeClr val="dk1"/>
                </a:solidFill>
                <a:effectLst/>
                <a:latin typeface="Arial" panose="020B0604020202020204" pitchFamily="34" charset="0"/>
                <a:ea typeface="+mn-ea"/>
                <a:cs typeface="Arial" panose="020B0604020202020204" pitchFamily="34" charset="0"/>
              </a:rPr>
              <a:t>Patients have until they start Grade 8 to receive the vaccine to meet school requirements</a:t>
            </a:r>
          </a:p>
          <a:p>
            <a:pPr marL="285750" indent="-28575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If Men-C-C was given in error, Men-C-ACYW is still required following a 4 week minimum spacing. </a:t>
            </a:r>
          </a:p>
          <a:p>
            <a:pPr marL="742950" lvl="1" indent="-28575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If Men-C-ACYW was given before grade 7 another dose is only publicly funded if it was administered between &gt; 5 years old. If it was given between the ages of 5 years old and the start of grade 7, another dose is not publicly funded</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17</a:t>
            </a:fld>
            <a:endParaRPr lang="en-US"/>
          </a:p>
        </p:txBody>
      </p:sp>
    </p:spTree>
    <p:extLst>
      <p:ext uri="{BB962C8B-B14F-4D97-AF65-F5344CB8AC3E}">
        <p14:creationId xmlns:p14="http://schemas.microsoft.com/office/powerpoint/2010/main" val="3521531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18</a:t>
            </a:fld>
            <a:endParaRPr lang="en-US"/>
          </a:p>
        </p:txBody>
      </p:sp>
    </p:spTree>
    <p:extLst>
      <p:ext uri="{BB962C8B-B14F-4D97-AF65-F5344CB8AC3E}">
        <p14:creationId xmlns:p14="http://schemas.microsoft.com/office/powerpoint/2010/main" val="265038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900" dirty="0"/>
          </a:p>
        </p:txBody>
      </p:sp>
      <p:sp>
        <p:nvSpPr>
          <p:cNvPr id="4" name="Slide Number Placeholder 3"/>
          <p:cNvSpPr>
            <a:spLocks noGrp="1"/>
          </p:cNvSpPr>
          <p:nvPr>
            <p:ph type="sldNum" sz="quarter" idx="5"/>
          </p:nvPr>
        </p:nvSpPr>
        <p:spPr/>
        <p:txBody>
          <a:bodyPr/>
          <a:lstStyle/>
          <a:p>
            <a:fld id="{BDA9D84C-1934-4762-8D45-E82289F54002}" type="slidenum">
              <a:rPr lang="en-US" smtClean="0"/>
              <a:t>20</a:t>
            </a:fld>
            <a:endParaRPr lang="en-US" dirty="0"/>
          </a:p>
        </p:txBody>
      </p:sp>
    </p:spTree>
    <p:extLst>
      <p:ext uri="{BB962C8B-B14F-4D97-AF65-F5344CB8AC3E}">
        <p14:creationId xmlns:p14="http://schemas.microsoft.com/office/powerpoint/2010/main" val="3698485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lnSpc>
                <a:spcPct val="120000"/>
              </a:lnSpc>
            </a:pPr>
            <a:r>
              <a:rPr lang="en-US" sz="2400" b="1" dirty="0"/>
              <a:t>Importance of Correct Immunization Record Assessment</a:t>
            </a:r>
          </a:p>
          <a:p>
            <a:pPr lvl="0" algn="l">
              <a:lnSpc>
                <a:spcPct val="120000"/>
              </a:lnSpc>
            </a:pPr>
            <a:r>
              <a:rPr lang="en-US" sz="2400" dirty="0"/>
              <a:t>Record assessments guide decisions on vaccine administration, including what vaccines a patient needs and when they are needed</a:t>
            </a:r>
          </a:p>
          <a:p>
            <a:pPr algn="l"/>
            <a:r>
              <a:rPr lang="en-US" sz="2400" dirty="0"/>
              <a:t>Vaccine administration errors resulting from incorrect assessment may lead to:</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Inadequate immunological protection</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Failure to meet school legislation requirements</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Repeat or additional vaccines – inconvenience and increased costs</a:t>
            </a:r>
          </a:p>
          <a:p>
            <a:pPr marL="171450" indent="-171450" algn="l">
              <a:buFont typeface="Arial" panose="020B0604020202020204" pitchFamily="34" charset="0"/>
              <a:buChar char="•"/>
            </a:pPr>
            <a:r>
              <a:rPr lang="en-US" dirty="0">
                <a:latin typeface="Arial" panose="020B0604020202020204" pitchFamily="34" charset="0"/>
                <a:cs typeface="Arial" panose="020B0604020202020204" pitchFamily="34" charset="0"/>
              </a:rPr>
              <a:t>Reduced patient confidence </a:t>
            </a:r>
          </a:p>
          <a:p>
            <a:endParaRPr lang="en-US" dirty="0"/>
          </a:p>
          <a:p>
            <a:r>
              <a:rPr lang="en-US" dirty="0"/>
              <a:t>We are going to look at some of the common errors that the VPD team sees as we are screening or assessing immunization records. These are errors that our colleagues at other health units are seeing as well. What I want our focus to be during this presentation, however, is not on the errors themselves but on recognizing the factors that often contribute to them and tips for making the correct assessment. </a:t>
            </a:r>
          </a:p>
          <a:p>
            <a:endParaRPr lang="en-US" dirty="0"/>
          </a:p>
          <a:p>
            <a:r>
              <a:rPr lang="en-US" dirty="0"/>
              <a:t>Listed as the first common error is…</a:t>
            </a:r>
          </a:p>
          <a:p>
            <a:r>
              <a:rPr lang="en-US" b="1" dirty="0"/>
              <a:t>Common error #1 – </a:t>
            </a:r>
            <a:r>
              <a:rPr lang="en-US" b="0" dirty="0"/>
              <a:t>Incorrect combination vaccine administered. You’ve selected a vaccine that may include all or most of the antigens that the patient needs, but the concentration of protection in that vaccine is less than what the patient requires. </a:t>
            </a:r>
          </a:p>
          <a:p>
            <a:pPr marL="171450" indent="-171450">
              <a:buFont typeface="Arial" panose="020B0604020202020204" pitchFamily="34" charset="0"/>
              <a:buChar char="•"/>
            </a:pPr>
            <a:r>
              <a:rPr lang="en-US" b="0" dirty="0"/>
              <a:t>The factor that contributes to this is having combination vaccines with the same or similar antigens, but they have different strengths of protection. </a:t>
            </a:r>
          </a:p>
          <a:p>
            <a:pPr marL="171450" indent="-171450">
              <a:buFont typeface="Arial" panose="020B0604020202020204" pitchFamily="34" charset="0"/>
              <a:buChar char="•"/>
            </a:pPr>
            <a:r>
              <a:rPr lang="en-US" dirty="0"/>
              <a:t>The concentration or “strength” of protection a patient requires to illicit an adequate immune response may depend on the patient’s age and immunization history. </a:t>
            </a:r>
          </a:p>
          <a:p>
            <a:pPr marL="171450" indent="-171450">
              <a:buFont typeface="Arial" panose="020B0604020202020204" pitchFamily="34" charset="0"/>
              <a:buChar char="•"/>
            </a:pPr>
            <a:r>
              <a:rPr lang="en-US" dirty="0"/>
              <a:t>This is relevant with the tetanus-containing vaccines, which we will review in detail shortly</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Common error #2: </a:t>
            </a:r>
            <a:r>
              <a:rPr lang="en-US" b="0" dirty="0"/>
              <a:t>Vaccine product administered at an unauthorize age.</a:t>
            </a:r>
          </a:p>
          <a:p>
            <a:pPr marL="171450" indent="-171450">
              <a:buFont typeface="Arial" panose="020B0604020202020204" pitchFamily="34" charset="0"/>
              <a:buChar char="•"/>
            </a:pPr>
            <a:r>
              <a:rPr lang="en-US" b="0" dirty="0"/>
              <a:t>The factor that contributes to this is having similar vaccine products may have different authorized ages for administration.</a:t>
            </a:r>
          </a:p>
          <a:p>
            <a:pPr marL="171450" indent="-171450">
              <a:buFont typeface="Arial" panose="020B0604020202020204" pitchFamily="34" charset="0"/>
              <a:buChar char="•"/>
            </a:pPr>
            <a:r>
              <a:rPr lang="en-US" dirty="0"/>
              <a:t>Even though you may be administering a vaccine with all the antigens a patient needs, it may not be authorized or licensed for use based on that patient’s age. This is relevant with the MMRV vaccine, which isn’t authorized for use in patients age 13 years and older even if they need protection against all 4 of those antigens. Again, we will review this more shortly. </a:t>
            </a:r>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A5108568-DC11-4F9F-B390-C20678B11699}" type="slidenum">
              <a:rPr lang="en-US" smtClean="0"/>
              <a:t>8</a:t>
            </a:fld>
            <a:endParaRPr lang="en-US"/>
          </a:p>
        </p:txBody>
      </p:sp>
    </p:spTree>
    <p:extLst>
      <p:ext uri="{BB962C8B-B14F-4D97-AF65-F5344CB8AC3E}">
        <p14:creationId xmlns:p14="http://schemas.microsoft.com/office/powerpoint/2010/main" val="2527178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Common error #3:</a:t>
            </a:r>
            <a:r>
              <a:rPr lang="en-US" b="0" dirty="0"/>
              <a:t> Vaccines administered too early to count to count for childcare and school legislation.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Contributing factor – </a:t>
            </a:r>
            <a:r>
              <a:rPr lang="en-CA" sz="1200" kern="1200" dirty="0">
                <a:solidFill>
                  <a:schemeClr val="dk1"/>
                </a:solidFill>
                <a:effectLst/>
                <a:latin typeface="Arial" panose="020B0604020202020204" pitchFamily="34" charset="0"/>
                <a:cs typeface="Arial" panose="020B0604020202020204" pitchFamily="34" charset="0"/>
              </a:rPr>
              <a:t>The authorized use of a vaccine may be at an age that is earlier than childcare and school requirements. Administering the vaccine even a couple days early may result in the child be incompliant.</a:t>
            </a: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t>The immunization schedule is set based on ages when a child is most at risk and maturity of the immune system. Giving the vaccine early may mean child does not develop the full immune response and during the time when they need to be protected the most. </a:t>
            </a:r>
          </a:p>
          <a:p>
            <a:pPr marL="171450" indent="-171450">
              <a:buFont typeface="Arial" panose="020B0604020202020204" pitchFamily="34" charset="0"/>
              <a:buChar char="•"/>
            </a:pPr>
            <a:r>
              <a:rPr lang="en-US" b="0" dirty="0"/>
              <a:t>This is particularly tricky when parents may book appointments a few days earlier than when a vaccine is due. </a:t>
            </a:r>
            <a:r>
              <a:rPr lang="en-US" b="1" dirty="0"/>
              <a:t>It is always better to give the vaccine a few days after the due date or appropriate spacing than before.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Common error #4:</a:t>
            </a:r>
            <a:r>
              <a:rPr lang="en-US" b="0" dirty="0"/>
              <a:t> Vaccines administered too close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Contributing factor – </a:t>
            </a:r>
            <a:r>
              <a:rPr lang="en-CA" sz="1200" kern="1200" dirty="0">
                <a:solidFill>
                  <a:schemeClr val="dk1"/>
                </a:solidFill>
                <a:effectLst/>
                <a:latin typeface="Arial" panose="020B0604020202020204" pitchFamily="34" charset="0"/>
                <a:cs typeface="Arial" panose="020B0604020202020204" pitchFamily="34" charset="0"/>
              </a:rPr>
              <a:t>Spacing requirements between vaccines varies depending on what vaccine we are administering and the patient’s vaccine history. </a:t>
            </a:r>
            <a:endParaRPr lang="en-US" sz="12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Spacing between doses of the same vaccine in a primary series is different depending on whether you’re administering the second third, or in some cases fourth dose. It becomes tricker when a patient requirements multiple live vaccines – when they are not administered on the same day, specific spacing is required so the second live vaccine doesn’t interfere with the immune response of the first. Again - </a:t>
            </a:r>
            <a:r>
              <a:rPr lang="en-US" b="1" dirty="0"/>
              <a:t>It is always better to give the vaccine a few days after the due date or appropriate spacing than before.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The last common error we have listed is…</a:t>
            </a:r>
          </a:p>
          <a:p>
            <a:pPr marL="0" indent="0">
              <a:buFont typeface="Arial" panose="020B0604020202020204" pitchFamily="34" charset="0"/>
              <a:buNone/>
            </a:pPr>
            <a:r>
              <a:rPr lang="en-US" b="1" dirty="0"/>
              <a:t>Common error #5:</a:t>
            </a:r>
            <a:r>
              <a:rPr lang="en-US" b="0" dirty="0"/>
              <a:t> Incorrect assessment of catch-up schedules </a:t>
            </a:r>
          </a:p>
          <a:p>
            <a:pPr marL="0" marR="0" lvl="0" indent="0">
              <a:spcBef>
                <a:spcPts val="0"/>
              </a:spcBef>
              <a:spcAft>
                <a:spcPts val="0"/>
              </a:spcAft>
              <a:buFont typeface="Calibri Light" panose="020F0302020204030204" pitchFamily="34" charset="0"/>
              <a:buNone/>
            </a:pPr>
            <a:r>
              <a:rPr lang="en-US" b="0" dirty="0"/>
              <a:t>Contributing factor – </a:t>
            </a:r>
            <a:r>
              <a:rPr lang="en-CA" sz="1200" b="0" dirty="0">
                <a:effectLst/>
                <a:latin typeface="Arial" panose="020B0604020202020204" pitchFamily="34" charset="0"/>
                <a:cs typeface="Arial" panose="020B0604020202020204" pitchFamily="34" charset="0"/>
              </a:rPr>
              <a:t>Deviations from routine vaccine schedules have become more common because we have newcomers from countries and even just from other provinces that are following different vaccine schedules and because we had service interruptions during COVID when patients missed vaccines. </a:t>
            </a:r>
          </a:p>
          <a:p>
            <a:pPr marL="171450" marR="0" lvl="0" indent="-171450">
              <a:spcBef>
                <a:spcPts val="0"/>
              </a:spcBef>
              <a:spcAft>
                <a:spcPts val="0"/>
              </a:spcAft>
              <a:buFont typeface="Arial" panose="020B0604020202020204" pitchFamily="34" charset="0"/>
              <a:buChar char="•"/>
            </a:pPr>
            <a:r>
              <a:rPr lang="en-CA" sz="1200" dirty="0">
                <a:effectLst/>
                <a:latin typeface="Arial" panose="020B0604020202020204" pitchFamily="34" charset="0"/>
                <a:cs typeface="Arial" panose="020B0604020202020204" pitchFamily="34" charset="0"/>
              </a:rPr>
              <a:t>If you’ve ever tried to read the catch-up schedules on the Publicly Funded Immunization Schedules for Ontario document, you know how confusing and complicating they can be. </a:t>
            </a:r>
            <a:endParaRPr lang="en-US" b="0" dirty="0"/>
          </a:p>
          <a:p>
            <a:pPr marL="0" indent="0">
              <a:buFont typeface="Arial" panose="020B0604020202020204" pitchFamily="34" charset="0"/>
              <a:buNone/>
            </a:pPr>
            <a:endParaRPr lang="en-US" b="1"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9</a:t>
            </a:fld>
            <a:endParaRPr lang="en-US"/>
          </a:p>
        </p:txBody>
      </p:sp>
    </p:spTree>
    <p:extLst>
      <p:ext uri="{BB962C8B-B14F-4D97-AF65-F5344CB8AC3E}">
        <p14:creationId xmlns:p14="http://schemas.microsoft.com/office/powerpoint/2010/main" val="282748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are going to look a little closer at some of these contributing factors as they relate to some specific vaccines. Let’s start with Tetanus-containing vaccines.</a:t>
            </a:r>
          </a:p>
          <a:p>
            <a:endParaRPr lang="en-CA" dirty="0"/>
          </a:p>
          <a:p>
            <a:pPr marL="0" marR="0" algn="l">
              <a:spcBef>
                <a:spcPts val="0"/>
              </a:spcBef>
              <a:spcAft>
                <a:spcPts val="0"/>
              </a:spcAft>
            </a:pPr>
            <a:r>
              <a:rPr lang="en-CA" sz="1200" b="0" dirty="0">
                <a:solidFill>
                  <a:srgbClr val="000000"/>
                </a:solidFill>
                <a:effectLst/>
                <a:latin typeface="Calibri Light" panose="020F0302020204030204" pitchFamily="34" charset="0"/>
                <a:ea typeface="Calibri" panose="020F0502020204030204" pitchFamily="34" charset="0"/>
              </a:rPr>
              <a:t>There are 4 tetanus containing vaccines. We will only be looking at three of them here – the 4</a:t>
            </a:r>
            <a:r>
              <a:rPr lang="en-CA" sz="1200" b="0" baseline="30000" dirty="0">
                <a:solidFill>
                  <a:srgbClr val="000000"/>
                </a:solidFill>
                <a:effectLst/>
                <a:latin typeface="Calibri Light" panose="020F0302020204030204" pitchFamily="34" charset="0"/>
                <a:ea typeface="Calibri" panose="020F0502020204030204" pitchFamily="34" charset="0"/>
              </a:rPr>
              <a:t>th</a:t>
            </a:r>
            <a:r>
              <a:rPr lang="en-CA" sz="1200" b="0" dirty="0">
                <a:solidFill>
                  <a:srgbClr val="000000"/>
                </a:solidFill>
                <a:effectLst/>
                <a:latin typeface="Calibri Light" panose="020F0302020204030204" pitchFamily="34" charset="0"/>
                <a:ea typeface="Calibri" panose="020F0502020204030204" pitchFamily="34" charset="0"/>
              </a:rPr>
              <a:t> is combination tetanus-diphtheria vaccine which is only given later in adulthood:</a:t>
            </a:r>
          </a:p>
          <a:p>
            <a:pPr marL="0" marR="0" algn="l">
              <a:spcBef>
                <a:spcPts val="0"/>
              </a:spcBef>
              <a:spcAft>
                <a:spcPts val="0"/>
              </a:spcAft>
            </a:pPr>
            <a:r>
              <a:rPr lang="en-CA" sz="1200" b="1" dirty="0">
                <a:solidFill>
                  <a:srgbClr val="000000"/>
                </a:solidFill>
                <a:effectLst/>
                <a:latin typeface="Calibri Light" panose="020F0302020204030204" pitchFamily="34" charset="0"/>
                <a:ea typeface="Calibri" panose="020F0502020204030204" pitchFamily="34" charset="0"/>
              </a:rPr>
              <a:t>DTaP-IPV-Hib – </a:t>
            </a:r>
            <a:r>
              <a:rPr lang="en-CA" sz="1200" b="0" dirty="0">
                <a:solidFill>
                  <a:srgbClr val="000000"/>
                </a:solidFill>
                <a:effectLst/>
                <a:latin typeface="Calibri Light" panose="020F0302020204030204" pitchFamily="34" charset="0"/>
                <a:ea typeface="Calibri" panose="020F0502020204030204" pitchFamily="34" charset="0"/>
              </a:rPr>
              <a:t>Pediacel - </a:t>
            </a:r>
            <a:r>
              <a:rPr lang="en-CA" sz="1200" dirty="0">
                <a:effectLst/>
                <a:latin typeface="Calibri Light" panose="020F0302020204030204" pitchFamily="34" charset="0"/>
                <a:ea typeface="Calibri" panose="020F0502020204030204" pitchFamily="34" charset="0"/>
              </a:rPr>
              <a:t>diphtheria (D), tetanus (T), acellular pertussis (</a:t>
            </a:r>
            <a:r>
              <a:rPr lang="en-CA" sz="1200" dirty="0" err="1">
                <a:effectLst/>
                <a:latin typeface="Calibri Light" panose="020F0302020204030204" pitchFamily="34" charset="0"/>
                <a:ea typeface="Calibri" panose="020F0502020204030204" pitchFamily="34" charset="0"/>
              </a:rPr>
              <a:t>aP</a:t>
            </a:r>
            <a:r>
              <a:rPr lang="en-CA" sz="1200" dirty="0">
                <a:effectLst/>
                <a:latin typeface="Calibri Light" panose="020F0302020204030204" pitchFamily="34" charset="0"/>
                <a:ea typeface="Calibri" panose="020F0502020204030204" pitchFamily="34" charset="0"/>
              </a:rPr>
              <a:t>), polio (IPV), and haemophilus influenzae type b (Hib)</a:t>
            </a:r>
            <a:endParaRPr lang="en-US" sz="12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200" b="1" dirty="0">
                <a:solidFill>
                  <a:srgbClr val="000000"/>
                </a:solidFill>
                <a:effectLst/>
                <a:latin typeface="Calibri Light" panose="020F0302020204030204" pitchFamily="34" charset="0"/>
                <a:ea typeface="Calibri" panose="020F0502020204030204" pitchFamily="34" charset="0"/>
              </a:rPr>
              <a:t>Tdap-IPV</a:t>
            </a:r>
            <a:r>
              <a:rPr lang="en-CA" sz="1200" b="0" dirty="0">
                <a:solidFill>
                  <a:srgbClr val="000000"/>
                </a:solidFill>
                <a:effectLst/>
                <a:latin typeface="Calibri Light" panose="020F0302020204030204" pitchFamily="34" charset="0"/>
                <a:ea typeface="Calibri" panose="020F0502020204030204" pitchFamily="34" charset="0"/>
              </a:rPr>
              <a:t> – Adacel-Polio - </a:t>
            </a:r>
            <a:r>
              <a:rPr lang="en-CA" sz="1200" dirty="0">
                <a:effectLst/>
                <a:latin typeface="Calibri Light" panose="020F0302020204030204" pitchFamily="34" charset="0"/>
                <a:ea typeface="Calibri" panose="020F0502020204030204" pitchFamily="34" charset="0"/>
              </a:rPr>
              <a:t>tetanus (T), diphtheria (d), acellular pertussis (ap), and polio (IPV) (excludes </a:t>
            </a:r>
            <a:r>
              <a:rPr lang="en-CA" sz="1200" dirty="0" err="1">
                <a:effectLst/>
                <a:latin typeface="Calibri Light" panose="020F0302020204030204" pitchFamily="34" charset="0"/>
                <a:ea typeface="Calibri" panose="020F0502020204030204" pitchFamily="34" charset="0"/>
              </a:rPr>
              <a:t>hib</a:t>
            </a:r>
            <a:r>
              <a:rPr lang="en-CA" sz="1200" dirty="0">
                <a:effectLst/>
                <a:latin typeface="Calibri Light" panose="020F0302020204030204" pitchFamily="34" charset="0"/>
                <a:ea typeface="Calibri" panose="020F0502020204030204" pitchFamily="34" charset="0"/>
              </a:rPr>
              <a:t>)</a:t>
            </a:r>
          </a:p>
          <a:p>
            <a:pPr marL="0" marR="0" algn="l">
              <a:spcBef>
                <a:spcPts val="0"/>
              </a:spcBef>
              <a:spcAft>
                <a:spcPts val="0"/>
              </a:spcAft>
            </a:pPr>
            <a:r>
              <a:rPr lang="en-CA" sz="1200" b="1" dirty="0">
                <a:effectLst/>
                <a:latin typeface="Calibri Light" panose="020F0302020204030204" pitchFamily="34" charset="0"/>
                <a:ea typeface="Calibri" panose="020F0502020204030204" pitchFamily="34" charset="0"/>
              </a:rPr>
              <a:t>Tdap</a:t>
            </a:r>
            <a:r>
              <a:rPr lang="en-CA" sz="1200" b="0" dirty="0">
                <a:effectLst/>
                <a:latin typeface="Calibri Light" panose="020F0302020204030204" pitchFamily="34" charset="0"/>
                <a:ea typeface="Calibri" panose="020F0502020204030204" pitchFamily="34" charset="0"/>
              </a:rPr>
              <a:t> – Adacel – </a:t>
            </a:r>
            <a:r>
              <a:rPr lang="en-CA" sz="1200" dirty="0">
                <a:effectLst/>
                <a:latin typeface="Calibri Light" panose="020F0302020204030204" pitchFamily="34" charset="0"/>
                <a:ea typeface="Calibri" panose="020F0502020204030204" pitchFamily="34" charset="0"/>
              </a:rPr>
              <a:t>tetanus (T), diphtheria (d), acellular pertussis (ap) (excludes </a:t>
            </a:r>
            <a:r>
              <a:rPr lang="en-CA" sz="1200" dirty="0" err="1">
                <a:effectLst/>
                <a:latin typeface="Calibri Light" panose="020F0302020204030204" pitchFamily="34" charset="0"/>
                <a:ea typeface="Calibri" panose="020F0502020204030204" pitchFamily="34" charset="0"/>
              </a:rPr>
              <a:t>hib</a:t>
            </a:r>
            <a:r>
              <a:rPr lang="en-CA" sz="1200" dirty="0">
                <a:effectLst/>
                <a:latin typeface="Calibri Light" panose="020F0302020204030204" pitchFamily="34" charset="0"/>
                <a:ea typeface="Calibri" panose="020F0502020204030204" pitchFamily="34" charset="0"/>
              </a:rPr>
              <a:t> and polio)</a:t>
            </a:r>
          </a:p>
          <a:p>
            <a:pPr marL="0" marR="0" algn="l">
              <a:spcBef>
                <a:spcPts val="0"/>
              </a:spcBef>
              <a:spcAft>
                <a:spcPts val="0"/>
              </a:spcAft>
            </a:pPr>
            <a:endParaRPr lang="en-CA" sz="1200" dirty="0">
              <a:effectLst/>
              <a:latin typeface="Calibri Light" panose="020F0302020204030204" pitchFamily="34" charset="0"/>
              <a:ea typeface="Calibri" panose="020F0502020204030204" pitchFamily="34" charset="0"/>
            </a:endParaRPr>
          </a:p>
          <a:p>
            <a:r>
              <a:rPr lang="en-CA" dirty="0"/>
              <a:t>I want you all to take a minute to think about your response to this question.</a:t>
            </a:r>
          </a:p>
          <a:p>
            <a:r>
              <a:rPr lang="en-CA" dirty="0"/>
              <a:t>True or False – Tdap-IPV (Adacel-Polio) is always the appropriate tetanus-containing vaccine to administer to a patient between the ages of 4 and 6 years old. </a:t>
            </a:r>
          </a:p>
          <a:p>
            <a:r>
              <a:rPr lang="en-CA" dirty="0"/>
              <a:t>Answer is False! While Tdap-IPV would be the correct vaccine to administer for a child following routine schedule, it would be considered “invalid” or not meet legislative requirements and result in inadequate protection in a child who is missing some or all of their doses due at 2, 4, 6 and 18 months old. </a:t>
            </a:r>
          </a:p>
          <a:p>
            <a:pPr marL="0" marR="0" algn="l">
              <a:spcBef>
                <a:spcPts val="0"/>
              </a:spcBef>
              <a:spcAft>
                <a:spcPts val="0"/>
              </a:spcAft>
            </a:pPr>
            <a:endParaRPr lang="en-CA" sz="1200" dirty="0">
              <a:effectLst/>
              <a:latin typeface="Calibri Light" panose="020F03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A5108568-DC11-4F9F-B390-C20678B11699}" type="slidenum">
              <a:rPr lang="en-US" smtClean="0"/>
              <a:t>10</a:t>
            </a:fld>
            <a:endParaRPr lang="en-US"/>
          </a:p>
        </p:txBody>
      </p:sp>
    </p:spTree>
    <p:extLst>
      <p:ext uri="{BB962C8B-B14F-4D97-AF65-F5344CB8AC3E}">
        <p14:creationId xmlns:p14="http://schemas.microsoft.com/office/powerpoint/2010/main" val="1503400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CA" sz="1800" dirty="0">
                <a:effectLst/>
                <a:latin typeface="Calibri Light" panose="020F0302020204030204" pitchFamily="34" charset="0"/>
                <a:ea typeface="Calibri" panose="020F0502020204030204" pitchFamily="34" charset="0"/>
              </a:rPr>
              <a:t>So what’s the difference between these vaccines besides the obvious difference of the antigens they cover?  </a:t>
            </a:r>
          </a:p>
          <a:p>
            <a:pPr marL="0" marR="0" lvl="0" indent="0">
              <a:spcBef>
                <a:spcPts val="0"/>
              </a:spcBef>
              <a:spcAft>
                <a:spcPts val="0"/>
              </a:spcAft>
              <a:buSzPts val="1100"/>
              <a:buFont typeface="Symbol" panose="05050102010706020507" pitchFamily="18" charset="2"/>
              <a:buNone/>
            </a:pPr>
            <a:r>
              <a:rPr lang="en-CA" sz="1100" dirty="0">
                <a:effectLst/>
                <a:latin typeface="Calibri Light" panose="020F0302020204030204" pitchFamily="34" charset="0"/>
                <a:ea typeface="Calibri" panose="020F0502020204030204" pitchFamily="34" charset="0"/>
              </a:rPr>
              <a:t>The case of the antigen code </a:t>
            </a:r>
            <a:r>
              <a:rPr lang="en-CA" sz="1100" b="1" dirty="0">
                <a:effectLst/>
                <a:latin typeface="Calibri Light" panose="020F0302020204030204" pitchFamily="34" charset="0"/>
                <a:ea typeface="Calibri" panose="020F0502020204030204" pitchFamily="34" charset="0"/>
              </a:rPr>
              <a:t>(capital or lower-case letter) indicates the strength of protection</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100"/>
              <a:buFont typeface="Courier New" panose="02070309020205020404" pitchFamily="49" charset="0"/>
              <a:buChar char="o"/>
            </a:pPr>
            <a:r>
              <a:rPr lang="en-CA" sz="1100" dirty="0">
                <a:effectLst/>
                <a:latin typeface="Calibri Light" panose="020F0302020204030204" pitchFamily="34" charset="0"/>
                <a:ea typeface="Calibri" panose="020F0502020204030204" pitchFamily="34" charset="0"/>
              </a:rPr>
              <a:t>DTaP-IPV-Hib contains greater strength protection against diphtheria and pertussis than Tdap-IPV and Tdap (D and </a:t>
            </a:r>
            <a:r>
              <a:rPr lang="en-CA" sz="1100" dirty="0" err="1">
                <a:effectLst/>
                <a:latin typeface="Calibri Light" panose="020F0302020204030204" pitchFamily="34" charset="0"/>
                <a:ea typeface="Calibri" panose="020F0502020204030204" pitchFamily="34" charset="0"/>
              </a:rPr>
              <a:t>aP</a:t>
            </a:r>
            <a:r>
              <a:rPr lang="en-CA" sz="1100" dirty="0">
                <a:effectLst/>
                <a:latin typeface="Calibri Light" panose="020F0302020204030204" pitchFamily="34" charset="0"/>
                <a:ea typeface="Calibri" panose="020F0502020204030204" pitchFamily="34" charset="0"/>
              </a:rPr>
              <a:t> vs. d and ap)</a:t>
            </a:r>
            <a:r>
              <a:rPr lang="en-CA" sz="1100" b="1" dirty="0">
                <a:effectLst/>
                <a:latin typeface="Calibri Light" panose="020F03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SzPts val="1100"/>
              <a:buFont typeface="Courier New" panose="02070309020205020404" pitchFamily="49" charset="0"/>
              <a:buChar char="o"/>
            </a:pPr>
            <a:r>
              <a:rPr lang="en-CA" sz="1100" dirty="0">
                <a:effectLst/>
                <a:latin typeface="Calibri Light" panose="020F0302020204030204" pitchFamily="34" charset="0"/>
                <a:ea typeface="Calibri" panose="020F0502020204030204" pitchFamily="34" charset="0"/>
              </a:rPr>
              <a:t>All tetanus containing vaccines contain the same strength of protection against tetanus. DTaP-IPV-Hib and Tdap-IPV also contain the same strength of protection against polio.</a:t>
            </a:r>
            <a:endParaRPr lang="en-US" sz="11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600" dirty="0">
                <a:effectLst/>
                <a:latin typeface="Calibri Light" panose="020F0302020204030204" pitchFamily="34" charset="0"/>
                <a:ea typeface="Calibri" panose="020F0502020204030204" pitchFamily="34" charset="0"/>
              </a:rPr>
              <a:t> </a:t>
            </a:r>
            <a:r>
              <a:rPr lang="en-CA" sz="1100" dirty="0">
                <a:effectLst/>
                <a:latin typeface="Calibri Light" panose="020F0302020204030204" pitchFamily="34" charset="0"/>
                <a:ea typeface="Calibri" panose="020F0502020204030204" pitchFamily="34" charset="0"/>
              </a:rPr>
              <a:t>DTaP-IPV-Hib = HIGH DOSE DIPHTHERIA &amp; PERTUSSIS vs Tdap-IPV / Tdap = low dose diphtheria &amp; pertussis</a:t>
            </a:r>
          </a:p>
          <a:p>
            <a:pPr marL="0" marR="0">
              <a:spcBef>
                <a:spcPts val="0"/>
              </a:spcBef>
              <a:spcAft>
                <a:spcPts val="0"/>
              </a:spcAft>
            </a:pPr>
            <a:endParaRPr lang="en-CA" sz="1100" dirty="0">
              <a:effectLst/>
              <a:latin typeface="Calibri Light" panose="020F0302020204030204" pitchFamily="34" charset="0"/>
              <a:ea typeface="Calibri" panose="020F0502020204030204" pitchFamily="34" charset="0"/>
            </a:endParaRPr>
          </a:p>
          <a:p>
            <a:pPr marL="0" marR="0">
              <a:spcBef>
                <a:spcPts val="0"/>
              </a:spcBef>
              <a:spcAft>
                <a:spcPts val="0"/>
              </a:spcAft>
            </a:pPr>
            <a:r>
              <a:rPr lang="en-CA" sz="1100" dirty="0">
                <a:effectLst/>
                <a:latin typeface="Calibri Light" panose="020F0302020204030204" pitchFamily="34" charset="0"/>
                <a:ea typeface="Calibri" panose="020F0502020204030204" pitchFamily="34" charset="0"/>
              </a:rPr>
              <a:t>When assessing records for tetanus vaccine, there are a few rules I would like you to be mindful of:</a:t>
            </a:r>
            <a:endParaRPr lang="en-CA" sz="1100" b="1" dirty="0">
              <a:effectLst/>
              <a:latin typeface="Calibri Light" panose="020F0302020204030204" pitchFamily="34" charset="0"/>
              <a:ea typeface="Calibri" panose="020F0502020204030204" pitchFamily="34" charset="0"/>
            </a:endParaRPr>
          </a:p>
          <a:p>
            <a:pPr marL="0" marR="0">
              <a:spcBef>
                <a:spcPts val="0"/>
              </a:spcBef>
              <a:spcAft>
                <a:spcPts val="0"/>
              </a:spcAft>
            </a:pPr>
            <a:r>
              <a:rPr lang="en-CA" sz="1100" b="1" dirty="0">
                <a:effectLst/>
                <a:latin typeface="Calibri Light" panose="020F0302020204030204" pitchFamily="34" charset="0"/>
                <a:ea typeface="Calibri" panose="020F0502020204030204" pitchFamily="34" charset="0"/>
              </a:rPr>
              <a:t>Rule #1</a:t>
            </a:r>
            <a:r>
              <a:rPr lang="en-CA" sz="1100" b="0" dirty="0">
                <a:effectLst/>
                <a:latin typeface="Calibri Light" panose="020F0302020204030204" pitchFamily="34" charset="0"/>
                <a:ea typeface="Calibri" panose="020F0502020204030204" pitchFamily="34" charset="0"/>
              </a:rPr>
              <a:t>: if your patient is 6 weeks to less than 4 years old, DTaP-IPV-Hib (</a:t>
            </a:r>
            <a:r>
              <a:rPr lang="en-CA" sz="1100" b="0" dirty="0" err="1">
                <a:effectLst/>
                <a:latin typeface="Calibri Light" panose="020F0302020204030204" pitchFamily="34" charset="0"/>
                <a:ea typeface="Calibri" panose="020F0502020204030204" pitchFamily="34" charset="0"/>
              </a:rPr>
              <a:t>pediacel</a:t>
            </a:r>
            <a:r>
              <a:rPr lang="en-CA" sz="1100" b="0" dirty="0">
                <a:effectLst/>
                <a:latin typeface="Calibri Light" panose="020F0302020204030204" pitchFamily="34" charset="0"/>
                <a:ea typeface="Calibri" panose="020F0502020204030204" pitchFamily="34" charset="0"/>
              </a:rPr>
              <a:t>) is your only option</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Why? Because patients of this age need a greater concentrations of diphtheria and pertussis to build up their immunity than older children and children who have already been vaccinated </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We use the term invalid when we refer to doses that don’t count towards childcare and school requirements along with recommendations and authorized uses.</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The first dose of DTaP-IPV-Hib is due when an infant is 2 months old. If the first dose is early, the infant needs to be at least 6 weeks old for the dose to be considered valid</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If a dose is administered too close the dose before it, it is also considered invalid</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Any doses of Tdap-IPV (Adacel-Polio) administered instead of DTaP-IPV-Hib (Pediacel) are also considered invalid. </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Invalid doses should be repeated following appropriate spacing</a:t>
            </a:r>
          </a:p>
          <a:p>
            <a:pPr marL="0" marR="0" indent="0">
              <a:spcBef>
                <a:spcPts val="0"/>
              </a:spcBef>
              <a:spcAft>
                <a:spcPts val="0"/>
              </a:spcAft>
              <a:buFont typeface="Arial" panose="020B0604020202020204" pitchFamily="34" charset="0"/>
              <a:buNone/>
            </a:pPr>
            <a:endParaRPr lang="en-CA" sz="1100" b="0" dirty="0">
              <a:effectLst/>
              <a:latin typeface="Calibri Light" panose="020F03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r>
              <a:rPr lang="en-CA" sz="1100" b="1" dirty="0">
                <a:effectLst/>
                <a:latin typeface="Calibri Light" panose="020F0302020204030204" pitchFamily="34" charset="0"/>
                <a:ea typeface="Calibri" panose="020F0502020204030204" pitchFamily="34" charset="0"/>
              </a:rPr>
              <a:t>Rule #2</a:t>
            </a:r>
            <a:r>
              <a:rPr lang="en-CA" sz="1100" b="0" dirty="0">
                <a:effectLst/>
                <a:latin typeface="Calibri Light" panose="020F0302020204030204" pitchFamily="34" charset="0"/>
                <a:ea typeface="Calibri" panose="020F0502020204030204" pitchFamily="34" charset="0"/>
              </a:rPr>
              <a:t>: if your patient is between 4 and 6 years old and has received at least 3 previous doses of DTaP-IPV-Hib appropriate spaced, administered Tdap-IPV but if your patient has received 0-2 valid doses, administer DTaP-IPV-Hib.</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Why? Children who have receive 2 or less doses of DTaP-IPV-Hib have not yet received enough prior protection against diphtheria and pertussis and still need that high strength dose</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You’ll notice this does allow a bit of wiggle room – if children are following the routine schedule, they would have received 4 doses of DTaP-IPV-Hib. However so long as they have received 3 valid doses, we can proceed with the 4-6 year dose and this will complete their primary series</a:t>
            </a:r>
          </a:p>
          <a:p>
            <a:pPr marL="0" marR="0" indent="0">
              <a:spcBef>
                <a:spcPts val="0"/>
              </a:spcBef>
              <a:spcAft>
                <a:spcPts val="0"/>
              </a:spcAft>
              <a:buFont typeface="Arial" panose="020B0604020202020204" pitchFamily="34" charset="0"/>
              <a:buNone/>
            </a:pPr>
            <a:endParaRPr lang="en-CA" sz="1100" b="0" dirty="0">
              <a:effectLst/>
              <a:latin typeface="Calibri Light" panose="020F0302020204030204" pitchFamily="34" charset="0"/>
              <a:ea typeface="Calibri" panose="020F0502020204030204" pitchFamily="34" charset="0"/>
            </a:endParaRPr>
          </a:p>
          <a:p>
            <a:pPr marL="0" marR="0" indent="0">
              <a:spcBef>
                <a:spcPts val="0"/>
              </a:spcBef>
              <a:spcAft>
                <a:spcPts val="0"/>
              </a:spcAft>
              <a:buFont typeface="Arial" panose="020B0604020202020204" pitchFamily="34" charset="0"/>
              <a:buNone/>
            </a:pPr>
            <a:r>
              <a:rPr lang="en-CA" sz="1100" b="1" dirty="0">
                <a:effectLst/>
                <a:latin typeface="Calibri Light" panose="020F0302020204030204" pitchFamily="34" charset="0"/>
                <a:ea typeface="Calibri" panose="020F0502020204030204" pitchFamily="34" charset="0"/>
              </a:rPr>
              <a:t>Rule #3</a:t>
            </a:r>
            <a:r>
              <a:rPr lang="en-CA" sz="1100" b="0" dirty="0">
                <a:effectLst/>
                <a:latin typeface="Calibri Light" panose="020F0302020204030204" pitchFamily="34" charset="0"/>
                <a:ea typeface="Calibri" panose="020F0502020204030204" pitchFamily="34" charset="0"/>
              </a:rPr>
              <a:t>: If patient is between 7 and 17 years old, Tdap-IPV or Tdap are used depending on the number of valid doses of polio the </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Why? By this age, a lower concentration of diphtheria and pertussis are needed to illicit the necessary immune response</a:t>
            </a:r>
          </a:p>
          <a:p>
            <a:pPr marL="171450" marR="0" indent="-171450">
              <a:spcBef>
                <a:spcPts val="0"/>
              </a:spcBef>
              <a:spcAft>
                <a:spcPts val="0"/>
              </a:spcAft>
              <a:buFont typeface="Arial" panose="020B0604020202020204" pitchFamily="34" charset="0"/>
              <a:buChar char="•"/>
            </a:pPr>
            <a:r>
              <a:rPr lang="en-CA" sz="1100" b="0" dirty="0">
                <a:effectLst/>
                <a:latin typeface="Calibri Light" panose="020F0302020204030204" pitchFamily="34" charset="0"/>
                <a:ea typeface="Calibri" panose="020F0502020204030204" pitchFamily="34" charset="0"/>
              </a:rPr>
              <a:t>For school requirements, a minimum of 3 doses of polio are needed with one dose over the age of 4 years old and the last dose 6 months from the previous dose</a:t>
            </a:r>
          </a:p>
          <a:p>
            <a:pPr marL="0" marR="0" indent="0">
              <a:spcBef>
                <a:spcPts val="0"/>
              </a:spcBef>
              <a:spcAft>
                <a:spcPts val="0"/>
              </a:spcAft>
              <a:buFont typeface="Arial" panose="020B0604020202020204" pitchFamily="34" charset="0"/>
              <a:buNone/>
            </a:pPr>
            <a:endParaRPr lang="en-CA" sz="1100" b="1" dirty="0">
              <a:effectLst/>
              <a:latin typeface="Calibri Light" panose="020F0302020204030204" pitchFamily="34" charset="0"/>
              <a:ea typeface="Calibri" panose="020F0502020204030204" pitchFamily="34" charset="0"/>
            </a:endParaRPr>
          </a:p>
          <a:p>
            <a:pPr marL="0" marR="0">
              <a:spcBef>
                <a:spcPts val="0"/>
              </a:spcBef>
              <a:spcAft>
                <a:spcPts val="0"/>
              </a:spcAft>
            </a:pPr>
            <a:r>
              <a:rPr lang="en-CA" sz="1100" dirty="0">
                <a:effectLst/>
                <a:latin typeface="Calibri Light" panose="020F03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gn="l">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11</a:t>
            </a:fld>
            <a:endParaRPr lang="en-US"/>
          </a:p>
        </p:txBody>
      </p:sp>
    </p:spTree>
    <p:extLst>
      <p:ext uri="{BB962C8B-B14F-4D97-AF65-F5344CB8AC3E}">
        <p14:creationId xmlns:p14="http://schemas.microsoft.com/office/powerpoint/2010/main" val="512926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12</a:t>
            </a:fld>
            <a:endParaRPr lang="en-US"/>
          </a:p>
        </p:txBody>
      </p:sp>
    </p:spTree>
    <p:extLst>
      <p:ext uri="{BB962C8B-B14F-4D97-AF65-F5344CB8AC3E}">
        <p14:creationId xmlns:p14="http://schemas.microsoft.com/office/powerpoint/2010/main" val="2841901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kern="1200" dirty="0">
                <a:solidFill>
                  <a:schemeClr val="dk1"/>
                </a:solidFill>
                <a:effectLst/>
                <a:latin typeface="Arial" panose="020B0604020202020204" pitchFamily="34" charset="0"/>
                <a:ea typeface="+mn-ea"/>
                <a:cs typeface="Arial" panose="020B0604020202020204" pitchFamily="34" charset="0"/>
              </a:rPr>
              <a:t>There are three vaccines available when considering Measles, Mumps, Rubella and Varicella</a:t>
            </a: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MMR – </a:t>
            </a:r>
            <a:r>
              <a:rPr lang="en-CA" sz="1800" b="0" dirty="0">
                <a:solidFill>
                  <a:srgbClr val="000000"/>
                </a:solidFill>
                <a:effectLst/>
                <a:latin typeface="Calibri Light" panose="020F0302020204030204" pitchFamily="34" charset="0"/>
                <a:ea typeface="Calibri" panose="020F0502020204030204" pitchFamily="34" charset="0"/>
              </a:rPr>
              <a:t>MMRII or </a:t>
            </a:r>
            <a:r>
              <a:rPr lang="en-CA" sz="1800" b="0" dirty="0" err="1">
                <a:solidFill>
                  <a:srgbClr val="000000"/>
                </a:solidFill>
                <a:effectLst/>
                <a:latin typeface="Calibri Light" panose="020F0302020204030204" pitchFamily="34" charset="0"/>
                <a:ea typeface="Calibri" panose="020F0502020204030204" pitchFamily="34" charset="0"/>
              </a:rPr>
              <a:t>Priorix</a:t>
            </a:r>
            <a:r>
              <a:rPr lang="en-CA" sz="1800" b="0" dirty="0">
                <a:solidFill>
                  <a:srgbClr val="000000"/>
                </a:solidFill>
                <a:effectLst/>
                <a:latin typeface="Calibri Light" panose="020F0302020204030204" pitchFamily="34" charset="0"/>
                <a:ea typeface="Calibri" panose="020F0502020204030204" pitchFamily="34" charset="0"/>
              </a:rPr>
              <a:t> – </a:t>
            </a:r>
            <a:r>
              <a:rPr lang="en-CA" sz="1800" dirty="0">
                <a:effectLst/>
                <a:latin typeface="Calibri Light" panose="020F0302020204030204" pitchFamily="34" charset="0"/>
                <a:ea typeface="Calibri" panose="020F0502020204030204" pitchFamily="34" charset="0"/>
              </a:rPr>
              <a:t>Measles (M), Mumps (Mu), and Rubella (R)</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MMRV</a:t>
            </a:r>
            <a:r>
              <a:rPr lang="en-CA" sz="1800" b="0" dirty="0">
                <a:solidFill>
                  <a:srgbClr val="000000"/>
                </a:solidFill>
                <a:effectLst/>
                <a:latin typeface="Calibri Light" panose="020F0302020204030204" pitchFamily="34" charset="0"/>
                <a:ea typeface="Calibri" panose="020F0502020204030204" pitchFamily="34" charset="0"/>
              </a:rPr>
              <a:t> – </a:t>
            </a:r>
            <a:r>
              <a:rPr lang="en-CA" sz="1800" b="0" dirty="0" err="1">
                <a:solidFill>
                  <a:srgbClr val="000000"/>
                </a:solidFill>
                <a:effectLst/>
                <a:latin typeface="Calibri Light" panose="020F0302020204030204" pitchFamily="34" charset="0"/>
                <a:ea typeface="Calibri" panose="020F0502020204030204" pitchFamily="34" charset="0"/>
              </a:rPr>
              <a:t>ProQuad</a:t>
            </a:r>
            <a:r>
              <a:rPr lang="en-CA" sz="1800" b="0" dirty="0">
                <a:solidFill>
                  <a:srgbClr val="000000"/>
                </a:solidFill>
                <a:effectLst/>
                <a:latin typeface="Calibri Light" panose="020F0302020204030204" pitchFamily="34" charset="0"/>
                <a:ea typeface="Calibri" panose="020F0502020204030204" pitchFamily="34" charset="0"/>
              </a:rPr>
              <a:t> or </a:t>
            </a:r>
            <a:r>
              <a:rPr lang="en-CA" sz="1800" b="0" dirty="0" err="1">
                <a:solidFill>
                  <a:srgbClr val="000000"/>
                </a:solidFill>
                <a:effectLst/>
                <a:latin typeface="Calibri Light" panose="020F0302020204030204" pitchFamily="34" charset="0"/>
                <a:ea typeface="Calibri" panose="020F0502020204030204" pitchFamily="34" charset="0"/>
              </a:rPr>
              <a:t>Priorix</a:t>
            </a:r>
            <a:r>
              <a:rPr lang="en-CA" sz="1800" b="0" dirty="0">
                <a:solidFill>
                  <a:srgbClr val="000000"/>
                </a:solidFill>
                <a:effectLst/>
                <a:latin typeface="Calibri Light" panose="020F0302020204030204" pitchFamily="34" charset="0"/>
                <a:ea typeface="Calibri" panose="020F0502020204030204" pitchFamily="34" charset="0"/>
              </a:rPr>
              <a:t>-Tetra - </a:t>
            </a:r>
            <a:r>
              <a:rPr lang="en-CA" sz="1800" dirty="0">
                <a:effectLst/>
                <a:latin typeface="Calibri Light" panose="020F0302020204030204" pitchFamily="34" charset="0"/>
                <a:ea typeface="Calibri" panose="020F0502020204030204" pitchFamily="34" charset="0"/>
              </a:rPr>
              <a:t>Measles (M), Mumps (Mu), Rubella (R), and Varicella (V)</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effectLst/>
                <a:latin typeface="Calibri Light" panose="020F0302020204030204" pitchFamily="34" charset="0"/>
                <a:ea typeface="Calibri" panose="020F0502020204030204" pitchFamily="34" charset="0"/>
              </a:rPr>
              <a:t>Var</a:t>
            </a:r>
            <a:r>
              <a:rPr lang="en-CA" sz="1800" b="0" dirty="0">
                <a:effectLst/>
                <a:latin typeface="Calibri Light" panose="020F0302020204030204" pitchFamily="34" charset="0"/>
                <a:ea typeface="Calibri" panose="020F0502020204030204" pitchFamily="34" charset="0"/>
              </a:rPr>
              <a:t> – </a:t>
            </a:r>
            <a:r>
              <a:rPr lang="en-CA" sz="1800" b="0" dirty="0" err="1">
                <a:effectLst/>
                <a:latin typeface="Calibri Light" panose="020F0302020204030204" pitchFamily="34" charset="0"/>
                <a:ea typeface="Calibri" panose="020F0502020204030204" pitchFamily="34" charset="0"/>
              </a:rPr>
              <a:t>Varivax</a:t>
            </a:r>
            <a:r>
              <a:rPr lang="en-CA" sz="1800" b="0" dirty="0">
                <a:effectLst/>
                <a:latin typeface="Calibri Light" panose="020F0302020204030204" pitchFamily="34" charset="0"/>
                <a:ea typeface="Calibri" panose="020F0502020204030204" pitchFamily="34" charset="0"/>
              </a:rPr>
              <a:t> III or </a:t>
            </a:r>
            <a:r>
              <a:rPr lang="en-CA" sz="1800" b="0" dirty="0" err="1">
                <a:effectLst/>
                <a:latin typeface="Calibri Light" panose="020F0302020204030204" pitchFamily="34" charset="0"/>
                <a:ea typeface="Calibri" panose="020F0502020204030204" pitchFamily="34" charset="0"/>
              </a:rPr>
              <a:t>Varilrix</a:t>
            </a:r>
            <a:r>
              <a:rPr lang="en-CA" sz="1800" b="0" dirty="0">
                <a:effectLst/>
                <a:latin typeface="Calibri Light" panose="020F0302020204030204" pitchFamily="34" charset="0"/>
                <a:ea typeface="Calibri" panose="020F0502020204030204" pitchFamily="34" charset="0"/>
              </a:rPr>
              <a:t> – </a:t>
            </a:r>
            <a:r>
              <a:rPr lang="en-CA" sz="1800" dirty="0">
                <a:effectLst/>
                <a:latin typeface="Calibri Light" panose="020F0302020204030204" pitchFamily="34" charset="0"/>
                <a:ea typeface="Calibri" panose="020F0502020204030204" pitchFamily="34" charset="0"/>
              </a:rPr>
              <a:t>Varicella (Var)</a:t>
            </a:r>
          </a:p>
          <a:p>
            <a:pPr marL="285750" marR="0" indent="-285750" algn="l">
              <a:spcBef>
                <a:spcPts val="0"/>
              </a:spcBef>
              <a:spcAft>
                <a:spcPts val="0"/>
              </a:spcAft>
              <a:buFont typeface="Arial" panose="020B0604020202020204" pitchFamily="34" charset="0"/>
              <a:buChar char="•"/>
            </a:pPr>
            <a:r>
              <a:rPr lang="en-CA" sz="1800" dirty="0">
                <a:effectLst/>
                <a:latin typeface="Calibri Light" panose="020F0302020204030204" pitchFamily="34" charset="0"/>
                <a:ea typeface="Calibri" panose="020F0502020204030204" pitchFamily="34" charset="0"/>
              </a:rPr>
              <a:t>Required for childcare and school for children in 2010 and</a:t>
            </a:r>
          </a:p>
          <a:p>
            <a:pPr marL="0" marR="0" indent="0" algn="l">
              <a:spcBef>
                <a:spcPts val="0"/>
              </a:spcBef>
              <a:spcAft>
                <a:spcPts val="0"/>
              </a:spcAft>
              <a:buFont typeface="Arial" panose="020B0604020202020204" pitchFamily="34" charset="0"/>
              <a:buNone/>
            </a:pPr>
            <a:endParaRPr lang="en-CA" sz="1800" dirty="0">
              <a:effectLst/>
              <a:latin typeface="Calibri Light" panose="020F0302020204030204" pitchFamily="34" charset="0"/>
              <a:ea typeface="Calibri" panose="020F0502020204030204" pitchFamily="34" charset="0"/>
            </a:endParaRPr>
          </a:p>
          <a:p>
            <a:pPr marL="0" marR="0" algn="l">
              <a:spcBef>
                <a:spcPts val="0"/>
              </a:spcBef>
              <a:spcAft>
                <a:spcPts val="0"/>
              </a:spcAft>
            </a:pPr>
            <a:r>
              <a:rPr lang="en-CA" sz="1800" dirty="0">
                <a:effectLst/>
                <a:latin typeface="Calibri Light" panose="020F0302020204030204" pitchFamily="34" charset="0"/>
                <a:ea typeface="Calibri" panose="020F0502020204030204" pitchFamily="34" charset="0"/>
              </a:rPr>
              <a:t>Product selection depends obviously on which antigens the patient requires protection for, but also their age. </a:t>
            </a:r>
          </a:p>
          <a:p>
            <a:pPr marL="0" marR="0" algn="l">
              <a:spcBef>
                <a:spcPts val="0"/>
              </a:spcBef>
              <a:spcAft>
                <a:spcPts val="0"/>
              </a:spcAft>
            </a:pPr>
            <a:r>
              <a:rPr lang="en-CA" sz="1800" dirty="0">
                <a:effectLst/>
                <a:latin typeface="Calibri Light" panose="020F0302020204030204" pitchFamily="34" charset="0"/>
                <a:ea typeface="Calibri" panose="020F0502020204030204" pitchFamily="34" charset="0"/>
              </a:rPr>
              <a:t>For children 12 months to less than 4 years old – MMR and Varicella should be administered as separate vaccines (not as MMRV)</a:t>
            </a:r>
          </a:p>
          <a:p>
            <a:pPr marL="0" marR="0" algn="l">
              <a:spcBef>
                <a:spcPts val="0"/>
              </a:spcBef>
              <a:spcAft>
                <a:spcPts val="0"/>
              </a:spcAft>
            </a:pPr>
            <a:r>
              <a:rPr lang="en-CA" sz="1800" dirty="0">
                <a:effectLst/>
                <a:latin typeface="Calibri Light" panose="020F0302020204030204" pitchFamily="34" charset="0"/>
                <a:ea typeface="Calibri" panose="020F0502020204030204" pitchFamily="34" charset="0"/>
              </a:rPr>
              <a:t>For children 4 years to less than 13 years old – MMRV can be given or MMR and Varicella separately depending on whether the child requires protection against varicella</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Light" panose="020F0302020204030204" pitchFamily="34" charset="0"/>
                <a:ea typeface="Calibri" panose="020F0502020204030204" pitchFamily="34" charset="0"/>
              </a:rPr>
              <a:t>For children 13 years or older - MMR and Varicella should be administered as separate vaccines (not as MMRV). </a:t>
            </a:r>
          </a:p>
          <a:p>
            <a:endParaRPr lang="en-CA" sz="1800" b="0" kern="1200" dirty="0">
              <a:solidFill>
                <a:schemeClr val="dk1"/>
              </a:solidFill>
              <a:effectLst/>
              <a:latin typeface="Arial" panose="020B0604020202020204" pitchFamily="34" charset="0"/>
              <a:ea typeface="+mn-ea"/>
              <a:cs typeface="Arial" panose="020B060402020202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#1</a:t>
            </a:r>
            <a:r>
              <a:rPr lang="en-CA" sz="1800" b="0" kern="1200" dirty="0">
                <a:solidFill>
                  <a:schemeClr val="dk1"/>
                </a:solidFill>
                <a:effectLst/>
                <a:latin typeface="Arial" panose="020B0604020202020204" pitchFamily="34" charset="0"/>
                <a:ea typeface="+mn-ea"/>
                <a:cs typeface="Arial" panose="020B0604020202020204" pitchFamily="34" charset="0"/>
              </a:rPr>
              <a:t>: First dose MMR vaccine is due at 12 months and Varicella vaccine at 15 months old</a:t>
            </a:r>
            <a:r>
              <a:rPr lang="en-CA" sz="1800" b="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a:t>
            </a:r>
            <a:r>
              <a:rPr lang="en-US" sz="1800" b="0" dirty="0">
                <a:effectLst/>
                <a:latin typeface="Arial" panose="020B0604020202020204" pitchFamily="34" charset="0"/>
                <a:cs typeface="Arial" panose="020B0604020202020204" pitchFamily="34" charset="0"/>
              </a:rPr>
              <a:t>CANNOT be given before the patient’s first birthday.</a:t>
            </a:r>
            <a:r>
              <a:rPr lang="en-CA" sz="1800" b="0" kern="1200" dirty="0">
                <a:solidFill>
                  <a:schemeClr val="dk1"/>
                </a:solidFill>
                <a:effectLst/>
                <a:latin typeface="Arial" panose="020B0604020202020204" pitchFamily="34" charset="0"/>
                <a:ea typeface="+mn-ea"/>
                <a:cs typeface="Arial" panose="020B0604020202020204" pitchFamily="34" charset="0"/>
              </a:rPr>
              <a:t>  </a:t>
            </a:r>
          </a:p>
          <a:p>
            <a:pPr marL="342900" indent="-342900">
              <a:buFont typeface="Arial" panose="020B0604020202020204" pitchFamily="34" charset="0"/>
              <a:buChar char="•"/>
            </a:pPr>
            <a:r>
              <a:rPr lang="en-US" sz="1800" b="0" dirty="0">
                <a:latin typeface="Arial" panose="020B0604020202020204" pitchFamily="34" charset="0"/>
                <a:cs typeface="Arial" panose="020B0604020202020204" pitchFamily="34" charset="0"/>
              </a:rPr>
              <a:t>Vaccines are considered invalid if given before the first birthday and must be repeated following minimum spacing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Light" panose="020F0302020204030204" pitchFamily="34" charset="0"/>
                <a:ea typeface="Calibri" panose="020F0502020204030204" pitchFamily="34" charset="0"/>
              </a:rPr>
              <a:t>Discussion: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Light" panose="020F0302020204030204" pitchFamily="34" charset="0"/>
                <a:ea typeface="Calibri" panose="020F0502020204030204" pitchFamily="34" charset="0"/>
              </a:rPr>
              <a:t>Some countries administer measles containing vaccine before age 1 and in Canada, MMR vaccine is approved for use infants as young as 6 months for reasons such as travel. However, to count towards childcare and school requirements, children under age 4 must have received a dose on or after their 1</a:t>
            </a:r>
            <a:r>
              <a:rPr lang="en-CA" sz="1800" baseline="30000" dirty="0">
                <a:effectLst/>
                <a:latin typeface="Calibri Light" panose="020F0302020204030204" pitchFamily="34" charset="0"/>
                <a:ea typeface="Calibri" panose="020F0502020204030204" pitchFamily="34" charset="0"/>
              </a:rPr>
              <a:t>st</a:t>
            </a:r>
            <a:r>
              <a:rPr lang="en-CA" sz="1800" dirty="0">
                <a:effectLst/>
                <a:latin typeface="Calibri Light" panose="020F0302020204030204" pitchFamily="34" charset="0"/>
                <a:ea typeface="Calibri" panose="020F0502020204030204" pitchFamily="34" charset="0"/>
              </a:rPr>
              <a:t> birthday.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Light" panose="020F0302020204030204" pitchFamily="34" charset="0"/>
                <a:ea typeface="Calibri" panose="020F0502020204030204" pitchFamily="34" charset="0"/>
              </a:rPr>
              <a:t>If the first dose of MMR vaccine is delayed beyond child’s first birthday, it may impact varicella being given at the recommended age of 15 months because of required spacing between live vaccines.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#2: </a:t>
            </a:r>
            <a:r>
              <a:rPr lang="en-CA" sz="1800" kern="1200" dirty="0">
                <a:solidFill>
                  <a:schemeClr val="dk1"/>
                </a:solidFill>
                <a:effectLst/>
                <a:latin typeface="Arial" panose="020B0604020202020204" pitchFamily="34" charset="0"/>
                <a:ea typeface="+mn-ea"/>
                <a:cs typeface="Arial" panose="020B0604020202020204" pitchFamily="34" charset="0"/>
              </a:rPr>
              <a:t>MMR and Varicella </a:t>
            </a:r>
            <a:r>
              <a:rPr lang="en-CA" sz="1800" b="1" kern="1200" dirty="0">
                <a:solidFill>
                  <a:schemeClr val="dk1"/>
                </a:solidFill>
                <a:effectLst/>
                <a:latin typeface="Arial" panose="020B0604020202020204" pitchFamily="34" charset="0"/>
                <a:ea typeface="+mn-ea"/>
                <a:cs typeface="Arial" panose="020B0604020202020204" pitchFamily="34" charset="0"/>
              </a:rPr>
              <a:t>should be given as separate vaccines</a:t>
            </a:r>
            <a:r>
              <a:rPr lang="en-CA" sz="1800" kern="1200" dirty="0">
                <a:solidFill>
                  <a:schemeClr val="dk1"/>
                </a:solidFill>
                <a:effectLst/>
                <a:latin typeface="Arial" panose="020B0604020202020204" pitchFamily="34" charset="0"/>
                <a:ea typeface="+mn-ea"/>
                <a:cs typeface="Arial" panose="020B0604020202020204" pitchFamily="34" charset="0"/>
              </a:rPr>
              <a:t> between 12 months and less than 4 years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Not considered invalid if given as MMRV and does not need to be repeated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Technically it isn’t publicly funded under the age of 4 years old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There is an increased risk of febrile seizures when administered between the ages of 12 and 23 months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These vaccines can be given on the same day, for example if MMR is delayed and you want to give it at the 15 month appointment, and just need to be administered in separate arms</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13</a:t>
            </a:fld>
            <a:endParaRPr lang="en-US"/>
          </a:p>
        </p:txBody>
      </p:sp>
    </p:spTree>
    <p:extLst>
      <p:ext uri="{BB962C8B-B14F-4D97-AF65-F5344CB8AC3E}">
        <p14:creationId xmlns:p14="http://schemas.microsoft.com/office/powerpoint/2010/main" val="3761157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kern="1200" dirty="0">
                <a:solidFill>
                  <a:schemeClr val="dk1"/>
                </a:solidFill>
                <a:effectLst/>
                <a:latin typeface="Arial" panose="020B0604020202020204" pitchFamily="34" charset="0"/>
                <a:ea typeface="+mn-ea"/>
                <a:cs typeface="Arial" panose="020B0604020202020204" pitchFamily="34" charset="0"/>
              </a:rPr>
              <a:t>RULE #1</a:t>
            </a:r>
            <a:r>
              <a:rPr lang="en-CA" sz="1800" b="0" kern="1200" dirty="0">
                <a:solidFill>
                  <a:schemeClr val="dk1"/>
                </a:solidFill>
                <a:effectLst/>
                <a:latin typeface="Arial" panose="020B0604020202020204" pitchFamily="34" charset="0"/>
                <a:ea typeface="+mn-ea"/>
                <a:cs typeface="Arial" panose="020B0604020202020204" pitchFamily="34" charset="0"/>
              </a:rPr>
              <a:t>: First dose MMR vaccine is due at 12 months and Varicella vaccine at 15 months old</a:t>
            </a:r>
            <a:r>
              <a:rPr lang="en-CA" sz="1800" b="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a:t>
            </a:r>
            <a:r>
              <a:rPr lang="en-US" sz="1800" b="0" dirty="0">
                <a:effectLst/>
                <a:latin typeface="Arial" panose="020B0604020202020204" pitchFamily="34" charset="0"/>
                <a:cs typeface="Arial" panose="020B0604020202020204" pitchFamily="34" charset="0"/>
              </a:rPr>
              <a:t>CANNOT be given before the patient’s first birthday.</a:t>
            </a:r>
            <a:r>
              <a:rPr lang="en-CA" sz="1800" b="0" kern="1200" dirty="0">
                <a:solidFill>
                  <a:schemeClr val="dk1"/>
                </a:solidFill>
                <a:effectLst/>
                <a:latin typeface="Arial" panose="020B0604020202020204" pitchFamily="34" charset="0"/>
                <a:ea typeface="+mn-ea"/>
                <a:cs typeface="Arial" panose="020B0604020202020204" pitchFamily="34" charset="0"/>
              </a:rPr>
              <a:t>  </a:t>
            </a:r>
          </a:p>
          <a:p>
            <a:pPr marL="342900" indent="-342900">
              <a:buFont typeface="Arial" panose="020B0604020202020204" pitchFamily="34" charset="0"/>
              <a:buChar char="•"/>
            </a:pPr>
            <a:r>
              <a:rPr lang="en-US" sz="1800" b="0" dirty="0">
                <a:latin typeface="Arial" panose="020B0604020202020204" pitchFamily="34" charset="0"/>
                <a:cs typeface="Arial" panose="020B0604020202020204" pitchFamily="34" charset="0"/>
              </a:rPr>
              <a:t>Doses given before the first birthday do not count towards </a:t>
            </a:r>
            <a:r>
              <a:rPr lang="en-US" sz="1800" b="0" baseline="0" dirty="0">
                <a:latin typeface="Arial" panose="020B0604020202020204" pitchFamily="34" charset="0"/>
                <a:cs typeface="Arial" panose="020B0604020202020204" pitchFamily="34" charset="0"/>
              </a:rPr>
              <a:t>requirements</a:t>
            </a:r>
            <a:r>
              <a:rPr lang="en-US" sz="1800" b="0" dirty="0">
                <a:latin typeface="Arial" panose="020B0604020202020204" pitchFamily="34" charset="0"/>
                <a:cs typeface="Arial" panose="020B0604020202020204" pitchFamily="34" charset="0"/>
              </a:rPr>
              <a:t> and must be repeated following appropriate spacing.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Light" panose="020F0302020204030204" pitchFamily="34" charset="0"/>
                <a:ea typeface="Calibri" panose="020F0502020204030204" pitchFamily="34" charset="0"/>
              </a:rPr>
              <a:t>Discussion: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Light" panose="020F0302020204030204" pitchFamily="34" charset="0"/>
                <a:ea typeface="Calibri" panose="020F0502020204030204" pitchFamily="34" charset="0"/>
              </a:rPr>
              <a:t>Some countries administer measles-containing vaccine before age 1 and in Canada, MMR vaccine is approved for use infants as young as 6 months for reasons such as travel. However, to count towards childcare and school requirements, children under age 4 must have received a dose on or after their 1</a:t>
            </a:r>
            <a:r>
              <a:rPr lang="en-CA" sz="1800" baseline="30000" dirty="0">
                <a:effectLst/>
                <a:latin typeface="Calibri Light" panose="020F0302020204030204" pitchFamily="34" charset="0"/>
                <a:ea typeface="Calibri" panose="020F0502020204030204" pitchFamily="34" charset="0"/>
              </a:rPr>
              <a:t>st</a:t>
            </a:r>
            <a:r>
              <a:rPr lang="en-CA" sz="1800" dirty="0">
                <a:effectLst/>
                <a:latin typeface="Calibri Light" panose="020F0302020204030204" pitchFamily="34" charset="0"/>
                <a:ea typeface="Calibri" panose="020F0502020204030204" pitchFamily="34" charset="0"/>
              </a:rPr>
              <a:t> birthday.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effectLst/>
                <a:latin typeface="Calibri Light" panose="020F0302020204030204" pitchFamily="34" charset="0"/>
                <a:ea typeface="Calibri" panose="020F0502020204030204" pitchFamily="34" charset="0"/>
              </a:rPr>
              <a:t>If the first dose of MMR vaccine is delayed beyond a child’s first birthday, it may impact varicella being given at the recommended age of 15 months because of required spacing between live vaccines. </a:t>
            </a:r>
            <a:endParaRPr lang="en-US"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#2: </a:t>
            </a:r>
            <a:r>
              <a:rPr lang="en-CA" sz="1800" kern="1200" dirty="0">
                <a:solidFill>
                  <a:schemeClr val="dk1"/>
                </a:solidFill>
                <a:effectLst/>
                <a:latin typeface="Arial" panose="020B0604020202020204" pitchFamily="34" charset="0"/>
                <a:ea typeface="+mn-ea"/>
                <a:cs typeface="Arial" panose="020B0604020202020204" pitchFamily="34" charset="0"/>
              </a:rPr>
              <a:t>MMR and Varicella </a:t>
            </a:r>
            <a:r>
              <a:rPr lang="en-CA" sz="1800" b="1" kern="1200" dirty="0">
                <a:solidFill>
                  <a:schemeClr val="dk1"/>
                </a:solidFill>
                <a:effectLst/>
                <a:latin typeface="Arial" panose="020B0604020202020204" pitchFamily="34" charset="0"/>
                <a:ea typeface="+mn-ea"/>
                <a:cs typeface="Arial" panose="020B0604020202020204" pitchFamily="34" charset="0"/>
              </a:rPr>
              <a:t>should be given as separate vaccines</a:t>
            </a:r>
            <a:r>
              <a:rPr lang="en-CA" sz="1800" kern="1200" dirty="0">
                <a:solidFill>
                  <a:schemeClr val="dk1"/>
                </a:solidFill>
                <a:effectLst/>
                <a:latin typeface="Arial" panose="020B0604020202020204" pitchFamily="34" charset="0"/>
                <a:ea typeface="+mn-ea"/>
                <a:cs typeface="Arial" panose="020B0604020202020204" pitchFamily="34" charset="0"/>
              </a:rPr>
              <a:t> between 12 months and less than 4 years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Not considered invalid if given as MMRV and does not need to be repeated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Technically, MMRV it isn’t publicly funded under the age of 4 years old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There is an increased risk of febrile seizures when administered between the ages of 12 and 23 months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These vaccines can be given on the same day, for example if MMR is delayed and you want to give it at the 15 month appointment, and just need to be administered in separate arms</a:t>
            </a:r>
          </a:p>
          <a:p>
            <a:pPr marL="342900" indent="-342900">
              <a:buFont typeface="Arial" panose="020B0604020202020204" pitchFamily="34" charset="0"/>
              <a:buChar char="•"/>
            </a:pPr>
            <a:endParaRPr lang="en-CA" sz="1800" kern="1200" dirty="0">
              <a:solidFill>
                <a:schemeClr val="dk1"/>
              </a:solidFill>
              <a:effectLst/>
              <a:latin typeface="Arial" panose="020B0604020202020204" pitchFamily="34" charset="0"/>
              <a:ea typeface="+mn-ea"/>
              <a:cs typeface="Arial" panose="020B060402020202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#3</a:t>
            </a:r>
            <a:r>
              <a:rPr lang="en-CA" sz="1800" b="0" kern="1200" dirty="0">
                <a:solidFill>
                  <a:schemeClr val="dk1"/>
                </a:solidFill>
                <a:effectLst/>
                <a:latin typeface="Arial" panose="020B0604020202020204" pitchFamily="34" charset="0"/>
                <a:ea typeface="+mn-ea"/>
                <a:cs typeface="Arial" panose="020B0604020202020204" pitchFamily="34" charset="0"/>
              </a:rPr>
              <a:t>: Second doses of MMR and Varicella are due between the ages of 4 and 6 years old. To meet school requirements, it needs to be given before the patient’s 7</a:t>
            </a:r>
            <a:r>
              <a:rPr lang="en-CA" sz="1800" b="0" kern="1200" baseline="30000" dirty="0">
                <a:solidFill>
                  <a:schemeClr val="dk1"/>
                </a:solidFill>
                <a:effectLst/>
                <a:latin typeface="Arial" panose="020B0604020202020204" pitchFamily="34" charset="0"/>
                <a:ea typeface="+mn-ea"/>
                <a:cs typeface="Arial" panose="020B0604020202020204" pitchFamily="34" charset="0"/>
              </a:rPr>
              <a:t>th</a:t>
            </a:r>
            <a:r>
              <a:rPr lang="en-CA" sz="1800" b="0" kern="1200" dirty="0">
                <a:solidFill>
                  <a:schemeClr val="dk1"/>
                </a:solidFill>
                <a:effectLst/>
                <a:latin typeface="Arial" panose="020B0604020202020204" pitchFamily="34" charset="0"/>
                <a:ea typeface="+mn-ea"/>
                <a:cs typeface="Arial" panose="020B0604020202020204" pitchFamily="34" charset="0"/>
              </a:rPr>
              <a:t> birthday</a:t>
            </a:r>
          </a:p>
          <a:p>
            <a:endParaRPr lang="en-CA" sz="1800" dirty="0">
              <a:effectLst/>
              <a:latin typeface="Calibri Light" panose="020F0302020204030204" pitchFamily="34" charset="0"/>
              <a:ea typeface="Calibri" panose="020F050202020403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#4: </a:t>
            </a:r>
            <a:r>
              <a:rPr lang="en-CA" sz="1800" kern="1200" dirty="0">
                <a:solidFill>
                  <a:schemeClr val="dk1"/>
                </a:solidFill>
                <a:effectLst/>
                <a:latin typeface="Arial" panose="020B0604020202020204" pitchFamily="34" charset="0"/>
                <a:ea typeface="+mn-ea"/>
                <a:cs typeface="Arial" panose="020B0604020202020204" pitchFamily="34" charset="0"/>
              </a:rPr>
              <a:t>MMR and </a:t>
            </a:r>
            <a:r>
              <a:rPr lang="en-CA" sz="1800" b="0" kern="1200" dirty="0">
                <a:solidFill>
                  <a:schemeClr val="dk1"/>
                </a:solidFill>
                <a:effectLst/>
                <a:latin typeface="Arial" panose="020B0604020202020204" pitchFamily="34" charset="0"/>
                <a:ea typeface="+mn-ea"/>
                <a:cs typeface="Arial" panose="020B0604020202020204" pitchFamily="34" charset="0"/>
              </a:rPr>
              <a:t>Varicella can be administered as MMRV to children 4 years to less than 13 years old who require protection against all four antigens. </a:t>
            </a:r>
          </a:p>
          <a:p>
            <a:endParaRPr lang="en-CA" sz="1800" b="0" kern="1200" dirty="0">
              <a:solidFill>
                <a:schemeClr val="dk1"/>
              </a:solidFill>
              <a:effectLst/>
              <a:latin typeface="Arial" panose="020B0604020202020204" pitchFamily="34" charset="0"/>
              <a:ea typeface="+mn-ea"/>
              <a:cs typeface="Arial" panose="020B060402020202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#5</a:t>
            </a:r>
            <a:r>
              <a:rPr lang="en-CA" sz="1800" b="0" kern="1200" dirty="0">
                <a:solidFill>
                  <a:schemeClr val="dk1"/>
                </a:solidFill>
                <a:effectLst/>
                <a:latin typeface="Arial" panose="020B0604020202020204" pitchFamily="34" charset="0"/>
                <a:ea typeface="+mn-ea"/>
                <a:cs typeface="Arial" panose="020B0604020202020204" pitchFamily="34" charset="0"/>
              </a:rPr>
              <a:t>: MMRV is NOT authorized for use in children 13 years and older. MMR and Varicella must be given as separate vaccines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latin typeface="Arial" panose="020B0604020202020204" pitchFamily="34" charset="0"/>
                <a:cs typeface="Arial" panose="020B0604020202020204" pitchFamily="34" charset="0"/>
              </a:rPr>
              <a:t>Vaccine is considered invalid and must be repeated as separate vaccines following appropriate spacing.</a:t>
            </a:r>
          </a:p>
          <a:p>
            <a:endParaRPr lang="en-CA" sz="1800" b="1" kern="1200" dirty="0">
              <a:solidFill>
                <a:schemeClr val="dk1"/>
              </a:solidFill>
              <a:effectLst/>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14</a:t>
            </a:fld>
            <a:endParaRPr lang="en-US"/>
          </a:p>
        </p:txBody>
      </p:sp>
    </p:spTree>
    <p:extLst>
      <p:ext uri="{BB962C8B-B14F-4D97-AF65-F5344CB8AC3E}">
        <p14:creationId xmlns:p14="http://schemas.microsoft.com/office/powerpoint/2010/main" val="2677965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0" kern="1200" dirty="0">
                <a:solidFill>
                  <a:schemeClr val="dk1"/>
                </a:solidFill>
                <a:effectLst/>
                <a:latin typeface="Arial" panose="020B0604020202020204" pitchFamily="34" charset="0"/>
                <a:ea typeface="+mn-ea"/>
                <a:cs typeface="Arial" panose="020B0604020202020204" pitchFamily="34" charset="0"/>
              </a:rPr>
              <a:t>There are two vaccines that are publicly funded under the routine vaccine program offering protection against meningococcal disease</a:t>
            </a: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Men-C-C – </a:t>
            </a:r>
            <a:r>
              <a:rPr lang="en-CA" sz="1800" b="0" dirty="0">
                <a:solidFill>
                  <a:srgbClr val="000000"/>
                </a:solidFill>
                <a:effectLst/>
                <a:latin typeface="Calibri Light" panose="020F0302020204030204" pitchFamily="34" charset="0"/>
                <a:ea typeface="Calibri" panose="020F0502020204030204" pitchFamily="34" charset="0"/>
              </a:rPr>
              <a:t>Menjugate or </a:t>
            </a:r>
            <a:r>
              <a:rPr lang="en-CA" sz="1800" b="0" dirty="0" err="1">
                <a:solidFill>
                  <a:srgbClr val="000000"/>
                </a:solidFill>
                <a:effectLst/>
                <a:latin typeface="Calibri Light" panose="020F0302020204030204" pitchFamily="34" charset="0"/>
                <a:ea typeface="Calibri" panose="020F0502020204030204" pitchFamily="34" charset="0"/>
              </a:rPr>
              <a:t>Neisvac</a:t>
            </a:r>
            <a:r>
              <a:rPr lang="en-CA" sz="1800" b="0" dirty="0">
                <a:solidFill>
                  <a:srgbClr val="000000"/>
                </a:solidFill>
                <a:effectLst/>
                <a:latin typeface="Calibri Light" panose="020F0302020204030204" pitchFamily="34" charset="0"/>
                <a:ea typeface="Calibri" panose="020F0502020204030204" pitchFamily="34" charset="0"/>
              </a:rPr>
              <a:t>-C – </a:t>
            </a:r>
            <a:r>
              <a:rPr lang="en-CA" sz="1800" dirty="0">
                <a:effectLst/>
                <a:latin typeface="Calibri Light" panose="020F0302020204030204" pitchFamily="34" charset="0"/>
                <a:ea typeface="Calibri" panose="020F0502020204030204" pitchFamily="34" charset="0"/>
              </a:rPr>
              <a:t>Group C</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solidFill>
                  <a:srgbClr val="000000"/>
                </a:solidFill>
                <a:effectLst/>
                <a:latin typeface="Calibri Light" panose="020F0302020204030204" pitchFamily="34" charset="0"/>
                <a:ea typeface="Calibri" panose="020F0502020204030204" pitchFamily="34" charset="0"/>
              </a:rPr>
              <a:t>Men-C-ACYW</a:t>
            </a:r>
            <a:r>
              <a:rPr lang="en-CA" sz="1800" b="0" dirty="0">
                <a:solidFill>
                  <a:srgbClr val="000000"/>
                </a:solidFill>
                <a:effectLst/>
                <a:latin typeface="Calibri Light" panose="020F0302020204030204" pitchFamily="34" charset="0"/>
                <a:ea typeface="Calibri" panose="020F0502020204030204" pitchFamily="34" charset="0"/>
              </a:rPr>
              <a:t> – Menactra or Nimenrix (or Menveo which we haven’t used as part of the publicly funded program in quite some time) – Groups A, C, Y, and W-135</a:t>
            </a:r>
            <a:endParaRPr lang="en-US" sz="18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CA" sz="1800" b="1" dirty="0">
                <a:effectLst/>
                <a:latin typeface="Calibri Light" panose="020F0302020204030204" pitchFamily="34" charset="0"/>
                <a:ea typeface="Calibri" panose="020F0502020204030204" pitchFamily="34" charset="0"/>
              </a:rPr>
              <a:t>Men-B </a:t>
            </a:r>
            <a:r>
              <a:rPr lang="en-CA" sz="1800" b="0" dirty="0">
                <a:effectLst/>
                <a:latin typeface="Calibri Light" panose="020F0302020204030204" pitchFamily="34" charset="0"/>
                <a:ea typeface="Calibri" panose="020F0502020204030204" pitchFamily="34" charset="0"/>
              </a:rPr>
              <a:t>is publicly funded but only under the high risk program and it won’t be included in this presentation. </a:t>
            </a:r>
          </a:p>
          <a:p>
            <a:endParaRPr lang="en-CA" sz="1800" b="0" kern="1200" dirty="0">
              <a:solidFill>
                <a:schemeClr val="dk1"/>
              </a:solidFill>
              <a:effectLst/>
              <a:latin typeface="Arial" panose="020B0604020202020204" pitchFamily="34" charset="0"/>
              <a:ea typeface="+mn-ea"/>
              <a:cs typeface="Arial" panose="020B060402020202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#1</a:t>
            </a:r>
            <a:r>
              <a:rPr lang="en-CA" sz="1800" b="0" kern="1200" dirty="0">
                <a:solidFill>
                  <a:schemeClr val="dk1"/>
                </a:solidFill>
                <a:effectLst/>
                <a:latin typeface="Arial" panose="020B0604020202020204" pitchFamily="34" charset="0"/>
                <a:ea typeface="+mn-ea"/>
                <a:cs typeface="Arial" panose="020B0604020202020204" pitchFamily="34" charset="0"/>
              </a:rPr>
              <a:t>: Men-C-C is due when a child turns 1 year old </a:t>
            </a:r>
            <a:r>
              <a:rPr lang="en-CA" sz="1800" b="0" kern="1200" dirty="0">
                <a:solidFill>
                  <a:schemeClr val="dk1"/>
                </a:solidFill>
                <a:effectLst/>
                <a:latin typeface="Arial" panose="020B0604020202020204" pitchFamily="34" charset="0"/>
                <a:ea typeface="+mn-ea"/>
                <a:cs typeface="Arial" panose="020B0604020202020204" pitchFamily="34" charset="0"/>
                <a:sym typeface="Wingdings" panose="05000000000000000000" pitchFamily="2" charset="2"/>
              </a:rPr>
              <a:t> cannot be administered before the first birthday</a:t>
            </a:r>
            <a:r>
              <a:rPr lang="en-US" sz="1800" b="0" dirty="0">
                <a:effectLst/>
                <a:latin typeface="Arial" panose="020B0604020202020204" pitchFamily="34" charset="0"/>
                <a:cs typeface="Arial" panose="020B0604020202020204" pitchFamily="34" charset="0"/>
              </a:rPr>
              <a:t>.</a:t>
            </a:r>
            <a:r>
              <a:rPr lang="en-CA" sz="1800" b="0" kern="1200" dirty="0">
                <a:solidFill>
                  <a:schemeClr val="dk1"/>
                </a:solidFill>
                <a:effectLst/>
                <a:latin typeface="Arial" panose="020B0604020202020204" pitchFamily="34" charset="0"/>
                <a:ea typeface="+mn-ea"/>
                <a:cs typeface="Arial" panose="020B0604020202020204" pitchFamily="34" charset="0"/>
              </a:rPr>
              <a:t>  </a:t>
            </a:r>
          </a:p>
          <a:p>
            <a:pPr marL="285750" indent="-285750">
              <a:buFont typeface="Arial" panose="020B0604020202020204" pitchFamily="34" charset="0"/>
              <a:buChar char="•"/>
            </a:pPr>
            <a:r>
              <a:rPr lang="en-CA" sz="1800" b="0" kern="1200" dirty="0">
                <a:solidFill>
                  <a:schemeClr val="dk1"/>
                </a:solidFill>
                <a:effectLst/>
                <a:latin typeface="Arial" panose="020B0604020202020204" pitchFamily="34" charset="0"/>
                <a:ea typeface="+mn-ea"/>
                <a:cs typeface="Arial" panose="020B0604020202020204" pitchFamily="34" charset="0"/>
              </a:rPr>
              <a:t>Some provinces and other countries do administer Men-C-C before 12 months and it is actually authorized for use in this age. However in order to meet childcare and school requirements, the patient must receive a dose on or after their first birthday (no earlier). If a dose needs to be repeated because it was before 1 year old, 4 weeks minimum spacing is required. </a:t>
            </a:r>
          </a:p>
          <a:p>
            <a:pPr marL="285750" indent="-285750">
              <a:buFont typeface="Arial" panose="020B0604020202020204" pitchFamily="34" charset="0"/>
              <a:buChar char="•"/>
            </a:pPr>
            <a:r>
              <a:rPr lang="en-CA" sz="1800" b="0" kern="1200" dirty="0">
                <a:solidFill>
                  <a:schemeClr val="dk1"/>
                </a:solidFill>
                <a:effectLst/>
                <a:latin typeface="Arial" panose="020B0604020202020204" pitchFamily="34" charset="0"/>
                <a:ea typeface="+mn-ea"/>
                <a:cs typeface="Arial" panose="020B0604020202020204" pitchFamily="34" charset="0"/>
              </a:rPr>
              <a:t>If Men-C-ACYW was administered in error, the dose does count because it is also a conjugate vaccine and covers Group C of meningococcal disease. It is not routinely publicly funded at this age and depending on when it is given, may make them ineligible for a dose in grade 7</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r>
              <a:rPr lang="en-CA" sz="1800" b="1" kern="1200" dirty="0">
                <a:solidFill>
                  <a:schemeClr val="dk1"/>
                </a:solidFill>
                <a:effectLst/>
                <a:latin typeface="Arial" panose="020B0604020202020204" pitchFamily="34" charset="0"/>
                <a:ea typeface="+mn-ea"/>
                <a:cs typeface="Arial" panose="020B0604020202020204" pitchFamily="34" charset="0"/>
              </a:rPr>
              <a:t>RULE #2: </a:t>
            </a:r>
            <a:r>
              <a:rPr lang="en-CA" sz="1800" kern="1200" dirty="0">
                <a:solidFill>
                  <a:schemeClr val="dk1"/>
                </a:solidFill>
                <a:effectLst/>
                <a:latin typeface="Arial" panose="020B0604020202020204" pitchFamily="34" charset="0"/>
                <a:ea typeface="+mn-ea"/>
                <a:cs typeface="Arial" panose="020B0604020202020204" pitchFamily="34" charset="0"/>
              </a:rPr>
              <a:t>MMR and Varicella </a:t>
            </a:r>
            <a:r>
              <a:rPr lang="en-CA" sz="1800" b="1" kern="1200" dirty="0">
                <a:solidFill>
                  <a:schemeClr val="dk1"/>
                </a:solidFill>
                <a:effectLst/>
                <a:latin typeface="Arial" panose="020B0604020202020204" pitchFamily="34" charset="0"/>
                <a:ea typeface="+mn-ea"/>
                <a:cs typeface="Arial" panose="020B0604020202020204" pitchFamily="34" charset="0"/>
              </a:rPr>
              <a:t>should be given as separate vaccines</a:t>
            </a:r>
            <a:r>
              <a:rPr lang="en-CA" sz="1800" kern="1200" dirty="0">
                <a:solidFill>
                  <a:schemeClr val="dk1"/>
                </a:solidFill>
                <a:effectLst/>
                <a:latin typeface="Arial" panose="020B0604020202020204" pitchFamily="34" charset="0"/>
                <a:ea typeface="+mn-ea"/>
                <a:cs typeface="Arial" panose="020B0604020202020204" pitchFamily="34" charset="0"/>
              </a:rPr>
              <a:t> between 12 months and less than 4 years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Not considered invalid if given as MMRV and does not need to be repeated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Technically it isn’t publicly funded under the age of 4 years old</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There is an increased risk of febrile seizures when administered between the ages of 12 and 23 months old </a:t>
            </a:r>
          </a:p>
          <a:p>
            <a:pPr marL="342900" indent="-342900">
              <a:buFont typeface="Arial" panose="020B0604020202020204" pitchFamily="34" charset="0"/>
              <a:buChar char="•"/>
            </a:pPr>
            <a:r>
              <a:rPr lang="en-CA" sz="1800" kern="1200" dirty="0">
                <a:solidFill>
                  <a:schemeClr val="dk1"/>
                </a:solidFill>
                <a:effectLst/>
                <a:latin typeface="Arial" panose="020B0604020202020204" pitchFamily="34" charset="0"/>
                <a:ea typeface="+mn-ea"/>
                <a:cs typeface="Arial" panose="020B0604020202020204" pitchFamily="34" charset="0"/>
              </a:rPr>
              <a:t>These vaccines can be given on the same day, for example if MMR is delayed and you want to give it at the 15 month appointment, and just need to be administered in separate arms</a:t>
            </a:r>
          </a:p>
          <a:p>
            <a:pPr marL="342900" indent="-342900">
              <a:buFont typeface="Arial" panose="020B0604020202020204" pitchFamily="34" charset="0"/>
              <a:buChar char="•"/>
            </a:pPr>
            <a:endParaRPr lang="en-US" sz="18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800" dirty="0">
              <a:effectLst/>
              <a:latin typeface="Calibri Light" panose="020F03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5108568-DC11-4F9F-B390-C20678B11699}" type="slidenum">
              <a:rPr lang="en-US" smtClean="0"/>
              <a:t>16</a:t>
            </a:fld>
            <a:endParaRPr lang="en-US"/>
          </a:p>
        </p:txBody>
      </p:sp>
    </p:spTree>
    <p:extLst>
      <p:ext uri="{BB962C8B-B14F-4D97-AF65-F5344CB8AC3E}">
        <p14:creationId xmlns:p14="http://schemas.microsoft.com/office/powerpoint/2010/main" val="360769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16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dirty="0"/>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2023-06-20</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dirty="0"/>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0_E9EB094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alth.gov.on.ca/en/pro/programs/immunization/docs/Publicly_Funded_ImmunizationSchedul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pixabay.com/en/help-button-red-emergency-support-153094/" TargetMode="External"/><Relationship Id="rId5" Type="http://schemas.openxmlformats.org/officeDocument/2006/relationships/image" Target="../media/image10.png"/><Relationship Id="rId4" Type="http://schemas.openxmlformats.org/officeDocument/2006/relationships/hyperlink" Target="mailto:shots@mlhu.on.c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ealthcareproviders@mlhu.on.c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healthunit.com/healthcare-provider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ublichealthontario.ca/en/Data-and-Analysis/Infectious-Disease/COVID-19-Data-Surveillance/COVID-19-Data-Tool?tab=overvie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publichealthontario.ca/en/Data-and-Analysis/Infectious-Disease/COVID-19-Data-Surveillance/COVID-19-Data-Tool?tab=over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unit.com/tb-healthcare-providers" TargetMode="External"/><Relationship Id="rId2" Type="http://schemas.openxmlformats.org/officeDocument/2006/relationships/hyperlink" Target="https://www.healthunit.com/hcp-forms#reporting-form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nvSpPr>
        <p:spPr>
          <a:xfrm>
            <a:off x="1911531" y="4213211"/>
            <a:ext cx="8368937" cy="1246495"/>
          </a:xfrm>
          <a:prstGeom prst="rect">
            <a:avLst/>
          </a:prstGeom>
          <a:noFill/>
        </p:spPr>
        <p:txBody>
          <a:bodyPr wrap="square" rtlCol="0">
            <a:spAutoFit/>
          </a:bodyPr>
          <a:lstStyle/>
          <a:p>
            <a:pPr algn="ctr"/>
            <a:r>
              <a:rPr lang="en-CA" sz="2500" b="1" dirty="0">
                <a:solidFill>
                  <a:schemeClr val="bg1"/>
                </a:solidFill>
                <a:latin typeface="Arial" panose="020B0604020202020204" pitchFamily="34" charset="0"/>
                <a:cs typeface="Arial" panose="020B0604020202020204" pitchFamily="34" charset="0"/>
              </a:rPr>
              <a:t>Healthcare Provider Webinar</a:t>
            </a:r>
          </a:p>
          <a:p>
            <a:pPr algn="ctr"/>
            <a:r>
              <a:rPr lang="en-CA" sz="2500" dirty="0">
                <a:solidFill>
                  <a:schemeClr val="bg1"/>
                </a:solidFill>
                <a:latin typeface="Arial" panose="020B0604020202020204" pitchFamily="34" charset="0"/>
                <a:cs typeface="Arial" panose="020B0604020202020204" pitchFamily="34" charset="0"/>
              </a:rPr>
              <a:t>Middlesex and London Region</a:t>
            </a:r>
          </a:p>
          <a:p>
            <a:pPr algn="ctr"/>
            <a:r>
              <a:rPr lang="en-CA" sz="2500" dirty="0">
                <a:solidFill>
                  <a:schemeClr val="bg1"/>
                </a:solidFill>
                <a:latin typeface="Arial" panose="020B0604020202020204" pitchFamily="34" charset="0"/>
                <a:cs typeface="Arial" panose="020B0604020202020204" pitchFamily="34" charset="0"/>
              </a:rPr>
              <a:t>June 20, 2023</a:t>
            </a: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a:xfrm>
            <a:off x="3082637" y="-86518"/>
            <a:ext cx="8569036" cy="1354135"/>
          </a:xfrm>
        </p:spPr>
        <p:txBody>
          <a:bodyPr>
            <a:normAutofit/>
          </a:bodyPr>
          <a:lstStyle/>
          <a:p>
            <a:br>
              <a:rPr lang="en-CA" sz="3000" dirty="0"/>
            </a:br>
            <a:r>
              <a:rPr lang="en-CA" sz="3000" dirty="0"/>
              <a:t>Tetanus-Containing Combination Vaccines</a:t>
            </a:r>
          </a:p>
        </p:txBody>
      </p:sp>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419677" y="4657362"/>
            <a:ext cx="10901466" cy="1173312"/>
          </a:xfrm>
        </p:spPr>
        <p:txBody>
          <a:bodyPr>
            <a:normAutofit/>
          </a:bodyPr>
          <a:lstStyle/>
          <a:p>
            <a:pPr marL="0" indent="0" algn="l">
              <a:buNone/>
            </a:pPr>
            <a:r>
              <a:rPr lang="en-CA" b="1" dirty="0"/>
              <a:t>True or False?: </a:t>
            </a:r>
            <a:r>
              <a:rPr lang="en-CA" sz="2400" dirty="0"/>
              <a:t>Tdap-IPV (Adacel-Polio) is always the appropriate tetanus-containing vaccine to administer to a child between 4 and 6 years old. </a:t>
            </a:r>
            <a:endParaRPr lang="en-CA" sz="2400" dirty="0">
              <a:latin typeface="Arial" panose="020B0604020202020204" pitchFamily="34" charset="0"/>
              <a:cs typeface="Arial" panose="020B0604020202020204" pitchFamily="34" charset="0"/>
            </a:endParaRPr>
          </a:p>
          <a:p>
            <a:pPr marL="0" indent="0" algn="l">
              <a:buNone/>
            </a:pPr>
            <a:endParaRPr lang="en-CA" dirty="0">
              <a:latin typeface="Arial" panose="020B0604020202020204" pitchFamily="34" charset="0"/>
              <a:cs typeface="Arial" panose="020B0604020202020204" pitchFamily="34" charset="0"/>
            </a:endParaRPr>
          </a:p>
          <a:p>
            <a:pPr algn="l"/>
            <a:endParaRPr lang="en-CA" dirty="0"/>
          </a:p>
        </p:txBody>
      </p:sp>
      <p:sp>
        <p:nvSpPr>
          <p:cNvPr id="13" name="TextBox 12">
            <a:extLst>
              <a:ext uri="{FF2B5EF4-FFF2-40B4-BE49-F238E27FC236}">
                <a16:creationId xmlns:a16="http://schemas.microsoft.com/office/drawing/2014/main" id="{9DDED412-881B-371E-8191-DD46721B4938}"/>
              </a:ext>
            </a:extLst>
          </p:cNvPr>
          <p:cNvSpPr txBox="1"/>
          <p:nvPr/>
        </p:nvSpPr>
        <p:spPr>
          <a:xfrm>
            <a:off x="3082637" y="5569064"/>
            <a:ext cx="3297382" cy="523220"/>
          </a:xfrm>
          <a:prstGeom prst="rect">
            <a:avLst/>
          </a:prstGeom>
          <a:noFill/>
          <a:ln w="57150">
            <a:solidFill>
              <a:srgbClr val="FF0000"/>
            </a:solidFill>
          </a:ln>
        </p:spPr>
        <p:txBody>
          <a:bodyPr wrap="square" rtlCol="0">
            <a:spAutoFit/>
          </a:bodyPr>
          <a:lstStyle/>
          <a:p>
            <a:pPr algn="ctr"/>
            <a:r>
              <a:rPr lang="en-CA" sz="2800" b="1" dirty="0">
                <a:latin typeface="Arial" panose="020B0604020202020204" pitchFamily="34" charset="0"/>
                <a:cs typeface="Arial" panose="020B0604020202020204" pitchFamily="34" charset="0"/>
              </a:rPr>
              <a:t>Answer: </a:t>
            </a:r>
            <a:r>
              <a:rPr lang="en-CA" sz="2800" b="1" dirty="0">
                <a:solidFill>
                  <a:srgbClr val="FF0000"/>
                </a:solidFill>
                <a:latin typeface="Arial" panose="020B0604020202020204" pitchFamily="34" charset="0"/>
                <a:cs typeface="Arial" panose="020B0604020202020204" pitchFamily="34" charset="0"/>
              </a:rPr>
              <a:t>X</a:t>
            </a:r>
            <a:r>
              <a:rPr lang="en-CA" sz="2800" b="1" dirty="0">
                <a:latin typeface="Arial" panose="020B0604020202020204" pitchFamily="34" charset="0"/>
                <a:cs typeface="Arial" panose="020B0604020202020204" pitchFamily="34" charset="0"/>
              </a:rPr>
              <a:t> FALSE</a:t>
            </a:r>
          </a:p>
        </p:txBody>
      </p:sp>
      <p:graphicFrame>
        <p:nvGraphicFramePr>
          <p:cNvPr id="14" name="Table 6">
            <a:extLst>
              <a:ext uri="{FF2B5EF4-FFF2-40B4-BE49-F238E27FC236}">
                <a16:creationId xmlns:a16="http://schemas.microsoft.com/office/drawing/2014/main" id="{C8EC56B1-8D55-DBA8-DD78-BB25CBDFD820}"/>
              </a:ext>
            </a:extLst>
          </p:cNvPr>
          <p:cNvGraphicFramePr>
            <a:graphicFrameLocks/>
          </p:cNvGraphicFramePr>
          <p:nvPr>
            <p:extLst>
              <p:ext uri="{D42A27DB-BD31-4B8C-83A1-F6EECF244321}">
                <p14:modId xmlns:p14="http://schemas.microsoft.com/office/powerpoint/2010/main" val="606617114"/>
              </p:ext>
            </p:extLst>
          </p:nvPr>
        </p:nvGraphicFramePr>
        <p:xfrm>
          <a:off x="267278" y="1464592"/>
          <a:ext cx="11384395" cy="2931160"/>
        </p:xfrm>
        <a:graphic>
          <a:graphicData uri="http://schemas.openxmlformats.org/drawingml/2006/table">
            <a:tbl>
              <a:tblPr firstRow="1" bandRow="1">
                <a:tableStyleId>{7DF18680-E054-41AD-8BC1-D1AEF772440D}</a:tableStyleId>
              </a:tblPr>
              <a:tblGrid>
                <a:gridCol w="2062391">
                  <a:extLst>
                    <a:ext uri="{9D8B030D-6E8A-4147-A177-3AD203B41FA5}">
                      <a16:colId xmlns:a16="http://schemas.microsoft.com/office/drawing/2014/main" val="1719029147"/>
                    </a:ext>
                  </a:extLst>
                </a:gridCol>
                <a:gridCol w="2804851">
                  <a:extLst>
                    <a:ext uri="{9D8B030D-6E8A-4147-A177-3AD203B41FA5}">
                      <a16:colId xmlns:a16="http://schemas.microsoft.com/office/drawing/2014/main" val="80407286"/>
                    </a:ext>
                  </a:extLst>
                </a:gridCol>
                <a:gridCol w="6517153">
                  <a:extLst>
                    <a:ext uri="{9D8B030D-6E8A-4147-A177-3AD203B41FA5}">
                      <a16:colId xmlns:a16="http://schemas.microsoft.com/office/drawing/2014/main" val="1030816508"/>
                    </a:ext>
                  </a:extLst>
                </a:gridCol>
              </a:tblGrid>
              <a:tr h="370840">
                <a:tc>
                  <a:txBody>
                    <a:bodyPr/>
                    <a:lstStyle/>
                    <a:p>
                      <a:pPr marL="0" marR="0" algn="ctr">
                        <a:spcBef>
                          <a:spcPts val="0"/>
                        </a:spcBef>
                        <a:spcAft>
                          <a:spcPts val="0"/>
                        </a:spcAft>
                      </a:pPr>
                      <a:r>
                        <a:rPr lang="en-CA" sz="2400" b="1" dirty="0">
                          <a:solidFill>
                            <a:schemeClr val="bg1"/>
                          </a:solidFill>
                          <a:effectLst/>
                        </a:rPr>
                        <a:t>Antigen Code</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b="1" dirty="0">
                          <a:solidFill>
                            <a:schemeClr val="bg1"/>
                          </a:solidFill>
                          <a:effectLst/>
                        </a:rPr>
                        <a:t>Products Available</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b="1" dirty="0">
                          <a:solidFill>
                            <a:schemeClr val="bg1"/>
                          </a:solidFill>
                          <a:effectLst/>
                        </a:rPr>
                        <a:t>Antigen protection included in vaccine</a:t>
                      </a:r>
                      <a:endParaRPr lang="en-US" sz="2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75016045"/>
                  </a:ext>
                </a:extLst>
              </a:tr>
              <a:tr h="370840">
                <a:tc>
                  <a:txBody>
                    <a:bodyPr/>
                    <a:lstStyle/>
                    <a:p>
                      <a:pPr marL="0" marR="0" algn="ctr">
                        <a:spcBef>
                          <a:spcPts val="0"/>
                        </a:spcBef>
                        <a:spcAft>
                          <a:spcPts val="0"/>
                        </a:spcAft>
                        <a:tabLst>
                          <a:tab pos="3314700" algn="l"/>
                        </a:tabLst>
                      </a:pPr>
                      <a:r>
                        <a:rPr lang="en-CA" sz="2400" b="1" dirty="0">
                          <a:solidFill>
                            <a:srgbClr val="000000"/>
                          </a:solidFill>
                          <a:effectLst/>
                        </a:rPr>
                        <a:t>DTaP-IPV-Hib</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rPr>
                        <a:t>Pediacel</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rPr>
                        <a:t>diphtheria (D), tetanus (T), acellular pertussis (</a:t>
                      </a:r>
                      <a:r>
                        <a:rPr lang="en-CA" sz="2400" dirty="0" err="1">
                          <a:effectLst/>
                        </a:rPr>
                        <a:t>aP</a:t>
                      </a:r>
                      <a:r>
                        <a:rPr lang="en-CA" sz="2400" dirty="0">
                          <a:effectLst/>
                        </a:rPr>
                        <a:t>), polio (IPV), and haemophilus influenzae type b (Hib)</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3730202"/>
                  </a:ext>
                </a:extLst>
              </a:tr>
              <a:tr h="370840">
                <a:tc>
                  <a:txBody>
                    <a:bodyPr/>
                    <a:lstStyle/>
                    <a:p>
                      <a:pPr marL="0" marR="0" algn="ctr">
                        <a:spcBef>
                          <a:spcPts val="0"/>
                        </a:spcBef>
                        <a:spcAft>
                          <a:spcPts val="0"/>
                        </a:spcAft>
                      </a:pPr>
                      <a:r>
                        <a:rPr lang="en-CA" sz="2400" b="1">
                          <a:solidFill>
                            <a:srgbClr val="000000"/>
                          </a:solidFill>
                          <a:effectLst/>
                        </a:rPr>
                        <a:t>Tdap-IPV</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rPr>
                        <a:t>Adacel-Polio</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rPr>
                        <a:t>tetanus (T), diphtheria (d), acellular pertussis (ap), and polio (IPV)</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75031240"/>
                  </a:ext>
                </a:extLst>
              </a:tr>
              <a:tr h="370840">
                <a:tc>
                  <a:txBody>
                    <a:bodyPr/>
                    <a:lstStyle/>
                    <a:p>
                      <a:pPr marL="0" marR="0" algn="ctr">
                        <a:spcBef>
                          <a:spcPts val="0"/>
                        </a:spcBef>
                        <a:spcAft>
                          <a:spcPts val="0"/>
                        </a:spcAft>
                      </a:pPr>
                      <a:r>
                        <a:rPr lang="en-CA" sz="2400" b="1">
                          <a:solidFill>
                            <a:srgbClr val="000000"/>
                          </a:solidFill>
                          <a:effectLst/>
                        </a:rPr>
                        <a:t>Tdap</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rPr>
                        <a:t>Adacel</a:t>
                      </a:r>
                      <a:endParaRPr lang="en-US" sz="2400" dirty="0">
                        <a:effectLst/>
                      </a:endParaRPr>
                    </a:p>
                    <a:p>
                      <a:pPr marL="0" marR="0" algn="ctr">
                        <a:spcBef>
                          <a:spcPts val="0"/>
                        </a:spcBef>
                        <a:spcAft>
                          <a:spcPts val="0"/>
                        </a:spcAft>
                      </a:pPr>
                      <a:r>
                        <a:rPr lang="en-CA" sz="2400" dirty="0">
                          <a:effectLst/>
                        </a:rPr>
                        <a:t>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rPr>
                        <a:t>tetanus (T), diphtheria(d), and acellular pertussis (ap)</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77234569"/>
                  </a:ext>
                </a:extLst>
              </a:tr>
            </a:tbl>
          </a:graphicData>
        </a:graphic>
      </p:graphicFrame>
    </p:spTree>
    <p:extLst>
      <p:ext uri="{BB962C8B-B14F-4D97-AF65-F5344CB8AC3E}">
        <p14:creationId xmlns:p14="http://schemas.microsoft.com/office/powerpoint/2010/main" val="3924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3D7C9D84-6D21-E558-52E7-CFE544D47DF4}"/>
              </a:ext>
            </a:extLst>
          </p:cNvPr>
          <p:cNvSpPr txBox="1"/>
          <p:nvPr/>
        </p:nvSpPr>
        <p:spPr>
          <a:xfrm>
            <a:off x="609023" y="1001816"/>
            <a:ext cx="10579673" cy="2369880"/>
          </a:xfrm>
          <a:prstGeom prst="rect">
            <a:avLst/>
          </a:prstGeom>
          <a:noFill/>
        </p:spPr>
        <p:txBody>
          <a:bodyPr wrap="square" rtlCol="0">
            <a:spAutoFit/>
          </a:bodyPr>
          <a:lstStyle/>
          <a:p>
            <a:r>
              <a:rPr lang="en-CA" sz="2400" dirty="0">
                <a:effectLst/>
                <a:latin typeface="Arial" panose="020B0604020202020204" pitchFamily="34" charset="0"/>
                <a:ea typeface="Calibri" panose="020F0502020204030204" pitchFamily="34" charset="0"/>
                <a:cs typeface="Arial" panose="020B0604020202020204" pitchFamily="34" charset="0"/>
              </a:rPr>
              <a:t>The case of the antigen code </a:t>
            </a:r>
            <a:r>
              <a:rPr lang="en-CA" sz="2400" b="1" dirty="0">
                <a:effectLst/>
                <a:latin typeface="Arial" panose="020B0604020202020204" pitchFamily="34" charset="0"/>
                <a:ea typeface="Calibri" panose="020F0502020204030204" pitchFamily="34" charset="0"/>
                <a:cs typeface="Arial" panose="020B0604020202020204" pitchFamily="34" charset="0"/>
              </a:rPr>
              <a:t>(capital or lower-case letter) indicates the strength of the dose.</a:t>
            </a:r>
          </a:p>
          <a:p>
            <a:r>
              <a:rPr lang="en-CA" sz="1000" b="1" dirty="0">
                <a:latin typeface="Arial" panose="020B0604020202020204" pitchFamily="34" charset="0"/>
                <a:ea typeface="Calibri" panose="020F0502020204030204" pitchFamily="34" charset="0"/>
                <a:cs typeface="Arial" panose="020B0604020202020204" pitchFamily="34" charset="0"/>
              </a:rPr>
              <a:t> </a:t>
            </a:r>
            <a:r>
              <a:rPr lang="en-CA" sz="1000" b="1" dirty="0">
                <a:effectLst/>
                <a:latin typeface="Arial" panose="020B0604020202020204" pitchFamily="34" charset="0"/>
                <a:ea typeface="Calibri" panose="020F0502020204030204" pitchFamily="34" charset="0"/>
                <a:cs typeface="Arial" panose="020B0604020202020204" pitchFamily="34" charset="0"/>
              </a:rPr>
              <a:t> </a:t>
            </a:r>
          </a:p>
          <a:p>
            <a:pPr algn="ctr"/>
            <a:r>
              <a:rPr lang="en-CA" sz="2400" b="1" dirty="0">
                <a:latin typeface="Arial" panose="020B0604020202020204" pitchFamily="34" charset="0"/>
                <a:ea typeface="Calibri" panose="020F0502020204030204" pitchFamily="34" charset="0"/>
                <a:cs typeface="Arial" panose="020B0604020202020204" pitchFamily="34" charset="0"/>
              </a:rPr>
              <a:t>DTaP-IPV-Hib (Pediacel) </a:t>
            </a:r>
            <a:r>
              <a:rPr lang="en-CA" sz="2400" dirty="0">
                <a:latin typeface="Arial" panose="020B0604020202020204" pitchFamily="34" charset="0"/>
                <a:ea typeface="Calibri" panose="020F0502020204030204" pitchFamily="34" charset="0"/>
                <a:cs typeface="Arial" panose="020B0604020202020204" pitchFamily="34" charset="0"/>
              </a:rPr>
              <a:t>=</a:t>
            </a:r>
            <a:r>
              <a:rPr lang="en-CA" sz="2400" b="1" dirty="0">
                <a:latin typeface="Arial" panose="020B0604020202020204" pitchFamily="34" charset="0"/>
                <a:ea typeface="Calibri" panose="020F0502020204030204" pitchFamily="34" charset="0"/>
                <a:cs typeface="Arial" panose="020B0604020202020204" pitchFamily="34" charset="0"/>
              </a:rPr>
              <a:t> </a:t>
            </a:r>
            <a:r>
              <a:rPr lang="en-CA" sz="2400" dirty="0">
                <a:effectLst/>
                <a:latin typeface="Arial" panose="020B0604020202020204" pitchFamily="34" charset="0"/>
                <a:ea typeface="Calibri" panose="020F0502020204030204" pitchFamily="34" charset="0"/>
                <a:cs typeface="Arial" panose="020B0604020202020204" pitchFamily="34" charset="0"/>
              </a:rPr>
              <a:t>HIGH DOSE DIPHTHERIA &amp; PERTUSSIS</a:t>
            </a:r>
          </a:p>
          <a:p>
            <a:pPr algn="ctr"/>
            <a:r>
              <a:rPr lang="en-CA" sz="2400" b="1" dirty="0">
                <a:latin typeface="Arial" panose="020B0604020202020204" pitchFamily="34" charset="0"/>
                <a:ea typeface="Calibri" panose="020F0502020204030204" pitchFamily="34" charset="0"/>
                <a:cs typeface="Arial" panose="020B0604020202020204" pitchFamily="34" charset="0"/>
              </a:rPr>
              <a:t>Tdap-IPV (Adacel-Polio) </a:t>
            </a:r>
            <a:r>
              <a:rPr lang="en-CA" sz="2400" dirty="0">
                <a:latin typeface="Arial" panose="020B0604020202020204" pitchFamily="34" charset="0"/>
                <a:ea typeface="Calibri" panose="020F0502020204030204" pitchFamily="34" charset="0"/>
                <a:cs typeface="Arial" panose="020B0604020202020204" pitchFamily="34" charset="0"/>
              </a:rPr>
              <a:t>=</a:t>
            </a:r>
            <a:r>
              <a:rPr lang="en-CA" sz="2400" b="1" dirty="0">
                <a:latin typeface="Arial" panose="020B0604020202020204" pitchFamily="34" charset="0"/>
                <a:ea typeface="Calibri" panose="020F0502020204030204" pitchFamily="34" charset="0"/>
                <a:cs typeface="Arial" panose="020B0604020202020204" pitchFamily="34" charset="0"/>
              </a:rPr>
              <a:t> </a:t>
            </a:r>
            <a:r>
              <a:rPr lang="en-CA" sz="2400" dirty="0">
                <a:latin typeface="Arial" panose="020B0604020202020204" pitchFamily="34" charset="0"/>
                <a:ea typeface="Calibri" panose="020F0502020204030204" pitchFamily="34" charset="0"/>
                <a:cs typeface="Arial" panose="020B0604020202020204" pitchFamily="34" charset="0"/>
              </a:rPr>
              <a:t>low dose diphtheria &amp; pertussis</a:t>
            </a:r>
            <a:endParaRPr lang="en-CA" sz="2400" b="1" dirty="0">
              <a:latin typeface="Arial" panose="020B0604020202020204" pitchFamily="34" charset="0"/>
              <a:ea typeface="Calibri" panose="020F0502020204030204" pitchFamily="34" charset="0"/>
              <a:cs typeface="Arial" panose="020B0604020202020204" pitchFamily="34" charset="0"/>
            </a:endParaRPr>
          </a:p>
          <a:p>
            <a:endParaRPr lang="en-US" sz="24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13" name="Arrow: Up-Down 12">
            <a:extLst>
              <a:ext uri="{FF2B5EF4-FFF2-40B4-BE49-F238E27FC236}">
                <a16:creationId xmlns:a16="http://schemas.microsoft.com/office/drawing/2014/main" id="{09437461-5CBE-8867-CD26-DFF0A6F16613}"/>
              </a:ext>
            </a:extLst>
          </p:cNvPr>
          <p:cNvSpPr/>
          <p:nvPr/>
        </p:nvSpPr>
        <p:spPr>
          <a:xfrm>
            <a:off x="609023" y="1920741"/>
            <a:ext cx="458353" cy="7022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7" name="Table 4">
            <a:extLst>
              <a:ext uri="{FF2B5EF4-FFF2-40B4-BE49-F238E27FC236}">
                <a16:creationId xmlns:a16="http://schemas.microsoft.com/office/drawing/2014/main" id="{795BF264-C0F5-7C7D-F10D-E3D6207784C5}"/>
              </a:ext>
            </a:extLst>
          </p:cNvPr>
          <p:cNvGraphicFramePr>
            <a:graphicFrameLocks noGrp="1"/>
          </p:cNvGraphicFramePr>
          <p:nvPr>
            <p:ph idx="1"/>
          </p:nvPr>
        </p:nvGraphicFramePr>
        <p:xfrm>
          <a:off x="420914" y="2778536"/>
          <a:ext cx="11393715" cy="3931920"/>
        </p:xfrm>
        <a:graphic>
          <a:graphicData uri="http://schemas.openxmlformats.org/drawingml/2006/table">
            <a:tbl>
              <a:tblPr firstRow="1" bandRow="1">
                <a:tableStyleId>{69CF1AB2-1976-4502-BF36-3FF5EA218861}</a:tableStyleId>
              </a:tblPr>
              <a:tblGrid>
                <a:gridCol w="11393715">
                  <a:extLst>
                    <a:ext uri="{9D8B030D-6E8A-4147-A177-3AD203B41FA5}">
                      <a16:colId xmlns:a16="http://schemas.microsoft.com/office/drawing/2014/main" val="2321473907"/>
                    </a:ext>
                  </a:extLst>
                </a:gridCol>
              </a:tblGrid>
              <a:tr h="0">
                <a:tc>
                  <a:txBody>
                    <a:bodyPr/>
                    <a:lstStyle/>
                    <a:p>
                      <a:r>
                        <a:rPr lang="en-CA" sz="2400" dirty="0">
                          <a:latin typeface="Arial" panose="020B0604020202020204" pitchFamily="34" charset="0"/>
                          <a:cs typeface="Arial" panose="020B0604020202020204" pitchFamily="34" charset="0"/>
                        </a:rPr>
                        <a:t>Rule #1: </a:t>
                      </a:r>
                      <a:r>
                        <a:rPr lang="en-CA" sz="2400" b="0" kern="1200" dirty="0">
                          <a:solidFill>
                            <a:schemeClr val="dk1"/>
                          </a:solidFill>
                          <a:effectLst/>
                          <a:latin typeface="Arial" panose="020B0604020202020204" pitchFamily="34" charset="0"/>
                          <a:cs typeface="Arial" panose="020B0604020202020204" pitchFamily="34" charset="0"/>
                        </a:rPr>
                        <a:t>if child is 6 </a:t>
                      </a:r>
                      <a:r>
                        <a:rPr lang="en-CA" sz="2400" b="0" kern="1200" dirty="0" err="1">
                          <a:solidFill>
                            <a:schemeClr val="dk1"/>
                          </a:solidFill>
                          <a:effectLst/>
                          <a:latin typeface="Arial" panose="020B0604020202020204" pitchFamily="34" charset="0"/>
                          <a:cs typeface="Arial" panose="020B0604020202020204" pitchFamily="34" charset="0"/>
                        </a:rPr>
                        <a:t>wks</a:t>
                      </a:r>
                      <a:r>
                        <a:rPr lang="en-CA" sz="2400" b="0" kern="1200" dirty="0">
                          <a:solidFill>
                            <a:schemeClr val="dk1"/>
                          </a:solidFill>
                          <a:effectLst/>
                          <a:latin typeface="Arial" panose="020B0604020202020204" pitchFamily="34" charset="0"/>
                          <a:cs typeface="Arial" panose="020B0604020202020204" pitchFamily="34" charset="0"/>
                        </a:rPr>
                        <a:t> to &lt; 4 </a:t>
                      </a:r>
                      <a:r>
                        <a:rPr lang="en-CA" sz="2400" b="0" kern="1200" dirty="0" err="1">
                          <a:solidFill>
                            <a:schemeClr val="dk1"/>
                          </a:solidFill>
                          <a:effectLst/>
                          <a:latin typeface="Arial" panose="020B0604020202020204" pitchFamily="34" charset="0"/>
                          <a:cs typeface="Arial" panose="020B0604020202020204" pitchFamily="34" charset="0"/>
                        </a:rPr>
                        <a:t>y.o</a:t>
                      </a:r>
                      <a:r>
                        <a:rPr lang="en-CA" sz="2400" b="0" kern="1200" dirty="0">
                          <a:solidFill>
                            <a:schemeClr val="dk1"/>
                          </a:solidFill>
                          <a:effectLst/>
                          <a:latin typeface="Arial" panose="020B0604020202020204" pitchFamily="34" charset="0"/>
                          <a:cs typeface="Arial" panose="020B0604020202020204" pitchFamily="34" charset="0"/>
                        </a:rPr>
                        <a:t>., DTaP-IPV-Hib is the </a:t>
                      </a:r>
                      <a:r>
                        <a:rPr lang="en-CA" sz="2400" b="1" kern="1200" dirty="0">
                          <a:solidFill>
                            <a:schemeClr val="dk1"/>
                          </a:solidFill>
                          <a:effectLst/>
                          <a:latin typeface="Arial" panose="020B0604020202020204" pitchFamily="34" charset="0"/>
                          <a:cs typeface="Arial" panose="020B0604020202020204" pitchFamily="34" charset="0"/>
                        </a:rPr>
                        <a:t>ONLY OPTION.</a:t>
                      </a:r>
                    </a:p>
                    <a:p>
                      <a:pPr marL="342900" lvl="0" indent="-342900">
                        <a:buFont typeface="Arial" panose="020B0604020202020204" pitchFamily="34" charset="0"/>
                        <a:buChar char="•"/>
                      </a:pPr>
                      <a:r>
                        <a:rPr lang="en-CA" sz="2400" b="0" kern="1200" dirty="0">
                          <a:solidFill>
                            <a:schemeClr val="dk1"/>
                          </a:solidFill>
                          <a:effectLst/>
                          <a:latin typeface="Arial" panose="020B0604020202020204" pitchFamily="34" charset="0"/>
                          <a:cs typeface="Arial" panose="020B0604020202020204" pitchFamily="34" charset="0"/>
                        </a:rPr>
                        <a:t>Invalid doses in this age group include:</a:t>
                      </a:r>
                    </a:p>
                    <a:p>
                      <a:pPr marL="800100" lvl="1" indent="-342900">
                        <a:buFont typeface="Arial" panose="020B0604020202020204" pitchFamily="34" charset="0"/>
                        <a:buChar char="•"/>
                      </a:pPr>
                      <a:r>
                        <a:rPr lang="en-CA" sz="2400" b="0" kern="1200" dirty="0">
                          <a:solidFill>
                            <a:schemeClr val="dk1"/>
                          </a:solidFill>
                          <a:effectLst/>
                          <a:latin typeface="Arial" panose="020B0604020202020204" pitchFamily="34" charset="0"/>
                          <a:cs typeface="Arial" panose="020B0604020202020204" pitchFamily="34" charset="0"/>
                        </a:rPr>
                        <a:t>Doses administered before 6 weeks old or before minimum spacing</a:t>
                      </a:r>
                    </a:p>
                    <a:p>
                      <a:pPr marL="800100" lvl="1" indent="-342900">
                        <a:buFont typeface="Arial" panose="020B0604020202020204" pitchFamily="34" charset="0"/>
                        <a:buChar char="•"/>
                      </a:pPr>
                      <a:r>
                        <a:rPr lang="en-CA" sz="2400" b="0" kern="1200" dirty="0">
                          <a:solidFill>
                            <a:schemeClr val="dk1"/>
                          </a:solidFill>
                          <a:effectLst/>
                          <a:latin typeface="Arial" panose="020B0604020202020204" pitchFamily="34" charset="0"/>
                          <a:cs typeface="Arial" panose="020B0604020202020204" pitchFamily="34" charset="0"/>
                        </a:rPr>
                        <a:t>Tdap-IPV administered instead of DTaP-IPV-Hib</a:t>
                      </a:r>
                    </a:p>
                    <a:p>
                      <a:pPr marL="342900" lvl="0" indent="-342900">
                        <a:buFont typeface="Arial" panose="020B0604020202020204" pitchFamily="34" charset="0"/>
                        <a:buChar char="•"/>
                      </a:pPr>
                      <a:r>
                        <a:rPr lang="en-CA" sz="2400" b="0" kern="1200" dirty="0">
                          <a:solidFill>
                            <a:schemeClr val="dk1"/>
                          </a:solidFill>
                          <a:effectLst/>
                          <a:latin typeface="Arial" panose="020B0604020202020204" pitchFamily="34" charset="0"/>
                          <a:cs typeface="Arial" panose="020B0604020202020204" pitchFamily="34" charset="0"/>
                        </a:rPr>
                        <a:t>Invalid doses should be repeated following at appropriate spacing</a:t>
                      </a:r>
                      <a:endParaRPr lang="en-CA" sz="2400" b="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18665574"/>
                  </a:ext>
                </a:extLst>
              </a:tr>
              <a:tr h="0">
                <a:tc>
                  <a:txBody>
                    <a:bodyPr/>
                    <a:lstStyle/>
                    <a:p>
                      <a:r>
                        <a:rPr lang="en-CA" sz="2400" b="1" kern="1200" dirty="0">
                          <a:solidFill>
                            <a:schemeClr val="dk1"/>
                          </a:solidFill>
                          <a:effectLst/>
                          <a:latin typeface="Arial" panose="020B0604020202020204" pitchFamily="34" charset="0"/>
                          <a:cs typeface="Arial" panose="020B0604020202020204" pitchFamily="34" charset="0"/>
                        </a:rPr>
                        <a:t>RULE #2: </a:t>
                      </a:r>
                      <a:r>
                        <a:rPr lang="en-CA" sz="2400" b="0" kern="1200" dirty="0">
                          <a:solidFill>
                            <a:schemeClr val="dk1"/>
                          </a:solidFill>
                          <a:effectLst/>
                          <a:latin typeface="Arial" panose="020B0604020202020204" pitchFamily="34" charset="0"/>
                          <a:cs typeface="Arial" panose="020B0604020202020204" pitchFamily="34" charset="0"/>
                        </a:rPr>
                        <a:t>if child is between 4 and 6 </a:t>
                      </a:r>
                      <a:r>
                        <a:rPr lang="en-CA" sz="2400" b="0" kern="1200" dirty="0" err="1">
                          <a:solidFill>
                            <a:schemeClr val="dk1"/>
                          </a:solidFill>
                          <a:effectLst/>
                          <a:latin typeface="Arial" panose="020B0604020202020204" pitchFamily="34" charset="0"/>
                          <a:cs typeface="Arial" panose="020B0604020202020204" pitchFamily="34" charset="0"/>
                        </a:rPr>
                        <a:t>y.o</a:t>
                      </a:r>
                      <a:r>
                        <a:rPr lang="en-CA" sz="2400" b="0" kern="1200" dirty="0">
                          <a:solidFill>
                            <a:schemeClr val="dk1"/>
                          </a:solidFill>
                          <a:effectLst/>
                          <a:latin typeface="Arial" panose="020B0604020202020204" pitchFamily="34" charset="0"/>
                          <a:cs typeface="Arial" panose="020B0604020202020204" pitchFamily="34" charset="0"/>
                        </a:rPr>
                        <a:t>. and has received at least 3 previous doses of DTaP-IPV-Hib appropriately spaced, administer Tdap-IPV. If patient has received 0-2 valid doses, administer DTaP-IPV-Hib.</a:t>
                      </a:r>
                      <a:endParaRPr lang="en-US" sz="2400" b="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3463578"/>
                  </a:ext>
                </a:extLst>
              </a:tr>
              <a:tr h="0">
                <a:tc>
                  <a:txBody>
                    <a:bodyPr/>
                    <a:lstStyle/>
                    <a:p>
                      <a:r>
                        <a:rPr lang="en-CA" sz="2400" b="1" kern="1200" dirty="0">
                          <a:solidFill>
                            <a:schemeClr val="dk1"/>
                          </a:solidFill>
                          <a:effectLst/>
                          <a:latin typeface="Arial" panose="020B0604020202020204" pitchFamily="34" charset="0"/>
                          <a:cs typeface="Arial" panose="020B0604020202020204" pitchFamily="34" charset="0"/>
                        </a:rPr>
                        <a:t>RULE #3: </a:t>
                      </a:r>
                      <a:r>
                        <a:rPr lang="en-CA" sz="2400" kern="1200" dirty="0">
                          <a:solidFill>
                            <a:schemeClr val="dk1"/>
                          </a:solidFill>
                          <a:effectLst/>
                          <a:latin typeface="Arial" panose="020B0604020202020204" pitchFamily="34" charset="0"/>
                          <a:cs typeface="Arial" panose="020B0604020202020204" pitchFamily="34" charset="0"/>
                        </a:rPr>
                        <a:t>if patient is between 7 and 17y.o., Tdap-IPV or Tdap are used, depending on the number of valid doses of polio the patient has received.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86235656"/>
                  </a:ext>
                </a:extLst>
              </a:tr>
            </a:tbl>
          </a:graphicData>
        </a:graphic>
      </p:graphicFrame>
      <p:sp>
        <p:nvSpPr>
          <p:cNvPr id="18" name="Arrow: Up-Down 17">
            <a:extLst>
              <a:ext uri="{FF2B5EF4-FFF2-40B4-BE49-F238E27FC236}">
                <a16:creationId xmlns:a16="http://schemas.microsoft.com/office/drawing/2014/main" id="{46D99A61-CB38-99B2-E2A9-8A4CAF136E45}"/>
              </a:ext>
            </a:extLst>
          </p:cNvPr>
          <p:cNvSpPr/>
          <p:nvPr/>
        </p:nvSpPr>
        <p:spPr>
          <a:xfrm>
            <a:off x="10794419" y="1920741"/>
            <a:ext cx="458353" cy="7022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828012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0C2E78-13E1-1ABF-0BEA-966BE9A0AD9C}"/>
              </a:ext>
            </a:extLst>
          </p:cNvPr>
          <p:cNvPicPr>
            <a:picLocks noChangeAspect="1"/>
          </p:cNvPicPr>
          <p:nvPr/>
        </p:nvPicPr>
        <p:blipFill>
          <a:blip r:embed="rId3"/>
          <a:stretch>
            <a:fillRect/>
          </a:stretch>
        </p:blipFill>
        <p:spPr>
          <a:xfrm>
            <a:off x="5776684" y="2963363"/>
            <a:ext cx="6415316" cy="3901168"/>
          </a:xfrm>
          <a:prstGeom prst="rect">
            <a:avLst/>
          </a:prstGeom>
        </p:spPr>
      </p:pic>
      <p:pic>
        <p:nvPicPr>
          <p:cNvPr id="9" name="Picture 8">
            <a:extLst>
              <a:ext uri="{FF2B5EF4-FFF2-40B4-BE49-F238E27FC236}">
                <a16:creationId xmlns:a16="http://schemas.microsoft.com/office/drawing/2014/main" id="{BA9544E7-02A6-8B5D-2240-C282300E86B8}"/>
              </a:ext>
            </a:extLst>
          </p:cNvPr>
          <p:cNvPicPr>
            <a:picLocks noChangeAspect="1"/>
          </p:cNvPicPr>
          <p:nvPr/>
        </p:nvPicPr>
        <p:blipFill>
          <a:blip r:embed="rId4"/>
          <a:stretch>
            <a:fillRect/>
          </a:stretch>
        </p:blipFill>
        <p:spPr>
          <a:xfrm>
            <a:off x="0" y="2965812"/>
            <a:ext cx="5859130" cy="3903936"/>
          </a:xfrm>
          <a:prstGeom prst="rect">
            <a:avLst/>
          </a:prstGeom>
        </p:spPr>
      </p:pic>
      <p:sp>
        <p:nvSpPr>
          <p:cNvPr id="10" name="Content Placeholder 2">
            <a:extLst>
              <a:ext uri="{FF2B5EF4-FFF2-40B4-BE49-F238E27FC236}">
                <a16:creationId xmlns:a16="http://schemas.microsoft.com/office/drawing/2014/main" id="{5E43DFAE-51D0-3DD2-941C-15D3EC7524BD}"/>
              </a:ext>
            </a:extLst>
          </p:cNvPr>
          <p:cNvSpPr>
            <a:spLocks noGrp="1"/>
          </p:cNvSpPr>
          <p:nvPr>
            <p:ph idx="1"/>
          </p:nvPr>
        </p:nvSpPr>
        <p:spPr>
          <a:xfrm>
            <a:off x="140837" y="810466"/>
            <a:ext cx="5167086" cy="1930400"/>
          </a:xfrm>
        </p:spPr>
        <p:txBody>
          <a:bodyPr vert="horz" lIns="91440" tIns="45720" rIns="91440" bIns="45720" rtlCol="0" anchor="t">
            <a:noAutofit/>
          </a:bodyPr>
          <a:lstStyle/>
          <a:p>
            <a:pPr marL="457200" lvl="1" indent="0">
              <a:buNone/>
            </a:pPr>
            <a:endParaRPr lang="en-US" dirty="0">
              <a:latin typeface="Arial" panose="020B0604020202020204" pitchFamily="34" charset="0"/>
              <a:cs typeface="Arial" panose="020B0604020202020204" pitchFamily="34" charset="0"/>
            </a:endParaRPr>
          </a:p>
          <a:p>
            <a:pPr marL="457200" lvl="1" indent="0">
              <a:buNone/>
            </a:pPr>
            <a:r>
              <a:rPr lang="en-US" dirty="0">
                <a:latin typeface="Arial" panose="020B0604020202020204" pitchFamily="34" charset="0"/>
                <a:cs typeface="Arial" panose="020B0604020202020204" pitchFamily="34" charset="0"/>
              </a:rPr>
              <a:t>Refer to MLHU’s </a:t>
            </a:r>
            <a:r>
              <a:rPr lang="en-US" i="1" dirty="0">
                <a:latin typeface="Arial" panose="020B0604020202020204" pitchFamily="34" charset="0"/>
                <a:cs typeface="Arial" panose="020B0604020202020204" pitchFamily="34" charset="0"/>
              </a:rPr>
              <a:t>A Guide to Tetanus-Containing Combination Vaccines</a:t>
            </a:r>
            <a:r>
              <a:rPr lang="en-US" dirty="0">
                <a:latin typeface="Arial" panose="020B0604020202020204" pitchFamily="34" charset="0"/>
                <a:cs typeface="Arial" panose="020B0604020202020204" pitchFamily="34" charset="0"/>
              </a:rPr>
              <a:t> for more information about schedules and spacing</a:t>
            </a:r>
          </a:p>
        </p:txBody>
      </p:sp>
      <p:pic>
        <p:nvPicPr>
          <p:cNvPr id="2" name="Picture 1">
            <a:extLst>
              <a:ext uri="{FF2B5EF4-FFF2-40B4-BE49-F238E27FC236}">
                <a16:creationId xmlns:a16="http://schemas.microsoft.com/office/drawing/2014/main" id="{4A84B06E-2BAD-B3A3-BBA6-E877C956887C}"/>
              </a:ext>
            </a:extLst>
          </p:cNvPr>
          <p:cNvPicPr>
            <a:picLocks noChangeAspect="1"/>
          </p:cNvPicPr>
          <p:nvPr/>
        </p:nvPicPr>
        <p:blipFill>
          <a:blip r:embed="rId5"/>
          <a:stretch>
            <a:fillRect/>
          </a:stretch>
        </p:blipFill>
        <p:spPr>
          <a:xfrm>
            <a:off x="5442917" y="120474"/>
            <a:ext cx="6749083" cy="2750457"/>
          </a:xfrm>
          <a:prstGeom prst="rect">
            <a:avLst/>
          </a:prstGeom>
        </p:spPr>
      </p:pic>
    </p:spTree>
    <p:extLst>
      <p:ext uri="{BB962C8B-B14F-4D97-AF65-F5344CB8AC3E}">
        <p14:creationId xmlns:p14="http://schemas.microsoft.com/office/powerpoint/2010/main" val="213603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7CFC-47E2-41A6-BF36-CA634C171424}"/>
              </a:ext>
            </a:extLst>
          </p:cNvPr>
          <p:cNvSpPr>
            <a:spLocks noGrp="1"/>
          </p:cNvSpPr>
          <p:nvPr>
            <p:ph type="title"/>
          </p:nvPr>
        </p:nvSpPr>
        <p:spPr>
          <a:xfrm>
            <a:off x="2376058" y="-201889"/>
            <a:ext cx="10515600" cy="1325563"/>
          </a:xfrm>
        </p:spPr>
        <p:txBody>
          <a:bodyPr>
            <a:normAutofit/>
          </a:bodyPr>
          <a:lstStyle/>
          <a:p>
            <a:br>
              <a:rPr lang="en-CA" sz="3000" dirty="0"/>
            </a:br>
            <a:r>
              <a:rPr lang="en-CA" sz="3000" dirty="0"/>
              <a:t>Measles, Mumps, Rubella and Varicella Vaccines</a:t>
            </a:r>
            <a:endParaRPr lang="en-US" sz="3000" dirty="0"/>
          </a:p>
        </p:txBody>
      </p:sp>
      <p:graphicFrame>
        <p:nvGraphicFramePr>
          <p:cNvPr id="4" name="Content Placeholder 3">
            <a:extLst>
              <a:ext uri="{FF2B5EF4-FFF2-40B4-BE49-F238E27FC236}">
                <a16:creationId xmlns:a16="http://schemas.microsoft.com/office/drawing/2014/main" id="{09A2C1B4-D99D-4342-D5D6-457A98E48525}"/>
              </a:ext>
            </a:extLst>
          </p:cNvPr>
          <p:cNvGraphicFramePr>
            <a:graphicFrameLocks noGrp="1"/>
          </p:cNvGraphicFramePr>
          <p:nvPr>
            <p:ph idx="1"/>
            <p:extLst>
              <p:ext uri="{D42A27DB-BD31-4B8C-83A1-F6EECF244321}">
                <p14:modId xmlns:p14="http://schemas.microsoft.com/office/powerpoint/2010/main" val="2248900580"/>
              </p:ext>
            </p:extLst>
          </p:nvPr>
        </p:nvGraphicFramePr>
        <p:xfrm>
          <a:off x="710767" y="1123673"/>
          <a:ext cx="10885488" cy="3091272"/>
        </p:xfrm>
        <a:graphic>
          <a:graphicData uri="http://schemas.openxmlformats.org/drawingml/2006/table">
            <a:tbl>
              <a:tblPr firstRow="1" firstCol="1" bandRow="1">
                <a:tableStyleId>{5C22544A-7EE6-4342-B048-85BDC9FD1C3A}</a:tableStyleId>
              </a:tblPr>
              <a:tblGrid>
                <a:gridCol w="1593134">
                  <a:extLst>
                    <a:ext uri="{9D8B030D-6E8A-4147-A177-3AD203B41FA5}">
                      <a16:colId xmlns:a16="http://schemas.microsoft.com/office/drawing/2014/main" val="4023679970"/>
                    </a:ext>
                  </a:extLst>
                </a:gridCol>
                <a:gridCol w="2531335">
                  <a:extLst>
                    <a:ext uri="{9D8B030D-6E8A-4147-A177-3AD203B41FA5}">
                      <a16:colId xmlns:a16="http://schemas.microsoft.com/office/drawing/2014/main" val="310186418"/>
                    </a:ext>
                  </a:extLst>
                </a:gridCol>
                <a:gridCol w="6761019">
                  <a:extLst>
                    <a:ext uri="{9D8B030D-6E8A-4147-A177-3AD203B41FA5}">
                      <a16:colId xmlns:a16="http://schemas.microsoft.com/office/drawing/2014/main" val="4020821995"/>
                    </a:ext>
                  </a:extLst>
                </a:gridCol>
              </a:tblGrid>
              <a:tr h="772818">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Antigen Code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Products Available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Antigen protection included in vaccine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43359810"/>
                  </a:ext>
                </a:extLst>
              </a:tr>
              <a:tr h="772818">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MMR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MMRII</a:t>
                      </a:r>
                      <a:endParaRPr lang="en-US"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PRIORIX</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latin typeface="Arial" panose="020B0604020202020204" pitchFamily="34" charset="0"/>
                          <a:cs typeface="Arial" panose="020B0604020202020204" pitchFamily="34" charset="0"/>
                        </a:rPr>
                        <a:t>Measles (M), Mumps (Mu), and Rubella (R)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8312282"/>
                  </a:ext>
                </a:extLst>
              </a:tr>
              <a:tr h="772818">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MMRV</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err="1">
                          <a:effectLst/>
                          <a:latin typeface="Arial" panose="020B0604020202020204" pitchFamily="34" charset="0"/>
                          <a:cs typeface="Arial" panose="020B0604020202020204" pitchFamily="34" charset="0"/>
                        </a:rPr>
                        <a:t>ProQuad</a:t>
                      </a:r>
                      <a:endParaRPr lang="en-US" sz="2400" dirty="0" err="1">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PRIORIX-TERTA</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latin typeface="Arial" panose="020B0604020202020204" pitchFamily="34" charset="0"/>
                          <a:cs typeface="Arial" panose="020B0604020202020204" pitchFamily="34" charset="0"/>
                        </a:rPr>
                        <a:t>Measles (M), Mumps (Mu), Rubella (R), and Varicella (V or Var)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34818031"/>
                  </a:ext>
                </a:extLst>
              </a:tr>
              <a:tr h="772818">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*Var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VARIVAX III</a:t>
                      </a:r>
                      <a:endParaRPr lang="en-US"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VARILRIX</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latin typeface="Arial" panose="020B0604020202020204" pitchFamily="34" charset="0"/>
                          <a:cs typeface="Arial" panose="020B0604020202020204" pitchFamily="34" charset="0"/>
                        </a:rPr>
                        <a:t>Varicella (Var)</a:t>
                      </a:r>
                    </a:p>
                    <a:p>
                      <a:pPr marL="0" marR="0">
                        <a:spcBef>
                          <a:spcPts val="0"/>
                        </a:spcBef>
                        <a:spcAft>
                          <a:spcPts val="0"/>
                        </a:spcAft>
                      </a:pPr>
                      <a:r>
                        <a:rPr lang="en-CA" sz="2400" dirty="0">
                          <a:effectLst/>
                          <a:latin typeface="Arial" panose="020B0604020202020204" pitchFamily="34" charset="0"/>
                          <a:cs typeface="Arial" panose="020B0604020202020204" pitchFamily="34" charset="0"/>
                        </a:rPr>
                        <a:t>*required for patients born in 2010 and later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7506191"/>
                  </a:ext>
                </a:extLst>
              </a:tr>
            </a:tbl>
          </a:graphicData>
        </a:graphic>
      </p:graphicFrame>
      <p:graphicFrame>
        <p:nvGraphicFramePr>
          <p:cNvPr id="3" name="Table 4">
            <a:extLst>
              <a:ext uri="{FF2B5EF4-FFF2-40B4-BE49-F238E27FC236}">
                <a16:creationId xmlns:a16="http://schemas.microsoft.com/office/drawing/2014/main" id="{087256BE-5082-76FB-5DD6-EA2B8E39F423}"/>
              </a:ext>
            </a:extLst>
          </p:cNvPr>
          <p:cNvGraphicFramePr>
            <a:graphicFrameLocks noGrp="1"/>
          </p:cNvGraphicFramePr>
          <p:nvPr/>
        </p:nvGraphicFramePr>
        <p:xfrm>
          <a:off x="710767" y="4508068"/>
          <a:ext cx="10885488" cy="1828800"/>
        </p:xfrm>
        <a:graphic>
          <a:graphicData uri="http://schemas.openxmlformats.org/drawingml/2006/table">
            <a:tbl>
              <a:tblPr firstRow="1" bandRow="1">
                <a:tableStyleId>{5C22544A-7EE6-4342-B048-85BDC9FD1C3A}</a:tableStyleId>
              </a:tblPr>
              <a:tblGrid>
                <a:gridCol w="5094288">
                  <a:extLst>
                    <a:ext uri="{9D8B030D-6E8A-4147-A177-3AD203B41FA5}">
                      <a16:colId xmlns:a16="http://schemas.microsoft.com/office/drawing/2014/main" val="1791406455"/>
                    </a:ext>
                  </a:extLst>
                </a:gridCol>
                <a:gridCol w="5791200">
                  <a:extLst>
                    <a:ext uri="{9D8B030D-6E8A-4147-A177-3AD203B41FA5}">
                      <a16:colId xmlns:a16="http://schemas.microsoft.com/office/drawing/2014/main" val="2480725001"/>
                    </a:ext>
                  </a:extLst>
                </a:gridCol>
              </a:tblGrid>
              <a:tr h="370840">
                <a:tc>
                  <a:txBody>
                    <a:bodyPr/>
                    <a:lstStyle/>
                    <a:p>
                      <a:r>
                        <a:rPr lang="en-CA" sz="2400" dirty="0">
                          <a:latin typeface="Arial" panose="020B0604020202020204" pitchFamily="34" charset="0"/>
                          <a:cs typeface="Arial" panose="020B0604020202020204" pitchFamily="34" charset="0"/>
                        </a:rPr>
                        <a:t>Age of Patient</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Appropriate Vaccine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97347771"/>
                  </a:ext>
                </a:extLst>
              </a:tr>
              <a:tr h="370840">
                <a:tc>
                  <a:txBody>
                    <a:bodyPr/>
                    <a:lstStyle/>
                    <a:p>
                      <a:r>
                        <a:rPr lang="en-CA" sz="2400" dirty="0">
                          <a:latin typeface="Arial" panose="020B0604020202020204" pitchFamily="34" charset="0"/>
                          <a:cs typeface="Arial" panose="020B0604020202020204" pitchFamily="34" charset="0"/>
                        </a:rPr>
                        <a:t>12 months to &lt; 4 years old</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MMR and Var (separate)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47728010"/>
                  </a:ext>
                </a:extLst>
              </a:tr>
              <a:tr h="370840">
                <a:tc>
                  <a:txBody>
                    <a:bodyPr/>
                    <a:lstStyle/>
                    <a:p>
                      <a:r>
                        <a:rPr lang="en-CA" sz="2400" dirty="0">
                          <a:latin typeface="Arial" panose="020B0604020202020204" pitchFamily="34" charset="0"/>
                          <a:cs typeface="Arial" panose="020B0604020202020204" pitchFamily="34" charset="0"/>
                        </a:rPr>
                        <a:t>4 years to &lt;13 years old</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Either MMRV or MMR and Var separate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69143872"/>
                  </a:ext>
                </a:extLst>
              </a:tr>
              <a:tr h="213099">
                <a:tc>
                  <a:txBody>
                    <a:bodyPr/>
                    <a:lstStyle/>
                    <a:p>
                      <a:r>
                        <a:rPr lang="en-CA" sz="2400" u="sng" dirty="0">
                          <a:latin typeface="Arial" panose="020B0604020202020204" pitchFamily="34" charset="0"/>
                          <a:cs typeface="Arial" panose="020B0604020202020204" pitchFamily="34" charset="0"/>
                        </a:rPr>
                        <a:t>&gt;</a:t>
                      </a:r>
                      <a:r>
                        <a:rPr lang="en-CA" sz="2400" dirty="0">
                          <a:latin typeface="Arial" panose="020B0604020202020204" pitchFamily="34" charset="0"/>
                          <a:cs typeface="Arial" panose="020B0604020202020204" pitchFamily="34" charset="0"/>
                        </a:rPr>
                        <a:t> 13 years old</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MMR and Var (separate)</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2097708"/>
                  </a:ext>
                </a:extLst>
              </a:tr>
            </a:tbl>
          </a:graphicData>
        </a:graphic>
      </p:graphicFrame>
    </p:spTree>
    <p:extLst>
      <p:ext uri="{BB962C8B-B14F-4D97-AF65-F5344CB8AC3E}">
        <p14:creationId xmlns:p14="http://schemas.microsoft.com/office/powerpoint/2010/main" val="9215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70AABCEF-8C89-AA84-5900-F15198A8A3C3}"/>
              </a:ext>
            </a:extLst>
          </p:cNvPr>
          <p:cNvGraphicFramePr>
            <a:graphicFrameLocks/>
          </p:cNvGraphicFramePr>
          <p:nvPr>
            <p:extLst>
              <p:ext uri="{D42A27DB-BD31-4B8C-83A1-F6EECF244321}">
                <p14:modId xmlns:p14="http://schemas.microsoft.com/office/powerpoint/2010/main" val="532901964"/>
              </p:ext>
            </p:extLst>
          </p:nvPr>
        </p:nvGraphicFramePr>
        <p:xfrm>
          <a:off x="97095" y="980897"/>
          <a:ext cx="11598516" cy="5891081"/>
        </p:xfrm>
        <a:graphic>
          <a:graphicData uri="http://schemas.openxmlformats.org/drawingml/2006/table">
            <a:tbl>
              <a:tblPr firstRow="1" bandRow="1">
                <a:tableStyleId>{69CF1AB2-1976-4502-BF36-3FF5EA218861}</a:tableStyleId>
              </a:tblPr>
              <a:tblGrid>
                <a:gridCol w="11598516">
                  <a:extLst>
                    <a:ext uri="{9D8B030D-6E8A-4147-A177-3AD203B41FA5}">
                      <a16:colId xmlns:a16="http://schemas.microsoft.com/office/drawing/2014/main" val="2321473907"/>
                    </a:ext>
                  </a:extLst>
                </a:gridCol>
              </a:tblGrid>
              <a:tr h="1429253">
                <a:tc>
                  <a:txBody>
                    <a:bodyPr/>
                    <a:lstStyle/>
                    <a:p>
                      <a:r>
                        <a:rPr lang="en-CA" sz="2200" b="1" kern="1200" dirty="0">
                          <a:solidFill>
                            <a:schemeClr val="dk1"/>
                          </a:solidFill>
                          <a:effectLst/>
                          <a:latin typeface="Arial" panose="020B0604020202020204" pitchFamily="34" charset="0"/>
                          <a:cs typeface="Arial" panose="020B0604020202020204" pitchFamily="34" charset="0"/>
                        </a:rPr>
                        <a:t>RULE #1</a:t>
                      </a:r>
                      <a:r>
                        <a:rPr lang="en-CA" sz="2200" b="0" kern="1200" dirty="0">
                          <a:solidFill>
                            <a:schemeClr val="dk1"/>
                          </a:solidFill>
                          <a:effectLst/>
                          <a:latin typeface="Arial" panose="020B0604020202020204" pitchFamily="34" charset="0"/>
                          <a:cs typeface="Arial" panose="020B0604020202020204" pitchFamily="34" charset="0"/>
                        </a:rPr>
                        <a:t>: First dose MMR is due at 12 months and Varicella at 15 months old </a:t>
                      </a:r>
                      <a:r>
                        <a:rPr lang="en-CA" sz="2200" b="0" kern="1200" dirty="0">
                          <a:solidFill>
                            <a:schemeClr val="dk1"/>
                          </a:solidFill>
                          <a:effectLst/>
                          <a:latin typeface="Arial" panose="020B0604020202020204" pitchFamily="34" charset="0"/>
                          <a:cs typeface="Arial" panose="020B0604020202020204" pitchFamily="34" charset="0"/>
                          <a:sym typeface="Wingdings" panose="05000000000000000000" pitchFamily="2" charset="2"/>
                        </a:rPr>
                        <a:t> </a:t>
                      </a:r>
                      <a:r>
                        <a:rPr lang="en-US" sz="2200" b="0" dirty="0">
                          <a:effectLst/>
                          <a:latin typeface="Arial" panose="020B0604020202020204" pitchFamily="34" charset="0"/>
                          <a:cs typeface="Arial" panose="020B0604020202020204" pitchFamily="34" charset="0"/>
                        </a:rPr>
                        <a:t>CANNOT be given before the first birthday.</a:t>
                      </a:r>
                      <a:r>
                        <a:rPr lang="en-CA" sz="2200" b="0" kern="1200" dirty="0">
                          <a:solidFill>
                            <a:schemeClr val="dk1"/>
                          </a:solidFill>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200" b="0" dirty="0">
                          <a:latin typeface="Arial" panose="020B0604020202020204" pitchFamily="34" charset="0"/>
                          <a:cs typeface="Arial" panose="020B0604020202020204" pitchFamily="34" charset="0"/>
                        </a:rPr>
                        <a:t>Doses given before the first birthday do not count towards </a:t>
                      </a:r>
                      <a:r>
                        <a:rPr lang="en-US" sz="2200" b="0" baseline="0" dirty="0">
                          <a:latin typeface="Arial" panose="020B0604020202020204" pitchFamily="34" charset="0"/>
                          <a:cs typeface="Arial" panose="020B0604020202020204" pitchFamily="34" charset="0"/>
                        </a:rPr>
                        <a:t>requirements</a:t>
                      </a:r>
                      <a:r>
                        <a:rPr lang="en-US" sz="2200" b="0" dirty="0">
                          <a:latin typeface="Arial" panose="020B0604020202020204" pitchFamily="34" charset="0"/>
                          <a:cs typeface="Arial" panose="020B0604020202020204" pitchFamily="34" charset="0"/>
                        </a:rPr>
                        <a:t> and must be repeated following appropriate spacing.</a:t>
                      </a:r>
                    </a:p>
                  </a:txBody>
                  <a:tcPr/>
                </a:tc>
                <a:extLst>
                  <a:ext uri="{0D108BD9-81ED-4DB2-BD59-A6C34878D82A}">
                    <a16:rowId xmlns:a16="http://schemas.microsoft.com/office/drawing/2014/main" val="742828894"/>
                  </a:ext>
                </a:extLst>
              </a:tr>
              <a:tr h="1429253">
                <a:tc>
                  <a:txBody>
                    <a:bodyPr/>
                    <a:lstStyle/>
                    <a:p>
                      <a:r>
                        <a:rPr lang="en-CA" sz="2200" b="1" kern="1200" dirty="0">
                          <a:solidFill>
                            <a:schemeClr val="dk1"/>
                          </a:solidFill>
                          <a:effectLst/>
                          <a:latin typeface="Arial" panose="020B0604020202020204" pitchFamily="34" charset="0"/>
                          <a:cs typeface="Arial" panose="020B0604020202020204" pitchFamily="34" charset="0"/>
                        </a:rPr>
                        <a:t>RULE #2: </a:t>
                      </a:r>
                      <a:r>
                        <a:rPr lang="en-CA" sz="2200" kern="1200" dirty="0">
                          <a:solidFill>
                            <a:schemeClr val="dk1"/>
                          </a:solidFill>
                          <a:effectLst/>
                          <a:latin typeface="Arial" panose="020B0604020202020204" pitchFamily="34" charset="0"/>
                          <a:cs typeface="Arial" panose="020B0604020202020204" pitchFamily="34" charset="0"/>
                        </a:rPr>
                        <a:t>MMR and Varicella </a:t>
                      </a:r>
                      <a:r>
                        <a:rPr lang="en-CA" sz="2200" b="1" kern="1200" dirty="0">
                          <a:solidFill>
                            <a:schemeClr val="dk1"/>
                          </a:solidFill>
                          <a:effectLst/>
                          <a:latin typeface="Arial" panose="020B0604020202020204" pitchFamily="34" charset="0"/>
                          <a:cs typeface="Arial" panose="020B0604020202020204" pitchFamily="34" charset="0"/>
                        </a:rPr>
                        <a:t>should be given as separate vaccines</a:t>
                      </a:r>
                      <a:r>
                        <a:rPr lang="en-CA" sz="2200" kern="1200" dirty="0">
                          <a:solidFill>
                            <a:schemeClr val="dk1"/>
                          </a:solidFill>
                          <a:effectLst/>
                          <a:latin typeface="Arial" panose="020B0604020202020204" pitchFamily="34" charset="0"/>
                          <a:cs typeface="Arial" panose="020B0604020202020204" pitchFamily="34" charset="0"/>
                        </a:rPr>
                        <a:t> between 12 months and &lt; 4 years old. </a:t>
                      </a:r>
                    </a:p>
                    <a:p>
                      <a:pPr marL="342900" indent="-342900">
                        <a:buFont typeface="Arial" panose="020B0604020202020204" pitchFamily="34" charset="0"/>
                        <a:buChar char="•"/>
                      </a:pPr>
                      <a:r>
                        <a:rPr lang="en-CA" sz="2200" kern="1200" dirty="0">
                          <a:solidFill>
                            <a:schemeClr val="dk1"/>
                          </a:solidFill>
                          <a:effectLst/>
                          <a:latin typeface="Arial" panose="020B0604020202020204" pitchFamily="34" charset="0"/>
                          <a:cs typeface="Arial" panose="020B0604020202020204" pitchFamily="34" charset="0"/>
                        </a:rPr>
                        <a:t>Not considered invalid if given as MMRV and does not need to be repeated.</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83031638"/>
                  </a:ext>
                </a:extLst>
              </a:tr>
              <a:tr h="7566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200" b="1" kern="1200" dirty="0">
                          <a:solidFill>
                            <a:schemeClr val="dk1"/>
                          </a:solidFill>
                          <a:effectLst/>
                          <a:latin typeface="Arial" panose="020B0604020202020204" pitchFamily="34" charset="0"/>
                          <a:cs typeface="Arial" panose="020B0604020202020204" pitchFamily="34" charset="0"/>
                        </a:rPr>
                        <a:t>RULE #3</a:t>
                      </a:r>
                      <a:r>
                        <a:rPr lang="en-CA" sz="2200" b="0" kern="1200" dirty="0">
                          <a:solidFill>
                            <a:schemeClr val="dk1"/>
                          </a:solidFill>
                          <a:effectLst/>
                          <a:latin typeface="Arial" panose="020B0604020202020204" pitchFamily="34" charset="0"/>
                          <a:cs typeface="Arial" panose="020B0604020202020204" pitchFamily="34" charset="0"/>
                        </a:rPr>
                        <a:t>: Second doses of MMR and Varicella are due between 4 and 6 </a:t>
                      </a:r>
                      <a:r>
                        <a:rPr lang="en-CA" sz="2200" b="0" kern="1200" dirty="0" err="1">
                          <a:solidFill>
                            <a:schemeClr val="dk1"/>
                          </a:solidFill>
                          <a:effectLst/>
                          <a:latin typeface="Arial" panose="020B0604020202020204" pitchFamily="34" charset="0"/>
                          <a:cs typeface="Arial" panose="020B0604020202020204" pitchFamily="34" charset="0"/>
                        </a:rPr>
                        <a:t>y.o</a:t>
                      </a:r>
                      <a:r>
                        <a:rPr lang="en-CA" sz="2200" b="0" kern="1200" dirty="0">
                          <a:solidFill>
                            <a:schemeClr val="dk1"/>
                          </a:solidFill>
                          <a:effectLst/>
                          <a:latin typeface="Arial" panose="020B0604020202020204" pitchFamily="34" charset="0"/>
                          <a:cs typeface="Arial" panose="020B0604020202020204" pitchFamily="34" charset="0"/>
                        </a:rPr>
                        <a:t>. (before the 7</a:t>
                      </a:r>
                      <a:r>
                        <a:rPr lang="en-CA" sz="2200" b="0" kern="1200" baseline="30000" dirty="0">
                          <a:solidFill>
                            <a:schemeClr val="dk1"/>
                          </a:solidFill>
                          <a:effectLst/>
                          <a:latin typeface="Arial" panose="020B0604020202020204" pitchFamily="34" charset="0"/>
                          <a:cs typeface="Arial" panose="020B0604020202020204" pitchFamily="34" charset="0"/>
                        </a:rPr>
                        <a:t>th</a:t>
                      </a:r>
                      <a:r>
                        <a:rPr lang="en-CA" sz="2200" b="0" kern="1200" dirty="0">
                          <a:solidFill>
                            <a:schemeClr val="dk1"/>
                          </a:solidFill>
                          <a:effectLst/>
                          <a:latin typeface="Arial" panose="020B0604020202020204" pitchFamily="34" charset="0"/>
                          <a:cs typeface="Arial" panose="020B0604020202020204" pitchFamily="34" charset="0"/>
                        </a:rPr>
                        <a:t> birthday). </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4668201"/>
                  </a:ext>
                </a:extLst>
              </a:tr>
              <a:tr h="756664">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2200" b="1" kern="1200" dirty="0">
                          <a:solidFill>
                            <a:schemeClr val="dk1"/>
                          </a:solidFill>
                          <a:effectLst/>
                          <a:latin typeface="Arial" panose="020B0604020202020204" pitchFamily="34" charset="0"/>
                          <a:cs typeface="Arial" panose="020B0604020202020204" pitchFamily="34" charset="0"/>
                        </a:rPr>
                        <a:t>RULE #4: </a:t>
                      </a:r>
                      <a:r>
                        <a:rPr lang="en-CA" sz="2200" kern="1200" dirty="0">
                          <a:solidFill>
                            <a:schemeClr val="dk1"/>
                          </a:solidFill>
                          <a:effectLst/>
                          <a:latin typeface="Arial" panose="020B0604020202020204" pitchFamily="34" charset="0"/>
                          <a:cs typeface="Arial" panose="020B0604020202020204" pitchFamily="34" charset="0"/>
                        </a:rPr>
                        <a:t>MMR and Varicella can be administered as MMRV vaccine to children 4 to &lt; 13 </a:t>
                      </a:r>
                      <a:r>
                        <a:rPr lang="en-CA" sz="2200" kern="1200" dirty="0" err="1">
                          <a:solidFill>
                            <a:schemeClr val="dk1"/>
                          </a:solidFill>
                          <a:effectLst/>
                          <a:latin typeface="Arial" panose="020B0604020202020204" pitchFamily="34" charset="0"/>
                          <a:cs typeface="Arial" panose="020B0604020202020204" pitchFamily="34" charset="0"/>
                        </a:rPr>
                        <a:t>y.o</a:t>
                      </a:r>
                      <a:r>
                        <a:rPr lang="en-CA" sz="2200" kern="1200" dirty="0">
                          <a:solidFill>
                            <a:schemeClr val="dk1"/>
                          </a:solidFill>
                          <a:effectLst/>
                          <a:latin typeface="Arial" panose="020B0604020202020204" pitchFamily="34" charset="0"/>
                          <a:cs typeface="Arial" panose="020B0604020202020204" pitchFamily="34" charset="0"/>
                        </a:rPr>
                        <a:t>. who require protection against all four antigens.</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8808919"/>
                  </a:ext>
                </a:extLst>
              </a:tr>
              <a:tr h="1505268">
                <a:tc>
                  <a:txBody>
                    <a:bodyPr/>
                    <a:lstStyle/>
                    <a:p>
                      <a:r>
                        <a:rPr lang="en-CA" sz="2200" b="1" kern="1200" dirty="0">
                          <a:solidFill>
                            <a:schemeClr val="dk1"/>
                          </a:solidFill>
                          <a:effectLst/>
                          <a:latin typeface="Arial" panose="020B0604020202020204" pitchFamily="34" charset="0"/>
                          <a:cs typeface="Arial" panose="020B0604020202020204" pitchFamily="34" charset="0"/>
                        </a:rPr>
                        <a:t>RULE #5: MMRV is NOT authorized for use in children </a:t>
                      </a:r>
                      <a:r>
                        <a:rPr lang="en-CA" sz="2200" b="1" u="sng" kern="1200" dirty="0">
                          <a:solidFill>
                            <a:schemeClr val="dk1"/>
                          </a:solidFill>
                          <a:effectLst/>
                          <a:latin typeface="Arial" panose="020B0604020202020204" pitchFamily="34" charset="0"/>
                          <a:cs typeface="Arial" panose="020B0604020202020204" pitchFamily="34" charset="0"/>
                        </a:rPr>
                        <a:t>&gt;</a:t>
                      </a:r>
                      <a:r>
                        <a:rPr lang="en-CA" sz="2200" b="1" u="none" kern="1200" dirty="0">
                          <a:solidFill>
                            <a:schemeClr val="dk1"/>
                          </a:solidFill>
                          <a:effectLst/>
                          <a:latin typeface="Arial" panose="020B0604020202020204" pitchFamily="34" charset="0"/>
                          <a:cs typeface="Arial" panose="020B0604020202020204" pitchFamily="34" charset="0"/>
                        </a:rPr>
                        <a:t> 13 </a:t>
                      </a:r>
                      <a:r>
                        <a:rPr lang="en-CA" sz="2200" b="1" u="none" kern="1200" dirty="0" err="1">
                          <a:solidFill>
                            <a:schemeClr val="dk1"/>
                          </a:solidFill>
                          <a:effectLst/>
                          <a:latin typeface="Arial" panose="020B0604020202020204" pitchFamily="34" charset="0"/>
                          <a:cs typeface="Arial" panose="020B0604020202020204" pitchFamily="34" charset="0"/>
                        </a:rPr>
                        <a:t>y.o</a:t>
                      </a:r>
                      <a:r>
                        <a:rPr lang="en-CA" sz="2200" b="1" u="none" kern="1200" dirty="0">
                          <a:solidFill>
                            <a:schemeClr val="dk1"/>
                          </a:solidFill>
                          <a:effectLst/>
                          <a:latin typeface="Arial" panose="020B0604020202020204" pitchFamily="34" charset="0"/>
                          <a:cs typeface="Arial" panose="020B0604020202020204" pitchFamily="34" charset="0"/>
                        </a:rPr>
                        <a:t>. </a:t>
                      </a:r>
                      <a:r>
                        <a:rPr lang="en-CA" sz="2200" b="1" u="none" kern="1200" dirty="0">
                          <a:solidFill>
                            <a:schemeClr val="dk1"/>
                          </a:solidFill>
                          <a:effectLst/>
                          <a:latin typeface="Arial" panose="020B0604020202020204" pitchFamily="34" charset="0"/>
                          <a:cs typeface="Arial" panose="020B0604020202020204" pitchFamily="34" charset="0"/>
                          <a:sym typeface="Wingdings" panose="05000000000000000000" pitchFamily="2" charset="2"/>
                        </a:rPr>
                        <a:t></a:t>
                      </a:r>
                      <a:r>
                        <a:rPr lang="en-CA" sz="2200" kern="1200" dirty="0">
                          <a:solidFill>
                            <a:schemeClr val="dk1"/>
                          </a:solidFill>
                          <a:effectLst/>
                          <a:latin typeface="Arial" panose="020B0604020202020204" pitchFamily="34" charset="0"/>
                          <a:cs typeface="Arial" panose="020B0604020202020204" pitchFamily="34" charset="0"/>
                        </a:rPr>
                        <a:t> Must be given</a:t>
                      </a:r>
                      <a:r>
                        <a:rPr lang="en-CA" sz="2200" b="1" kern="1200" dirty="0">
                          <a:solidFill>
                            <a:schemeClr val="dk1"/>
                          </a:solidFill>
                          <a:effectLst/>
                          <a:latin typeface="Arial" panose="020B0604020202020204" pitchFamily="34" charset="0"/>
                          <a:cs typeface="Arial" panose="020B0604020202020204" pitchFamily="34" charset="0"/>
                        </a:rPr>
                        <a:t> as separate vaccines</a:t>
                      </a:r>
                      <a:r>
                        <a:rPr lang="en-CA" sz="2200" kern="1200" dirty="0">
                          <a:solidFill>
                            <a:schemeClr val="dk1"/>
                          </a:solidFill>
                          <a:effectLst/>
                          <a:latin typeface="Arial" panose="020B0604020202020204" pitchFamily="34" charset="0"/>
                          <a:cs typeface="Arial" panose="020B0604020202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latin typeface="Arial" panose="020B0604020202020204" pitchFamily="34" charset="0"/>
                          <a:cs typeface="Arial" panose="020B0604020202020204" pitchFamily="34" charset="0"/>
                        </a:rPr>
                        <a:t>Vaccine is considered invalid and must be repeated as separate vaccines following appropriate spacing.</a:t>
                      </a:r>
                    </a:p>
                  </a:txBody>
                  <a:tcPr/>
                </a:tc>
                <a:extLst>
                  <a:ext uri="{0D108BD9-81ED-4DB2-BD59-A6C34878D82A}">
                    <a16:rowId xmlns:a16="http://schemas.microsoft.com/office/drawing/2014/main" val="3079059624"/>
                  </a:ext>
                </a:extLst>
              </a:tr>
            </a:tbl>
          </a:graphicData>
        </a:graphic>
      </p:graphicFrame>
    </p:spTree>
    <p:extLst>
      <p:ext uri="{BB962C8B-B14F-4D97-AF65-F5344CB8AC3E}">
        <p14:creationId xmlns:p14="http://schemas.microsoft.com/office/powerpoint/2010/main" val="310223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5EC0C3-B57D-6928-122E-6A23F80A96D6}"/>
              </a:ext>
            </a:extLst>
          </p:cNvPr>
          <p:cNvGraphicFramePr>
            <a:graphicFrameLocks noGrp="1"/>
          </p:cNvGraphicFramePr>
          <p:nvPr>
            <p:extLst>
              <p:ext uri="{D42A27DB-BD31-4B8C-83A1-F6EECF244321}">
                <p14:modId xmlns:p14="http://schemas.microsoft.com/office/powerpoint/2010/main" val="525892669"/>
              </p:ext>
            </p:extLst>
          </p:nvPr>
        </p:nvGraphicFramePr>
        <p:xfrm>
          <a:off x="609600" y="1965646"/>
          <a:ext cx="10972799" cy="2560320"/>
        </p:xfrm>
        <a:graphic>
          <a:graphicData uri="http://schemas.openxmlformats.org/drawingml/2006/table">
            <a:tbl>
              <a:tblPr firstRow="1" firstCol="1" bandRow="1">
                <a:tableStyleId>{5C22544A-7EE6-4342-B048-85BDC9FD1C3A}</a:tableStyleId>
              </a:tblPr>
              <a:tblGrid>
                <a:gridCol w="5485840">
                  <a:extLst>
                    <a:ext uri="{9D8B030D-6E8A-4147-A177-3AD203B41FA5}">
                      <a16:colId xmlns:a16="http://schemas.microsoft.com/office/drawing/2014/main" val="8047649"/>
                    </a:ext>
                  </a:extLst>
                </a:gridCol>
                <a:gridCol w="5486959">
                  <a:extLst>
                    <a:ext uri="{9D8B030D-6E8A-4147-A177-3AD203B41FA5}">
                      <a16:colId xmlns:a16="http://schemas.microsoft.com/office/drawing/2014/main" val="703419548"/>
                    </a:ext>
                  </a:extLst>
                </a:gridCol>
              </a:tblGrid>
              <a:tr h="0">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Order of Vaccines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Recommended / Minimum Interval</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35298899"/>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MMR then MMR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4 weeks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97557363"/>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MMR then MMRV / MMRV then MMR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3 months / 6 weeks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30037745"/>
                  </a:ext>
                </a:extLst>
              </a:tr>
              <a:tr h="0">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MMR then Var / Var then MMR</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4 weeks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31681931"/>
                  </a:ext>
                </a:extLst>
              </a:tr>
              <a:tr h="0">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MMRV then MMRV</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3 months / 6 weeks</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46653376"/>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Var then MMRV / MMRV then Var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3 months / 6 weeks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25393155"/>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Var then Var</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3 months / 6 weeks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76336097"/>
                  </a:ext>
                </a:extLst>
              </a:tr>
            </a:tbl>
          </a:graphicData>
        </a:graphic>
      </p:graphicFrame>
    </p:spTree>
    <p:extLst>
      <p:ext uri="{BB962C8B-B14F-4D97-AF65-F5344CB8AC3E}">
        <p14:creationId xmlns:p14="http://schemas.microsoft.com/office/powerpoint/2010/main" val="269750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7CFC-47E2-41A6-BF36-CA634C171424}"/>
              </a:ext>
            </a:extLst>
          </p:cNvPr>
          <p:cNvSpPr>
            <a:spLocks noGrp="1"/>
          </p:cNvSpPr>
          <p:nvPr>
            <p:ph type="title"/>
          </p:nvPr>
        </p:nvSpPr>
        <p:spPr>
          <a:xfrm>
            <a:off x="1296405" y="418641"/>
            <a:ext cx="10515600" cy="1029466"/>
          </a:xfrm>
        </p:spPr>
        <p:txBody>
          <a:bodyPr>
            <a:normAutofit/>
          </a:bodyPr>
          <a:lstStyle/>
          <a:p>
            <a:r>
              <a:rPr lang="en-CA" sz="3000" dirty="0"/>
              <a:t>Meningococcal Vaccines</a:t>
            </a:r>
            <a:endParaRPr lang="en-US" sz="3000" dirty="0"/>
          </a:p>
        </p:txBody>
      </p:sp>
      <p:graphicFrame>
        <p:nvGraphicFramePr>
          <p:cNvPr id="8" name="Table 7">
            <a:extLst>
              <a:ext uri="{FF2B5EF4-FFF2-40B4-BE49-F238E27FC236}">
                <a16:creationId xmlns:a16="http://schemas.microsoft.com/office/drawing/2014/main" id="{67BF7317-089F-B4DA-4DF7-918F361E5BB0}"/>
              </a:ext>
            </a:extLst>
          </p:cNvPr>
          <p:cNvGraphicFramePr>
            <a:graphicFrameLocks noGrp="1"/>
          </p:cNvGraphicFramePr>
          <p:nvPr>
            <p:extLst>
              <p:ext uri="{D42A27DB-BD31-4B8C-83A1-F6EECF244321}">
                <p14:modId xmlns:p14="http://schemas.microsoft.com/office/powerpoint/2010/main" val="272221577"/>
              </p:ext>
            </p:extLst>
          </p:nvPr>
        </p:nvGraphicFramePr>
        <p:xfrm>
          <a:off x="710767" y="1602306"/>
          <a:ext cx="10705378" cy="2560320"/>
        </p:xfrm>
        <a:graphic>
          <a:graphicData uri="http://schemas.openxmlformats.org/drawingml/2006/table">
            <a:tbl>
              <a:tblPr firstRow="1" firstCol="1" bandRow="1">
                <a:tableStyleId>{5C22544A-7EE6-4342-B048-85BDC9FD1C3A}</a:tableStyleId>
              </a:tblPr>
              <a:tblGrid>
                <a:gridCol w="1741488">
                  <a:extLst>
                    <a:ext uri="{9D8B030D-6E8A-4147-A177-3AD203B41FA5}">
                      <a16:colId xmlns:a16="http://schemas.microsoft.com/office/drawing/2014/main" val="1673589614"/>
                    </a:ext>
                  </a:extLst>
                </a:gridCol>
                <a:gridCol w="1995054">
                  <a:extLst>
                    <a:ext uri="{9D8B030D-6E8A-4147-A177-3AD203B41FA5}">
                      <a16:colId xmlns:a16="http://schemas.microsoft.com/office/drawing/2014/main" val="2528269732"/>
                    </a:ext>
                  </a:extLst>
                </a:gridCol>
                <a:gridCol w="6968836">
                  <a:extLst>
                    <a:ext uri="{9D8B030D-6E8A-4147-A177-3AD203B41FA5}">
                      <a16:colId xmlns:a16="http://schemas.microsoft.com/office/drawing/2014/main" val="3734584466"/>
                    </a:ext>
                  </a:extLst>
                </a:gridCol>
              </a:tblGrid>
              <a:tr h="0">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Antigen Code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Products Available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Neisseria meningitidis serogroup protection included in vaccine</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9066932"/>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Men-C-C</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dirty="0">
                          <a:effectLst/>
                          <a:latin typeface="Arial" panose="020B0604020202020204" pitchFamily="34" charset="0"/>
                          <a:cs typeface="Arial" panose="020B0604020202020204" pitchFamily="34" charset="0"/>
                        </a:rPr>
                        <a:t>MENJUGATE</a:t>
                      </a:r>
                      <a:endParaRPr lang="en-US" sz="2400" dirty="0">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dirty="0" err="1">
                          <a:effectLst/>
                          <a:latin typeface="Arial" panose="020B0604020202020204" pitchFamily="34" charset="0"/>
                          <a:cs typeface="Arial" panose="020B0604020202020204" pitchFamily="34" charset="0"/>
                        </a:rPr>
                        <a:t>Neisvac</a:t>
                      </a:r>
                      <a:r>
                        <a:rPr lang="en-CA" sz="2400" dirty="0">
                          <a:effectLst/>
                          <a:latin typeface="Arial" panose="020B0604020202020204" pitchFamily="34" charset="0"/>
                          <a:cs typeface="Arial" panose="020B0604020202020204" pitchFamily="34" charset="0"/>
                        </a:rPr>
                        <a:t>-C</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latin typeface="Arial" panose="020B0604020202020204" pitchFamily="34" charset="0"/>
                          <a:cs typeface="Arial" panose="020B0604020202020204" pitchFamily="34" charset="0"/>
                        </a:rPr>
                        <a:t>Group C</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751436578"/>
                  </a:ext>
                </a:extLst>
              </a:tr>
              <a:tr h="0">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Men-C-ACYW</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spcBef>
                          <a:spcPts val="0"/>
                        </a:spcBef>
                        <a:spcAft>
                          <a:spcPts val="0"/>
                        </a:spcAft>
                      </a:pPr>
                      <a:r>
                        <a:rPr lang="en-CA" sz="2400">
                          <a:effectLst/>
                          <a:latin typeface="Arial" panose="020B0604020202020204" pitchFamily="34" charset="0"/>
                          <a:cs typeface="Arial" panose="020B0604020202020204" pitchFamily="34" charset="0"/>
                        </a:rPr>
                        <a:t>Menactra</a:t>
                      </a:r>
                      <a:endParaRPr lang="en-US" sz="2400">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a:effectLst/>
                          <a:latin typeface="Arial" panose="020B0604020202020204" pitchFamily="34" charset="0"/>
                          <a:cs typeface="Arial" panose="020B0604020202020204" pitchFamily="34" charset="0"/>
                        </a:rPr>
                        <a:t>MENVEO</a:t>
                      </a:r>
                      <a:endParaRPr lang="en-US" sz="2400">
                        <a:effectLst/>
                        <a:latin typeface="Arial" panose="020B0604020202020204" pitchFamily="34" charset="0"/>
                        <a:cs typeface="Arial" panose="020B0604020202020204" pitchFamily="34" charset="0"/>
                      </a:endParaRPr>
                    </a:p>
                    <a:p>
                      <a:pPr marL="0" marR="0" algn="ctr">
                        <a:spcBef>
                          <a:spcPts val="0"/>
                        </a:spcBef>
                        <a:spcAft>
                          <a:spcPts val="0"/>
                        </a:spcAft>
                      </a:pPr>
                      <a:r>
                        <a:rPr lang="en-CA" sz="2400">
                          <a:effectLst/>
                          <a:latin typeface="Arial" panose="020B0604020202020204" pitchFamily="34" charset="0"/>
                          <a:cs typeface="Arial" panose="020B0604020202020204" pitchFamily="34" charset="0"/>
                        </a:rPr>
                        <a:t>NIMENRIX</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spcBef>
                          <a:spcPts val="0"/>
                        </a:spcBef>
                        <a:spcAft>
                          <a:spcPts val="0"/>
                        </a:spcAft>
                      </a:pPr>
                      <a:r>
                        <a:rPr lang="en-CA" sz="2400" dirty="0">
                          <a:effectLst/>
                          <a:latin typeface="Arial" panose="020B0604020202020204" pitchFamily="34" charset="0"/>
                          <a:cs typeface="Arial" panose="020B0604020202020204" pitchFamily="34" charset="0"/>
                        </a:rPr>
                        <a:t>Groups A, C, Y, and W-135</a:t>
                      </a:r>
                      <a:endParaRPr lang="en-US" sz="2400" dirty="0">
                        <a:effectLst/>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7231170"/>
                  </a:ext>
                </a:extLst>
              </a:tr>
            </a:tbl>
          </a:graphicData>
        </a:graphic>
      </p:graphicFrame>
      <p:graphicFrame>
        <p:nvGraphicFramePr>
          <p:cNvPr id="9" name="Table 4">
            <a:extLst>
              <a:ext uri="{FF2B5EF4-FFF2-40B4-BE49-F238E27FC236}">
                <a16:creationId xmlns:a16="http://schemas.microsoft.com/office/drawing/2014/main" id="{C7441733-3937-B45A-C17E-F15B499F5981}"/>
              </a:ext>
            </a:extLst>
          </p:cNvPr>
          <p:cNvGraphicFramePr>
            <a:graphicFrameLocks noGrp="1"/>
          </p:cNvGraphicFramePr>
          <p:nvPr>
            <p:ph idx="1"/>
            <p:extLst>
              <p:ext uri="{D42A27DB-BD31-4B8C-83A1-F6EECF244321}">
                <p14:modId xmlns:p14="http://schemas.microsoft.com/office/powerpoint/2010/main" val="3191323433"/>
              </p:ext>
            </p:extLst>
          </p:nvPr>
        </p:nvGraphicFramePr>
        <p:xfrm>
          <a:off x="710767" y="4316825"/>
          <a:ext cx="10705378" cy="2286000"/>
        </p:xfrm>
        <a:graphic>
          <a:graphicData uri="http://schemas.openxmlformats.org/drawingml/2006/table">
            <a:tbl>
              <a:tblPr firstRow="1" bandRow="1">
                <a:tableStyleId>{69CF1AB2-1976-4502-BF36-3FF5EA218861}</a:tableStyleId>
              </a:tblPr>
              <a:tblGrid>
                <a:gridCol w="10705378">
                  <a:extLst>
                    <a:ext uri="{9D8B030D-6E8A-4147-A177-3AD203B41FA5}">
                      <a16:colId xmlns:a16="http://schemas.microsoft.com/office/drawing/2014/main" val="2321473907"/>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b="1" kern="1200" dirty="0">
                          <a:solidFill>
                            <a:schemeClr val="dk1"/>
                          </a:solidFill>
                          <a:effectLst/>
                          <a:latin typeface="Arial" panose="020B0604020202020204" pitchFamily="34" charset="0"/>
                          <a:cs typeface="Arial" panose="020B0604020202020204" pitchFamily="34" charset="0"/>
                        </a:rPr>
                        <a:t>RULE #1: </a:t>
                      </a:r>
                      <a:r>
                        <a:rPr lang="en-CA" sz="2400" b="0" kern="1200" dirty="0">
                          <a:solidFill>
                            <a:schemeClr val="dk1"/>
                          </a:solidFill>
                          <a:effectLst/>
                          <a:latin typeface="Arial" panose="020B0604020202020204" pitchFamily="34" charset="0"/>
                          <a:cs typeface="Arial" panose="020B0604020202020204" pitchFamily="34" charset="0"/>
                        </a:rPr>
                        <a:t>Men-C-C is due when a child turns 1 </a:t>
                      </a:r>
                      <a:r>
                        <a:rPr lang="en-CA" sz="2400" b="0" kern="1200" dirty="0" err="1">
                          <a:solidFill>
                            <a:schemeClr val="dk1"/>
                          </a:solidFill>
                          <a:effectLst/>
                          <a:latin typeface="Arial" panose="020B0604020202020204" pitchFamily="34" charset="0"/>
                          <a:cs typeface="Arial" panose="020B0604020202020204" pitchFamily="34" charset="0"/>
                        </a:rPr>
                        <a:t>y.o</a:t>
                      </a:r>
                      <a:r>
                        <a:rPr lang="en-CA" sz="2400" b="0" kern="1200" dirty="0">
                          <a:solidFill>
                            <a:schemeClr val="dk1"/>
                          </a:solidFill>
                          <a:effectLst/>
                          <a:latin typeface="Arial" panose="020B0604020202020204" pitchFamily="34" charset="0"/>
                          <a:cs typeface="Arial" panose="020B0604020202020204" pitchFamily="34" charset="0"/>
                        </a:rPr>
                        <a:t>.</a:t>
                      </a:r>
                      <a:r>
                        <a:rPr lang="en-CA" sz="2400" b="0" kern="1200" dirty="0">
                          <a:solidFill>
                            <a:schemeClr val="dk1"/>
                          </a:solidFill>
                          <a:effectLst/>
                          <a:latin typeface="Arial" panose="020B0604020202020204" pitchFamily="34" charset="0"/>
                          <a:cs typeface="Arial" panose="020B0604020202020204" pitchFamily="34" charset="0"/>
                          <a:sym typeface="Wingdings" panose="05000000000000000000" pitchFamily="2" charset="2"/>
                        </a:rPr>
                        <a:t> </a:t>
                      </a:r>
                      <a:r>
                        <a:rPr lang="en-US" sz="2400" b="0" dirty="0">
                          <a:effectLst/>
                          <a:latin typeface="Arial" panose="020B0604020202020204" pitchFamily="34" charset="0"/>
                          <a:cs typeface="Arial" panose="020B0604020202020204" pitchFamily="34" charset="0"/>
                        </a:rPr>
                        <a:t>CANNOT be given before the first birthday.</a:t>
                      </a:r>
                      <a:r>
                        <a:rPr lang="en-CA" sz="2400" b="0" kern="1200" dirty="0">
                          <a:solidFill>
                            <a:schemeClr val="dk1"/>
                          </a:solidFill>
                          <a:effectLs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Doses given before the first birthday do not count towards childcare and school </a:t>
                      </a:r>
                      <a:r>
                        <a:rPr lang="en-US" sz="2400" b="0" baseline="0" dirty="0">
                          <a:latin typeface="Arial" panose="020B0604020202020204" pitchFamily="34" charset="0"/>
                          <a:cs typeface="Arial" panose="020B0604020202020204" pitchFamily="34" charset="0"/>
                        </a:rPr>
                        <a:t>requirements</a:t>
                      </a:r>
                      <a:r>
                        <a:rPr lang="en-US" sz="2400" b="0" dirty="0">
                          <a:latin typeface="Arial" panose="020B0604020202020204" pitchFamily="34" charset="0"/>
                          <a:cs typeface="Arial" panose="020B0604020202020204" pitchFamily="34" charset="0"/>
                        </a:rPr>
                        <a:t> and must be repeated following 4 weeks minimum spacing.</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If Men-C-ACYW is given in error, dose counts and Men-C-C is not needed.</a:t>
                      </a:r>
                    </a:p>
                  </a:txBody>
                  <a:tcPr/>
                </a:tc>
                <a:extLst>
                  <a:ext uri="{0D108BD9-81ED-4DB2-BD59-A6C34878D82A}">
                    <a16:rowId xmlns:a16="http://schemas.microsoft.com/office/drawing/2014/main" val="742828894"/>
                  </a:ext>
                </a:extLst>
              </a:tr>
            </a:tbl>
          </a:graphicData>
        </a:graphic>
      </p:graphicFrame>
    </p:spTree>
    <p:extLst>
      <p:ext uri="{BB962C8B-B14F-4D97-AF65-F5344CB8AC3E}">
        <p14:creationId xmlns:p14="http://schemas.microsoft.com/office/powerpoint/2010/main" val="3746356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7CFC-47E2-41A6-BF36-CA634C171424}"/>
              </a:ext>
            </a:extLst>
          </p:cNvPr>
          <p:cNvSpPr>
            <a:spLocks noGrp="1"/>
          </p:cNvSpPr>
          <p:nvPr>
            <p:ph type="title"/>
          </p:nvPr>
        </p:nvSpPr>
        <p:spPr>
          <a:xfrm>
            <a:off x="838200" y="974520"/>
            <a:ext cx="10515600" cy="1107667"/>
          </a:xfrm>
        </p:spPr>
        <p:txBody>
          <a:bodyPr>
            <a:normAutofit/>
          </a:bodyPr>
          <a:lstStyle/>
          <a:p>
            <a:r>
              <a:rPr lang="en-CA" sz="3200" dirty="0"/>
              <a:t>Meningococcal Vaccines</a:t>
            </a:r>
            <a:endParaRPr lang="en-US" sz="3200" dirty="0"/>
          </a:p>
        </p:txBody>
      </p:sp>
      <p:graphicFrame>
        <p:nvGraphicFramePr>
          <p:cNvPr id="9" name="Table 4">
            <a:extLst>
              <a:ext uri="{FF2B5EF4-FFF2-40B4-BE49-F238E27FC236}">
                <a16:creationId xmlns:a16="http://schemas.microsoft.com/office/drawing/2014/main" id="{C7441733-3937-B45A-C17E-F15B499F5981}"/>
              </a:ext>
            </a:extLst>
          </p:cNvPr>
          <p:cNvGraphicFramePr>
            <a:graphicFrameLocks noGrp="1"/>
          </p:cNvGraphicFramePr>
          <p:nvPr>
            <p:ph idx="1"/>
            <p:extLst>
              <p:ext uri="{D42A27DB-BD31-4B8C-83A1-F6EECF244321}">
                <p14:modId xmlns:p14="http://schemas.microsoft.com/office/powerpoint/2010/main" val="3695580361"/>
              </p:ext>
            </p:extLst>
          </p:nvPr>
        </p:nvGraphicFramePr>
        <p:xfrm>
          <a:off x="590630" y="2531046"/>
          <a:ext cx="10705378" cy="3749040"/>
        </p:xfrm>
        <a:graphic>
          <a:graphicData uri="http://schemas.openxmlformats.org/drawingml/2006/table">
            <a:tbl>
              <a:tblPr firstRow="1" bandRow="1">
                <a:tableStyleId>{69CF1AB2-1976-4502-BF36-3FF5EA218861}</a:tableStyleId>
              </a:tblPr>
              <a:tblGrid>
                <a:gridCol w="10705378">
                  <a:extLst>
                    <a:ext uri="{9D8B030D-6E8A-4147-A177-3AD203B41FA5}">
                      <a16:colId xmlns:a16="http://schemas.microsoft.com/office/drawing/2014/main" val="2321473907"/>
                    </a:ext>
                  </a:extLst>
                </a:gridCol>
              </a:tblGrid>
              <a:tr h="370840">
                <a:tc>
                  <a:txBody>
                    <a:bodyPr/>
                    <a:lstStyle/>
                    <a:p>
                      <a:r>
                        <a:rPr lang="en-CA" sz="2400" b="1" kern="1200" dirty="0">
                          <a:solidFill>
                            <a:schemeClr val="dk1"/>
                          </a:solidFill>
                          <a:effectLst/>
                          <a:latin typeface="Arial" panose="020B0604020202020204" pitchFamily="34" charset="0"/>
                          <a:cs typeface="Arial" panose="020B0604020202020204" pitchFamily="34" charset="0"/>
                        </a:rPr>
                        <a:t>RULE #2: </a:t>
                      </a:r>
                      <a:r>
                        <a:rPr lang="en-CA" sz="2400" b="0" kern="1200" dirty="0">
                          <a:solidFill>
                            <a:schemeClr val="dk1"/>
                          </a:solidFill>
                          <a:effectLst/>
                          <a:latin typeface="Arial" panose="020B0604020202020204" pitchFamily="34" charset="0"/>
                          <a:cs typeface="Arial" panose="020B0604020202020204" pitchFamily="34" charset="0"/>
                        </a:rPr>
                        <a:t>Men-C-ACYW is due when a child is in Grade 7. </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Dose is not publicly funded before September of the patient’s grade 7 year</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Patients have until they start Grade 8 to receive the vaccine to meet school requirements.</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If Men-C-C is given in error, Men-C-ACYW is still required following a 4 week minimum spacing. </a:t>
                      </a:r>
                    </a:p>
                    <a:p>
                      <a:pPr marL="342900"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If Men-C-ACYW was given before Grade 7:</a:t>
                      </a: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Another dose is publicly funded if Men-C-ACYW was given &lt; 5 </a:t>
                      </a:r>
                      <a:r>
                        <a:rPr lang="en-US" sz="2400" b="0" dirty="0" err="1">
                          <a:latin typeface="Arial" panose="020B0604020202020204" pitchFamily="34" charset="0"/>
                          <a:cs typeface="Arial" panose="020B0604020202020204" pitchFamily="34" charset="0"/>
                        </a:rPr>
                        <a:t>y.o</a:t>
                      </a:r>
                      <a:r>
                        <a:rPr lang="en-US" sz="2400" b="0" dirty="0">
                          <a:latin typeface="Arial" panose="020B0604020202020204" pitchFamily="34" charset="0"/>
                          <a:cs typeface="Arial" panose="020B0604020202020204" pitchFamily="34" charset="0"/>
                        </a:rPr>
                        <a:t>. </a:t>
                      </a:r>
                    </a:p>
                    <a:p>
                      <a:pPr marL="800100" lvl="1" indent="-342900">
                        <a:buFont typeface="Arial" panose="020B0604020202020204" pitchFamily="34" charset="0"/>
                        <a:buChar char="•"/>
                      </a:pPr>
                      <a:r>
                        <a:rPr lang="en-US" sz="2400" b="0" dirty="0">
                          <a:latin typeface="Arial" panose="020B0604020202020204" pitchFamily="34" charset="0"/>
                          <a:cs typeface="Arial" panose="020B0604020202020204" pitchFamily="34" charset="0"/>
                        </a:rPr>
                        <a:t>Another dose is NOT publicly funded if Men-C-ACYW was given between 5 </a:t>
                      </a:r>
                      <a:r>
                        <a:rPr lang="en-US" sz="2400" b="0" dirty="0" err="1">
                          <a:latin typeface="Arial" panose="020B0604020202020204" pitchFamily="34" charset="0"/>
                          <a:cs typeface="Arial" panose="020B0604020202020204" pitchFamily="34" charset="0"/>
                        </a:rPr>
                        <a:t>y.o</a:t>
                      </a:r>
                      <a:r>
                        <a:rPr lang="en-US" sz="2400" b="0" dirty="0">
                          <a:latin typeface="Arial" panose="020B0604020202020204" pitchFamily="34" charset="0"/>
                          <a:cs typeface="Arial" panose="020B0604020202020204" pitchFamily="34" charset="0"/>
                        </a:rPr>
                        <a:t>. and start of Grade 7.</a:t>
                      </a:r>
                    </a:p>
                  </a:txBody>
                  <a:tcPr/>
                </a:tc>
                <a:extLst>
                  <a:ext uri="{0D108BD9-81ED-4DB2-BD59-A6C34878D82A}">
                    <a16:rowId xmlns:a16="http://schemas.microsoft.com/office/drawing/2014/main" val="3083031638"/>
                  </a:ext>
                </a:extLst>
              </a:tr>
            </a:tbl>
          </a:graphicData>
        </a:graphic>
      </p:graphicFrame>
    </p:spTree>
    <p:extLst>
      <p:ext uri="{BB962C8B-B14F-4D97-AF65-F5344CB8AC3E}">
        <p14:creationId xmlns:p14="http://schemas.microsoft.com/office/powerpoint/2010/main" val="2342979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A391E-E11B-44D5-A888-296AC3347323}"/>
              </a:ext>
            </a:extLst>
          </p:cNvPr>
          <p:cNvSpPr>
            <a:spLocks noGrp="1"/>
          </p:cNvSpPr>
          <p:nvPr>
            <p:ph type="title"/>
          </p:nvPr>
        </p:nvSpPr>
        <p:spPr>
          <a:xfrm>
            <a:off x="838200" y="934281"/>
            <a:ext cx="10515600" cy="1048755"/>
          </a:xfrm>
        </p:spPr>
        <p:txBody>
          <a:bodyPr/>
          <a:lstStyle/>
          <a:p>
            <a:r>
              <a:rPr lang="en-CA" dirty="0"/>
              <a:t>Tools and Support</a:t>
            </a:r>
            <a:endParaRPr lang="en-US" dirty="0"/>
          </a:p>
        </p:txBody>
      </p:sp>
      <p:sp>
        <p:nvSpPr>
          <p:cNvPr id="3" name="Content Placeholder 2">
            <a:extLst>
              <a:ext uri="{FF2B5EF4-FFF2-40B4-BE49-F238E27FC236}">
                <a16:creationId xmlns:a16="http://schemas.microsoft.com/office/drawing/2014/main" id="{0B87A44F-9803-4118-B239-2F1976BECF6F}"/>
              </a:ext>
            </a:extLst>
          </p:cNvPr>
          <p:cNvSpPr>
            <a:spLocks noGrp="1"/>
          </p:cNvSpPr>
          <p:nvPr>
            <p:ph idx="1"/>
          </p:nvPr>
        </p:nvSpPr>
        <p:spPr>
          <a:xfrm>
            <a:off x="838200" y="2138507"/>
            <a:ext cx="10515600" cy="4351338"/>
          </a:xfrm>
        </p:spPr>
        <p:txBody>
          <a:bodyPr/>
          <a:lstStyle/>
          <a:p>
            <a:pPr algn="l"/>
            <a:r>
              <a:rPr lang="en-CA" sz="2400" dirty="0">
                <a:hlinkClick r:id="rId3"/>
              </a:rPr>
              <a:t>Publicly Funded Immunization Schedules for Ontario </a:t>
            </a:r>
            <a:endParaRPr lang="en-CA" sz="2400" dirty="0"/>
          </a:p>
          <a:p>
            <a:pPr algn="l"/>
            <a:r>
              <a:rPr lang="en-CA" sz="2400" dirty="0"/>
              <a:t>MLHU Guide to…</a:t>
            </a:r>
          </a:p>
          <a:p>
            <a:pPr lvl="1"/>
            <a:r>
              <a:rPr lang="en-CA" dirty="0">
                <a:latin typeface="Arial" panose="020B0604020202020204" pitchFamily="34" charset="0"/>
                <a:cs typeface="Arial" panose="020B0604020202020204" pitchFamily="34" charset="0"/>
              </a:rPr>
              <a:t>Tetanus-Containing Vaccines</a:t>
            </a:r>
          </a:p>
          <a:p>
            <a:pPr lvl="1"/>
            <a:r>
              <a:rPr lang="en-CA" dirty="0">
                <a:latin typeface="Arial" panose="020B0604020202020204" pitchFamily="34" charset="0"/>
                <a:cs typeface="Arial" panose="020B0604020202020204" pitchFamily="34" charset="0"/>
              </a:rPr>
              <a:t>Measles, Mumps, Rubella and Varicella Vaccines</a:t>
            </a:r>
          </a:p>
          <a:p>
            <a:pPr lvl="1"/>
            <a:r>
              <a:rPr lang="en-CA" dirty="0">
                <a:latin typeface="Arial" panose="020B0604020202020204" pitchFamily="34" charset="0"/>
                <a:cs typeface="Arial" panose="020B0604020202020204" pitchFamily="34" charset="0"/>
              </a:rPr>
              <a:t>Meningococcal Vaccines</a:t>
            </a:r>
            <a:endParaRPr lang="en-US" dirty="0">
              <a:latin typeface="Arial" panose="020B0604020202020204" pitchFamily="34" charset="0"/>
              <a:cs typeface="Arial" panose="020B0604020202020204" pitchFamily="34" charset="0"/>
            </a:endParaRPr>
          </a:p>
          <a:p>
            <a:pPr algn="l"/>
            <a:r>
              <a:rPr lang="en-CA" dirty="0">
                <a:latin typeface="Arial" panose="020B0604020202020204" pitchFamily="34" charset="0"/>
                <a:cs typeface="Arial" panose="020B0604020202020204" pitchFamily="34" charset="0"/>
              </a:rPr>
              <a:t>Consult a public health nurse on the Health Unit’s Vaccine Preventable Disease Team</a:t>
            </a:r>
          </a:p>
          <a:p>
            <a:pPr lvl="1"/>
            <a:r>
              <a:rPr lang="en-CA" dirty="0">
                <a:latin typeface="Arial" panose="020B0604020202020204" pitchFamily="34" charset="0"/>
                <a:cs typeface="Arial" panose="020B0604020202020204" pitchFamily="34" charset="0"/>
              </a:rPr>
              <a:t>Telephone: (519) 663-5317, press 4 for priority queue </a:t>
            </a:r>
          </a:p>
          <a:p>
            <a:pPr lvl="1"/>
            <a:r>
              <a:rPr lang="en-CA" dirty="0">
                <a:latin typeface="Arial" panose="020B0604020202020204" pitchFamily="34" charset="0"/>
                <a:cs typeface="Arial" panose="020B0604020202020204" pitchFamily="34" charset="0"/>
              </a:rPr>
              <a:t>Email: </a:t>
            </a:r>
            <a:r>
              <a:rPr lang="en-CA" dirty="0">
                <a:latin typeface="Arial" panose="020B0604020202020204" pitchFamily="34" charset="0"/>
                <a:cs typeface="Arial" panose="020B0604020202020204" pitchFamily="34" charset="0"/>
                <a:hlinkClick r:id="rId4"/>
              </a:rPr>
              <a:t>shots@mlhu.on.ca</a:t>
            </a:r>
            <a:r>
              <a:rPr lang="en-CA" dirty="0">
                <a:latin typeface="Arial" panose="020B0604020202020204" pitchFamily="34" charset="0"/>
                <a:cs typeface="Arial" panose="020B0604020202020204" pitchFamily="34" charset="0"/>
              </a:rPr>
              <a:t> (omit patient identifying information) </a:t>
            </a:r>
          </a:p>
          <a:p>
            <a:pPr lvl="1"/>
            <a:r>
              <a:rPr lang="en-CA" dirty="0">
                <a:latin typeface="Arial" panose="020B0604020202020204" pitchFamily="34" charset="0"/>
                <a:cs typeface="Arial" panose="020B0604020202020204" pitchFamily="34" charset="0"/>
              </a:rPr>
              <a:t>Fax: (519) 663-0416</a:t>
            </a:r>
          </a:p>
          <a:p>
            <a:pPr lvl="1"/>
            <a:endParaRPr lang="en-CA" dirty="0">
              <a:latin typeface="Arial" panose="020B0604020202020204" pitchFamily="34" charset="0"/>
              <a:cs typeface="Arial" panose="020B0604020202020204" pitchFamily="34" charset="0"/>
            </a:endParaRPr>
          </a:p>
        </p:txBody>
      </p:sp>
      <p:pic>
        <p:nvPicPr>
          <p:cNvPr id="5" name="Picture 4" descr="A red button with white text&#10;&#10;Description automatically generated">
            <a:extLst>
              <a:ext uri="{FF2B5EF4-FFF2-40B4-BE49-F238E27FC236}">
                <a16:creationId xmlns:a16="http://schemas.microsoft.com/office/drawing/2014/main" id="{9DD5CAF0-C8CE-20AC-18DF-E11C197116E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787947" y="960815"/>
            <a:ext cx="3096018" cy="2598057"/>
          </a:xfrm>
          <a:prstGeom prst="rect">
            <a:avLst/>
          </a:prstGeom>
        </p:spPr>
      </p:pic>
    </p:spTree>
    <p:extLst>
      <p:ext uri="{BB962C8B-B14F-4D97-AF65-F5344CB8AC3E}">
        <p14:creationId xmlns:p14="http://schemas.microsoft.com/office/powerpoint/2010/main" val="347949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1A796-32F9-AF60-06E0-48020D833A43}"/>
              </a:ext>
            </a:extLst>
          </p:cNvPr>
          <p:cNvSpPr>
            <a:spLocks noGrp="1"/>
          </p:cNvSpPr>
          <p:nvPr>
            <p:ph type="title"/>
          </p:nvPr>
        </p:nvSpPr>
        <p:spPr>
          <a:xfrm>
            <a:off x="359228" y="815212"/>
            <a:ext cx="10515600" cy="1325563"/>
          </a:xfrm>
        </p:spPr>
        <p:txBody>
          <a:bodyPr>
            <a:normAutofit fontScale="90000"/>
          </a:bodyPr>
          <a:lstStyle/>
          <a:p>
            <a:br>
              <a:rPr lang="en-CA" dirty="0"/>
            </a:br>
            <a:br>
              <a:rPr lang="en-CA" dirty="0"/>
            </a:br>
            <a:r>
              <a:rPr lang="en-CA" sz="4900" dirty="0"/>
              <a:t>NOTICE OF eNEWSLETTER </a:t>
            </a:r>
            <a:br>
              <a:rPr lang="en-CA" sz="4900" dirty="0"/>
            </a:br>
            <a:r>
              <a:rPr lang="en-CA" sz="4900" dirty="0"/>
              <a:t>and WEBINAR FREQUENCY:</a:t>
            </a:r>
            <a:endParaRPr lang="en-US" dirty="0"/>
          </a:p>
        </p:txBody>
      </p:sp>
      <p:sp>
        <p:nvSpPr>
          <p:cNvPr id="8" name="TextBox 7">
            <a:extLst>
              <a:ext uri="{FF2B5EF4-FFF2-40B4-BE49-F238E27FC236}">
                <a16:creationId xmlns:a16="http://schemas.microsoft.com/office/drawing/2014/main" id="{2B5A6FE8-6135-40F9-9F9C-62C29DD643C4}"/>
              </a:ext>
            </a:extLst>
          </p:cNvPr>
          <p:cNvSpPr txBox="1"/>
          <p:nvPr/>
        </p:nvSpPr>
        <p:spPr>
          <a:xfrm>
            <a:off x="584199" y="2514821"/>
            <a:ext cx="11023601" cy="3046988"/>
          </a:xfrm>
          <a:prstGeom prst="rect">
            <a:avLst/>
          </a:prstGeom>
          <a:noFill/>
        </p:spPr>
        <p:txBody>
          <a:bodyPr wrap="square">
            <a:spAutoFit/>
          </a:bodyPr>
          <a:lstStyle/>
          <a:p>
            <a:pPr algn="ctr"/>
            <a:endParaRPr lang="en-US" sz="2400" dirty="0">
              <a:latin typeface="Arial" panose="020B0604020202020204" pitchFamily="34" charset="0"/>
            </a:endParaRPr>
          </a:p>
          <a:p>
            <a:pPr algn="ctr"/>
            <a:r>
              <a:rPr lang="en-US" sz="2400" dirty="0" err="1">
                <a:latin typeface="Arial" panose="020B0604020202020204" pitchFamily="34" charset="0"/>
              </a:rPr>
              <a:t>eNewsletters</a:t>
            </a:r>
            <a:r>
              <a:rPr lang="en-US" sz="2400" dirty="0">
                <a:latin typeface="Arial" panose="020B0604020202020204" pitchFamily="34" charset="0"/>
              </a:rPr>
              <a:t> will continue twice a month through July and August.</a:t>
            </a:r>
          </a:p>
          <a:p>
            <a:pPr algn="ctr"/>
            <a:endParaRPr lang="en-US" sz="2400" dirty="0">
              <a:latin typeface="Arial" panose="020B0604020202020204" pitchFamily="34" charset="0"/>
            </a:endParaRPr>
          </a:p>
          <a:p>
            <a:pPr algn="ctr"/>
            <a:r>
              <a:rPr lang="en-US" sz="2400" dirty="0">
                <a:latin typeface="Arial" panose="020B0604020202020204" pitchFamily="34" charset="0"/>
              </a:rPr>
              <a:t>Thank you for your engagement in our webinars!</a:t>
            </a:r>
          </a:p>
          <a:p>
            <a:pPr algn="ctr"/>
            <a:endParaRPr lang="en-US" sz="2400" dirty="0">
              <a:latin typeface="Arial" panose="020B0604020202020204" pitchFamily="34" charset="0"/>
            </a:endParaRPr>
          </a:p>
          <a:p>
            <a:pPr algn="ctr"/>
            <a:r>
              <a:rPr lang="en-US" sz="2400" dirty="0">
                <a:latin typeface="Arial" panose="020B0604020202020204" pitchFamily="34" charset="0"/>
              </a:rPr>
              <a:t>Webinars will return in the fall. </a:t>
            </a:r>
          </a:p>
          <a:p>
            <a:pPr algn="ctr"/>
            <a:endParaRPr lang="en-US" sz="2400" dirty="0">
              <a:latin typeface="Arial" panose="020B0604020202020204" pitchFamily="34" charset="0"/>
            </a:endParaRPr>
          </a:p>
          <a:p>
            <a:pPr algn="ctr"/>
            <a:r>
              <a:rPr lang="en-US" sz="2400" dirty="0">
                <a:latin typeface="Arial" panose="020B0604020202020204" pitchFamily="34" charset="0"/>
              </a:rPr>
              <a:t>Wishing you a safe and wonderful summer!</a:t>
            </a:r>
            <a:endParaRPr lang="en-US" sz="2400" dirty="0"/>
          </a:p>
        </p:txBody>
      </p:sp>
    </p:spTree>
    <p:extLst>
      <p:ext uri="{BB962C8B-B14F-4D97-AF65-F5344CB8AC3E}">
        <p14:creationId xmlns:p14="http://schemas.microsoft.com/office/powerpoint/2010/main" val="62283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p:txBody>
          <a:bodyPr>
            <a:normAutofit/>
          </a:bodyPr>
          <a:lstStyle/>
          <a:p>
            <a:r>
              <a:rPr lang="en-CA" sz="5400"/>
              <a:t>Welcome</a:t>
            </a:r>
            <a:endParaRPr lang="en-CA" sz="4000" dirty="0"/>
          </a:p>
        </p:txBody>
      </p:sp>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p:txBody>
          <a:bodyPr/>
          <a:lstStyle/>
          <a:p>
            <a:pPr marL="0" indent="0">
              <a:buNone/>
            </a:pPr>
            <a:r>
              <a:rPr lang="en-CA" sz="3200" dirty="0"/>
              <a:t>Presenter:</a:t>
            </a:r>
            <a:br>
              <a:rPr lang="en-CA" sz="2400" dirty="0"/>
            </a:br>
            <a:r>
              <a:rPr lang="en-CA" sz="1050" dirty="0"/>
              <a:t> </a:t>
            </a:r>
            <a:endParaRPr lang="en-CA" sz="2400" dirty="0"/>
          </a:p>
          <a:p>
            <a:pPr marL="0" indent="0">
              <a:buNone/>
            </a:pPr>
            <a:r>
              <a:rPr lang="en-CA" sz="3200" b="1" dirty="0"/>
              <a:t>Dr. Alex Summers</a:t>
            </a:r>
          </a:p>
          <a:p>
            <a:pPr marL="0" indent="0">
              <a:buNone/>
            </a:pPr>
            <a:r>
              <a:rPr lang="en-CA" sz="2400" dirty="0"/>
              <a:t>Medical Officer of Health </a:t>
            </a:r>
          </a:p>
          <a:p>
            <a:pPr marL="0" indent="0">
              <a:buNone/>
            </a:pPr>
            <a:r>
              <a:rPr lang="en-CA" sz="2400" dirty="0"/>
              <a:t>Middlesex-London Health Unit</a:t>
            </a:r>
          </a:p>
          <a:p>
            <a:endParaRPr lang="en-CA" sz="2400" dirty="0"/>
          </a:p>
          <a:p>
            <a:pPr marL="0" indent="0">
              <a:buNone/>
            </a:pPr>
            <a:r>
              <a:rPr lang="en-CA" sz="2400" dirty="0"/>
              <a:t>@alexsummers4</a:t>
            </a:r>
            <a:endParaRPr lang="en-US" sz="2400" dirty="0"/>
          </a:p>
          <a:p>
            <a:pPr marL="0" indent="0">
              <a:buNone/>
            </a:pPr>
            <a:endParaRPr lang="en-CA" dirty="0"/>
          </a:p>
        </p:txBody>
      </p:sp>
      <p:pic>
        <p:nvPicPr>
          <p:cNvPr id="4" name="Picture 3">
            <a:extLst>
              <a:ext uri="{FF2B5EF4-FFF2-40B4-BE49-F238E27FC236}">
                <a16:creationId xmlns:a16="http://schemas.microsoft.com/office/drawing/2014/main" id="{84BBBE1B-6B08-4355-B890-5598A40E855A}"/>
              </a:ext>
            </a:extLst>
          </p:cNvPr>
          <p:cNvPicPr>
            <a:picLocks noChangeAspect="1"/>
          </p:cNvPicPr>
          <p:nvPr/>
        </p:nvPicPr>
        <p:blipFill>
          <a:blip r:embed="rId2"/>
          <a:stretch>
            <a:fillRect/>
          </a:stretch>
        </p:blipFill>
        <p:spPr>
          <a:xfrm>
            <a:off x="4373882" y="4899253"/>
            <a:ext cx="661653" cy="661653"/>
          </a:xfrm>
          <a:prstGeom prst="rect">
            <a:avLst/>
          </a:prstGeom>
        </p:spPr>
      </p:pic>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057E6B-8691-47E1-9237-C2BAA4B3453B}"/>
              </a:ext>
            </a:extLst>
          </p:cNvPr>
          <p:cNvSpPr>
            <a:spLocks noGrp="1"/>
          </p:cNvSpPr>
          <p:nvPr>
            <p:ph idx="1"/>
          </p:nvPr>
        </p:nvSpPr>
        <p:spPr>
          <a:xfrm>
            <a:off x="646176" y="1747024"/>
            <a:ext cx="7410288" cy="4249092"/>
          </a:xfrm>
        </p:spPr>
        <p:txBody>
          <a:bodyPr>
            <a:normAutofit/>
          </a:bodyPr>
          <a:lstStyle/>
          <a:p>
            <a:pPr marL="0" indent="0" algn="l">
              <a:buNone/>
            </a:pPr>
            <a:r>
              <a:rPr lang="en-CA" sz="900" b="1" dirty="0"/>
              <a:t> </a:t>
            </a:r>
            <a:endParaRPr lang="en-CA" sz="3200" b="1" dirty="0"/>
          </a:p>
          <a:p>
            <a:pPr algn="l"/>
            <a:endParaRPr lang="en-CA" sz="400" dirty="0"/>
          </a:p>
          <a:p>
            <a:pPr algn="l"/>
            <a:r>
              <a:rPr lang="en-CA" dirty="0"/>
              <a:t>Ask using chat function now, or after the webinar at: </a:t>
            </a:r>
            <a:r>
              <a:rPr lang="en-CA" dirty="0">
                <a:hlinkClick r:id="rId3">
                  <a:extLst>
                    <a:ext uri="{A12FA001-AC4F-418D-AE19-62706E023703}">
                      <ahyp:hlinkClr xmlns:ahyp="http://schemas.microsoft.com/office/drawing/2018/hyperlinkcolor" val="tx"/>
                    </a:ext>
                  </a:extLst>
                </a:hlinkClick>
              </a:rPr>
              <a:t>healthcareproviders@mlhu.on.ca</a:t>
            </a:r>
            <a:endParaRPr lang="en-CA" dirty="0"/>
          </a:p>
          <a:p>
            <a:pPr algn="l"/>
            <a:r>
              <a:rPr lang="en-CA" dirty="0"/>
              <a:t>For urgent matters please call the Health Unit’s main line at </a:t>
            </a:r>
            <a:r>
              <a:rPr lang="en-CA" b="1" dirty="0"/>
              <a:t>519-663-5317</a:t>
            </a:r>
          </a:p>
          <a:p>
            <a:pPr algn="l"/>
            <a:r>
              <a:rPr lang="en-US" dirty="0"/>
              <a:t>For more information </a:t>
            </a:r>
            <a:r>
              <a:rPr lang="en-US" dirty="0">
                <a:hlinkClick r:id="rId4">
                  <a:extLst>
                    <a:ext uri="{A12FA001-AC4F-418D-AE19-62706E023703}">
                      <ahyp:hlinkClr xmlns:ahyp="http://schemas.microsoft.com/office/drawing/2018/hyperlinkcolor" val="tx"/>
                    </a:ext>
                  </a:extLst>
                </a:hlinkClick>
              </a:rPr>
              <a:t>www.healthunit.com/healthcare-providers</a:t>
            </a:r>
            <a:r>
              <a:rPr lang="en-US" dirty="0"/>
              <a:t> </a:t>
            </a:r>
          </a:p>
          <a:p>
            <a:pPr marL="0" indent="0">
              <a:buNone/>
            </a:pPr>
            <a:endParaRPr lang="en-US" b="1" dirty="0"/>
          </a:p>
          <a:p>
            <a:pPr marL="0" indent="0">
              <a:buNone/>
            </a:pPr>
            <a:endParaRPr lang="en-US" dirty="0"/>
          </a:p>
        </p:txBody>
      </p:sp>
      <p:sp>
        <p:nvSpPr>
          <p:cNvPr id="4" name="Title 1">
            <a:extLst>
              <a:ext uri="{FF2B5EF4-FFF2-40B4-BE49-F238E27FC236}">
                <a16:creationId xmlns:a16="http://schemas.microsoft.com/office/drawing/2014/main" id="{E4FDFF3B-ABF9-4FC0-A061-8FB814548EDB}"/>
              </a:ext>
            </a:extLst>
          </p:cNvPr>
          <p:cNvSpPr txBox="1">
            <a:spLocks/>
          </p:cNvSpPr>
          <p:nvPr/>
        </p:nvSpPr>
        <p:spPr bwMode="auto">
          <a:xfrm>
            <a:off x="1939925" y="789763"/>
            <a:ext cx="7886700" cy="957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Zurich BT" pitchFamily="34" charset="0"/>
              </a:defRPr>
            </a:lvl2pPr>
            <a:lvl3pPr algn="ctr" rtl="0" eaLnBrk="1" fontAlgn="base" hangingPunct="1">
              <a:spcBef>
                <a:spcPct val="0"/>
              </a:spcBef>
              <a:spcAft>
                <a:spcPct val="0"/>
              </a:spcAft>
              <a:defRPr sz="4400">
                <a:solidFill>
                  <a:schemeClr val="tx2"/>
                </a:solidFill>
                <a:latin typeface="Zurich BT" pitchFamily="34" charset="0"/>
              </a:defRPr>
            </a:lvl3pPr>
            <a:lvl4pPr algn="ctr" rtl="0" eaLnBrk="1" fontAlgn="base" hangingPunct="1">
              <a:spcBef>
                <a:spcPct val="0"/>
              </a:spcBef>
              <a:spcAft>
                <a:spcPct val="0"/>
              </a:spcAft>
              <a:defRPr sz="4400">
                <a:solidFill>
                  <a:schemeClr val="tx2"/>
                </a:solidFill>
                <a:latin typeface="Zurich BT" pitchFamily="34" charset="0"/>
              </a:defRPr>
            </a:lvl4pPr>
            <a:lvl5pPr algn="ctr" rtl="0" eaLnBrk="1" fontAlgn="base" hangingPunct="1">
              <a:spcBef>
                <a:spcPct val="0"/>
              </a:spcBef>
              <a:spcAft>
                <a:spcPct val="0"/>
              </a:spcAft>
              <a:defRPr sz="4400">
                <a:solidFill>
                  <a:schemeClr val="tx2"/>
                </a:solidFill>
                <a:latin typeface="Zurich BT" pitchFamily="34" charset="0"/>
              </a:defRPr>
            </a:lvl5pPr>
            <a:lvl6pPr marL="457200" algn="ctr" rtl="0" eaLnBrk="1" fontAlgn="base" hangingPunct="1">
              <a:spcBef>
                <a:spcPct val="0"/>
              </a:spcBef>
              <a:spcAft>
                <a:spcPct val="0"/>
              </a:spcAft>
              <a:defRPr sz="4400">
                <a:solidFill>
                  <a:schemeClr val="tx2"/>
                </a:solidFill>
                <a:latin typeface="Zurich BT" pitchFamily="34" charset="0"/>
              </a:defRPr>
            </a:lvl6pPr>
            <a:lvl7pPr marL="914400" algn="ctr" rtl="0" eaLnBrk="1" fontAlgn="base" hangingPunct="1">
              <a:spcBef>
                <a:spcPct val="0"/>
              </a:spcBef>
              <a:spcAft>
                <a:spcPct val="0"/>
              </a:spcAft>
              <a:defRPr sz="4400">
                <a:solidFill>
                  <a:schemeClr val="tx2"/>
                </a:solidFill>
                <a:latin typeface="Zurich BT" pitchFamily="34" charset="0"/>
              </a:defRPr>
            </a:lvl7pPr>
            <a:lvl8pPr marL="1371600" algn="ctr" rtl="0" eaLnBrk="1" fontAlgn="base" hangingPunct="1">
              <a:spcBef>
                <a:spcPct val="0"/>
              </a:spcBef>
              <a:spcAft>
                <a:spcPct val="0"/>
              </a:spcAft>
              <a:defRPr sz="4400">
                <a:solidFill>
                  <a:schemeClr val="tx2"/>
                </a:solidFill>
                <a:latin typeface="Zurich BT" pitchFamily="34" charset="0"/>
              </a:defRPr>
            </a:lvl8pPr>
            <a:lvl9pPr marL="1828800" algn="ctr" rtl="0" eaLnBrk="1" fontAlgn="base" hangingPunct="1">
              <a:spcBef>
                <a:spcPct val="0"/>
              </a:spcBef>
              <a:spcAft>
                <a:spcPct val="0"/>
              </a:spcAft>
              <a:defRPr sz="4400">
                <a:solidFill>
                  <a:schemeClr val="tx2"/>
                </a:solidFill>
                <a:latin typeface="Zurich BT" pitchFamily="34" charset="0"/>
              </a:defRPr>
            </a:lvl9pPr>
          </a:lstStyle>
          <a:p>
            <a:r>
              <a:rPr lang="en-CA" b="1" dirty="0">
                <a:solidFill>
                  <a:schemeClr val="tx1"/>
                </a:solidFill>
                <a:latin typeface="Arial" panose="020B0604020202020204" pitchFamily="34" charset="0"/>
                <a:cs typeface="Arial" panose="020B0604020202020204" pitchFamily="34" charset="0"/>
              </a:rPr>
              <a:t>Questions?</a:t>
            </a:r>
            <a:endParaRPr lang="en-US" b="1"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3947CCF-4454-46A1-A0F5-1EAA5B828A91}"/>
              </a:ext>
            </a:extLst>
          </p:cNvPr>
          <p:cNvPicPr>
            <a:picLocks noChangeAspect="1"/>
          </p:cNvPicPr>
          <p:nvPr/>
        </p:nvPicPr>
        <p:blipFill>
          <a:blip r:embed="rId5"/>
          <a:stretch>
            <a:fillRect/>
          </a:stretch>
        </p:blipFill>
        <p:spPr>
          <a:xfrm>
            <a:off x="8201152" y="2005460"/>
            <a:ext cx="2847080" cy="2847080"/>
          </a:xfrm>
          <a:prstGeom prst="rect">
            <a:avLst/>
          </a:prstGeom>
        </p:spPr>
      </p:pic>
    </p:spTree>
    <p:extLst>
      <p:ext uri="{BB962C8B-B14F-4D97-AF65-F5344CB8AC3E}">
        <p14:creationId xmlns:p14="http://schemas.microsoft.com/office/powerpoint/2010/main" val="55991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8D1B3A-A953-B177-1ACE-7EB6F342A9F3}"/>
              </a:ext>
            </a:extLst>
          </p:cNvPr>
          <p:cNvSpPr txBox="1"/>
          <p:nvPr/>
        </p:nvSpPr>
        <p:spPr>
          <a:xfrm>
            <a:off x="419098" y="6021504"/>
            <a:ext cx="11353800" cy="338554"/>
          </a:xfrm>
          <a:prstGeom prst="rect">
            <a:avLst/>
          </a:prstGeom>
          <a:noFill/>
        </p:spPr>
        <p:txBody>
          <a:bodyPr wrap="square">
            <a:spAutoFit/>
          </a:bodyPr>
          <a:lstStyle/>
          <a:p>
            <a:pPr marL="514350" lvl="1" indent="0">
              <a:buNone/>
            </a:pPr>
            <a:r>
              <a:rPr lang="en-US" sz="800" b="1" dirty="0">
                <a:latin typeface="Arial" panose="020B0604020202020204" pitchFamily="34" charset="0"/>
                <a:cs typeface="Arial" panose="020B0604020202020204" pitchFamily="34" charset="0"/>
              </a:rPr>
              <a:t>Data source</a:t>
            </a:r>
            <a:r>
              <a:rPr lang="en-US" sz="800" dirty="0">
                <a:latin typeface="Arial" panose="020B0604020202020204" pitchFamily="34" charset="0"/>
                <a:cs typeface="Arial" panose="020B0604020202020204" pitchFamily="34" charset="0"/>
              </a:rPr>
              <a:t>: Public Health Ontario- </a:t>
            </a:r>
            <a:r>
              <a:rPr lang="en-US" sz="800" i="1" dirty="0">
                <a:latin typeface="Arial" panose="020B0604020202020204" pitchFamily="34" charset="0"/>
                <a:cs typeface="Arial" panose="020B0604020202020204" pitchFamily="34" charset="0"/>
              </a:rPr>
              <a:t>Ontario COVID-19 Data Tool</a:t>
            </a:r>
            <a:r>
              <a:rPr lang="en-US" sz="800" dirty="0">
                <a:latin typeface="Arial" panose="020B0604020202020204" pitchFamily="34" charset="0"/>
                <a:cs typeface="Arial" panose="020B0604020202020204" pitchFamily="34" charset="0"/>
              </a:rPr>
              <a:t>, extracted 2023-06-20. Data current as of the end of day 2023-06-10</a:t>
            </a:r>
            <a:r>
              <a:rPr lang="en-CA" sz="800" dirty="0">
                <a:latin typeface="Arial" panose="020B0604020202020204" pitchFamily="34" charset="0"/>
                <a:cs typeface="Arial" panose="020B0604020202020204" pitchFamily="34" charset="0"/>
              </a:rPr>
              <a:t>. </a:t>
            </a:r>
            <a:r>
              <a:rPr lang="en-CA" sz="800" dirty="0">
                <a:latin typeface="Arial" panose="020B0604020202020204" pitchFamily="34" charset="0"/>
                <a:cs typeface="Arial" panose="020B0604020202020204" pitchFamily="34" charset="0"/>
                <a:hlinkClick r:id="rId2"/>
              </a:rPr>
              <a:t>https://www.publichealthontario.ca/en/Data-and-Analysis/Infectious-Disease/COVID-19-Data-Surveillance/COVID-19-Data-Tool?tab=overview</a:t>
            </a:r>
            <a:r>
              <a:rPr lang="en-CA" sz="800" dirty="0">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6E58666-E3CE-3BB2-060C-EA59B5A2867D}"/>
              </a:ext>
            </a:extLst>
          </p:cNvPr>
          <p:cNvPicPr>
            <a:picLocks noChangeAspect="1"/>
          </p:cNvPicPr>
          <p:nvPr/>
        </p:nvPicPr>
        <p:blipFill>
          <a:blip r:embed="rId3"/>
          <a:stretch>
            <a:fillRect/>
          </a:stretch>
        </p:blipFill>
        <p:spPr>
          <a:xfrm>
            <a:off x="1186774" y="985265"/>
            <a:ext cx="9523379" cy="4887470"/>
          </a:xfrm>
          <a:prstGeom prst="rect">
            <a:avLst/>
          </a:prstGeom>
        </p:spPr>
      </p:pic>
    </p:spTree>
    <p:extLst>
      <p:ext uri="{BB962C8B-B14F-4D97-AF65-F5344CB8AC3E}">
        <p14:creationId xmlns:p14="http://schemas.microsoft.com/office/powerpoint/2010/main" val="129045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823B77A-6ABF-AC9C-9226-D9D52671ABB1}"/>
              </a:ext>
            </a:extLst>
          </p:cNvPr>
          <p:cNvSpPr txBox="1"/>
          <p:nvPr/>
        </p:nvSpPr>
        <p:spPr>
          <a:xfrm>
            <a:off x="207962" y="5907998"/>
            <a:ext cx="11776075" cy="338554"/>
          </a:xfrm>
          <a:prstGeom prst="rect">
            <a:avLst/>
          </a:prstGeom>
          <a:noFill/>
        </p:spPr>
        <p:txBody>
          <a:bodyPr wrap="square">
            <a:spAutoFit/>
          </a:bodyPr>
          <a:lstStyle/>
          <a:p>
            <a:pPr marL="514350" lvl="1" indent="0">
              <a:buNone/>
            </a:pPr>
            <a:r>
              <a:rPr lang="en-US" sz="800" b="1" dirty="0">
                <a:latin typeface="Arial" panose="020B0604020202020204" pitchFamily="34" charset="0"/>
                <a:cs typeface="Arial" panose="020B0604020202020204" pitchFamily="34" charset="0"/>
              </a:rPr>
              <a:t>Data source</a:t>
            </a:r>
            <a:r>
              <a:rPr lang="en-US" sz="800" dirty="0">
                <a:latin typeface="Arial" panose="020B0604020202020204" pitchFamily="34" charset="0"/>
                <a:cs typeface="Arial" panose="020B0604020202020204" pitchFamily="34" charset="0"/>
              </a:rPr>
              <a:t>: Public Health Ontario- </a:t>
            </a:r>
            <a:r>
              <a:rPr lang="en-US" sz="800" i="1" dirty="0">
                <a:latin typeface="Arial" panose="020B0604020202020204" pitchFamily="34" charset="0"/>
                <a:cs typeface="Arial" panose="020B0604020202020204" pitchFamily="34" charset="0"/>
              </a:rPr>
              <a:t>Ontario COVID-19 Data Tool</a:t>
            </a:r>
            <a:r>
              <a:rPr lang="en-US" sz="800" dirty="0">
                <a:latin typeface="Arial" panose="020B0604020202020204" pitchFamily="34" charset="0"/>
                <a:cs typeface="Arial" panose="020B0604020202020204" pitchFamily="34" charset="0"/>
              </a:rPr>
              <a:t>, </a:t>
            </a:r>
            <a:r>
              <a:rPr lang="en-US" sz="800">
                <a:latin typeface="Arial" panose="020B0604020202020204" pitchFamily="34" charset="0"/>
                <a:cs typeface="Arial" panose="020B0604020202020204" pitchFamily="34" charset="0"/>
              </a:rPr>
              <a:t>extracted 2023-06-20. </a:t>
            </a:r>
            <a:r>
              <a:rPr lang="en-US" sz="800" dirty="0">
                <a:latin typeface="Arial" panose="020B0604020202020204" pitchFamily="34" charset="0"/>
                <a:cs typeface="Arial" panose="020B0604020202020204" pitchFamily="34" charset="0"/>
              </a:rPr>
              <a:t>Data current as of the end of day 2023-06-10</a:t>
            </a:r>
            <a:r>
              <a:rPr lang="en-CA" sz="800" dirty="0">
                <a:latin typeface="Arial" panose="020B0604020202020204" pitchFamily="34" charset="0"/>
                <a:cs typeface="Arial" panose="020B0604020202020204" pitchFamily="34" charset="0"/>
              </a:rPr>
              <a:t>. </a:t>
            </a:r>
            <a:r>
              <a:rPr lang="en-CA" sz="800" dirty="0">
                <a:latin typeface="Arial" panose="020B0604020202020204" pitchFamily="34" charset="0"/>
                <a:cs typeface="Arial" panose="020B0604020202020204" pitchFamily="34" charset="0"/>
                <a:hlinkClick r:id="rId2"/>
              </a:rPr>
              <a:t>https://www.publichealthontario.ca/en/Data-and-Analysis/Infectious-Disease/COVID-19-Data-Surveillance/COVID-19-Data-Tool?tab=overview</a:t>
            </a:r>
            <a:r>
              <a:rPr lang="en-CA" sz="800" dirty="0">
                <a:latin typeface="Arial" panose="020B0604020202020204" pitchFamily="34" charset="0"/>
                <a:cs typeface="Arial" panose="020B0604020202020204" pitchFamily="34" charset="0"/>
              </a:rPr>
              <a:t> </a:t>
            </a:r>
            <a:endParaRPr lang="en-US" sz="8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5AADAEE-9308-9CD5-3D40-78A829C8218A}"/>
              </a:ext>
            </a:extLst>
          </p:cNvPr>
          <p:cNvPicPr>
            <a:picLocks noChangeAspect="1"/>
          </p:cNvPicPr>
          <p:nvPr/>
        </p:nvPicPr>
        <p:blipFill>
          <a:blip r:embed="rId3"/>
          <a:stretch>
            <a:fillRect/>
          </a:stretch>
        </p:blipFill>
        <p:spPr>
          <a:xfrm>
            <a:off x="1079769" y="860478"/>
            <a:ext cx="9640112" cy="5047520"/>
          </a:xfrm>
          <a:prstGeom prst="rect">
            <a:avLst/>
          </a:prstGeom>
        </p:spPr>
      </p:pic>
    </p:spTree>
    <p:extLst>
      <p:ext uri="{BB962C8B-B14F-4D97-AF65-F5344CB8AC3E}">
        <p14:creationId xmlns:p14="http://schemas.microsoft.com/office/powerpoint/2010/main" val="176838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34B8-F83D-95E7-1B33-449BF5F0B9C7}"/>
              </a:ext>
            </a:extLst>
          </p:cNvPr>
          <p:cNvSpPr>
            <a:spLocks noGrp="1"/>
          </p:cNvSpPr>
          <p:nvPr>
            <p:ph type="title"/>
          </p:nvPr>
        </p:nvSpPr>
        <p:spPr>
          <a:xfrm>
            <a:off x="323850" y="923453"/>
            <a:ext cx="11029950" cy="1126841"/>
          </a:xfrm>
        </p:spPr>
        <p:txBody>
          <a:bodyPr>
            <a:normAutofit fontScale="90000"/>
          </a:bodyPr>
          <a:lstStyle/>
          <a:p>
            <a:br>
              <a:rPr lang="en-CA" b="1" dirty="0">
                <a:effectLst/>
                <a:latin typeface="Arial" panose="020B0604020202020204" pitchFamily="34" charset="0"/>
                <a:ea typeface="Times New Roman" panose="02020603050405020304" pitchFamily="18" charset="0"/>
                <a:cs typeface="Times New Roman" panose="02020603050405020304" pitchFamily="18" charset="0"/>
              </a:rPr>
            </a:br>
            <a:r>
              <a:rPr lang="en-CA" b="1" dirty="0">
                <a:effectLst/>
                <a:latin typeface="Arial" panose="020B0604020202020204" pitchFamily="34" charset="0"/>
                <a:ea typeface="Times New Roman" panose="02020603050405020304" pitchFamily="18" charset="0"/>
                <a:cs typeface="Times New Roman" panose="02020603050405020304" pitchFamily="18" charset="0"/>
              </a:rPr>
              <a:t>Changes to the MLHU Tuberculosis (TB) </a:t>
            </a:r>
            <a:br>
              <a:rPr lang="en-CA" b="1" dirty="0">
                <a:effectLst/>
                <a:latin typeface="Arial" panose="020B0604020202020204" pitchFamily="34" charset="0"/>
                <a:ea typeface="Times New Roman" panose="02020603050405020304" pitchFamily="18" charset="0"/>
                <a:cs typeface="Times New Roman" panose="02020603050405020304" pitchFamily="18" charset="0"/>
              </a:rPr>
            </a:br>
            <a:r>
              <a:rPr lang="en-CA" b="1" dirty="0">
                <a:effectLst/>
                <a:latin typeface="Arial" panose="020B0604020202020204" pitchFamily="34" charset="0"/>
                <a:ea typeface="Times New Roman" panose="02020603050405020304" pitchFamily="18" charset="0"/>
                <a:cs typeface="Times New Roman" panose="02020603050405020304" pitchFamily="18" charset="0"/>
              </a:rPr>
              <a:t>Immigration Medical Surveillance Program</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00BF6031-BF20-A434-9E0C-A9D0F776D602}"/>
              </a:ext>
            </a:extLst>
          </p:cNvPr>
          <p:cNvSpPr>
            <a:spLocks noGrp="1"/>
          </p:cNvSpPr>
          <p:nvPr>
            <p:ph idx="1"/>
          </p:nvPr>
        </p:nvSpPr>
        <p:spPr>
          <a:xfrm>
            <a:off x="323849" y="1935238"/>
            <a:ext cx="11029949" cy="4817533"/>
          </a:xfrm>
        </p:spPr>
        <p:txBody>
          <a:bodyPr>
            <a:normAutofit/>
          </a:bodyPr>
          <a:lstStyle/>
          <a:p>
            <a:pPr algn="l"/>
            <a:endParaRPr lang="en-CA" sz="26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CA" sz="2600" dirty="0">
                <a:effectLst/>
                <a:latin typeface="Arial" panose="020B0604020202020204" pitchFamily="34" charset="0"/>
                <a:ea typeface="Times New Roman" panose="02020603050405020304" pitchFamily="18" charset="0"/>
                <a:cs typeface="Times New Roman" panose="02020603050405020304" pitchFamily="18" charset="0"/>
              </a:rPr>
              <a:t>There has been a significant increase in the number of individuals being referred from Immigration, Refugees, and Citizenship Canada (IRCC) for TB Immigration Medical Surveillance (IMS) assessments in the Middlesex-London region throughout the past few years. </a:t>
            </a:r>
          </a:p>
          <a:p>
            <a:pPr marL="0" indent="0" algn="l">
              <a:buNone/>
            </a:pPr>
            <a:endParaRPr lang="en-CA" sz="26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CA" sz="2600" dirty="0">
                <a:effectLst/>
                <a:ea typeface="Times New Roman" panose="02020603050405020304" pitchFamily="18" charset="0"/>
              </a:rPr>
              <a:t>To meet this demand, </a:t>
            </a:r>
            <a:r>
              <a:rPr lang="en-CA" sz="2600" b="1" dirty="0">
                <a:effectLst/>
                <a:ea typeface="Times New Roman" panose="02020603050405020304" pitchFamily="18" charset="0"/>
              </a:rPr>
              <a:t>effective </a:t>
            </a:r>
            <a:r>
              <a:rPr lang="en-CA" sz="2600" b="1" u="sng" dirty="0">
                <a:effectLst/>
                <a:ea typeface="Times New Roman" panose="02020603050405020304" pitchFamily="18" charset="0"/>
              </a:rPr>
              <a:t>June 30, 2023</a:t>
            </a:r>
            <a:r>
              <a:rPr lang="en-CA" sz="2600" dirty="0">
                <a:effectLst/>
                <a:ea typeface="Times New Roman" panose="02020603050405020304" pitchFamily="18" charset="0"/>
              </a:rPr>
              <a:t>, the Health Unit will be referring assessments for low-risk TB IMS clients to community providers.</a:t>
            </a:r>
            <a:endParaRPr lang="en-US" sz="2600" dirty="0">
              <a:effectLst/>
              <a:ea typeface="Times New Roman" panose="02020603050405020304" pitchFamily="18" charset="0"/>
            </a:endParaRPr>
          </a:p>
          <a:p>
            <a:pPr algn="l"/>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endParaRPr lang="en-US" sz="2600" dirty="0"/>
          </a:p>
        </p:txBody>
      </p:sp>
    </p:spTree>
    <p:extLst>
      <p:ext uri="{BB962C8B-B14F-4D97-AF65-F5344CB8AC3E}">
        <p14:creationId xmlns:p14="http://schemas.microsoft.com/office/powerpoint/2010/main" val="2928001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234B8-F83D-95E7-1B33-449BF5F0B9C7}"/>
              </a:ext>
            </a:extLst>
          </p:cNvPr>
          <p:cNvSpPr>
            <a:spLocks noGrp="1"/>
          </p:cNvSpPr>
          <p:nvPr>
            <p:ph type="title"/>
          </p:nvPr>
        </p:nvSpPr>
        <p:spPr>
          <a:xfrm>
            <a:off x="1337733" y="1080106"/>
            <a:ext cx="9516533" cy="1325563"/>
          </a:xfrm>
        </p:spPr>
        <p:txBody>
          <a:bodyPr>
            <a:noAutofit/>
          </a:bodyPr>
          <a:lstStyle/>
          <a:p>
            <a:br>
              <a:rPr lang="en-CA" sz="3200" dirty="0">
                <a:effectLst/>
                <a:latin typeface="Arial" panose="020B0604020202020204" pitchFamily="34" charset="0"/>
                <a:ea typeface="Times New Roman" panose="02020603050405020304" pitchFamily="18" charset="0"/>
                <a:cs typeface="Times New Roman" panose="02020603050405020304" pitchFamily="18" charset="0"/>
              </a:rPr>
            </a:br>
            <a:r>
              <a:rPr lang="en-CA" sz="3200" dirty="0">
                <a:effectLst/>
                <a:latin typeface="Arial" panose="020B0604020202020204" pitchFamily="34" charset="0"/>
                <a:ea typeface="Times New Roman" panose="02020603050405020304" pitchFamily="18" charset="0"/>
                <a:cs typeface="Times New Roman" panose="02020603050405020304" pitchFamily="18" charset="0"/>
              </a:rPr>
              <a:t>Should a client present to your office or clinic with a letter indicating they require an assessment to rule out active TB:</a:t>
            </a:r>
            <a:br>
              <a:rPr lang="en-US" sz="26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2600" dirty="0"/>
          </a:p>
        </p:txBody>
      </p:sp>
      <p:sp>
        <p:nvSpPr>
          <p:cNvPr id="4" name="Content Placeholder 2">
            <a:extLst>
              <a:ext uri="{FF2B5EF4-FFF2-40B4-BE49-F238E27FC236}">
                <a16:creationId xmlns:a16="http://schemas.microsoft.com/office/drawing/2014/main" id="{1C2B4B2E-6586-4B5A-9D1C-FF42C473E7D1}"/>
              </a:ext>
            </a:extLst>
          </p:cNvPr>
          <p:cNvSpPr>
            <a:spLocks noGrp="1"/>
          </p:cNvSpPr>
          <p:nvPr>
            <p:ph idx="1"/>
          </p:nvPr>
        </p:nvSpPr>
        <p:spPr>
          <a:xfrm>
            <a:off x="323849" y="2405669"/>
            <a:ext cx="11029949" cy="4347102"/>
          </a:xfrm>
        </p:spPr>
        <p:txBody>
          <a:bodyPr>
            <a:normAutofit fontScale="92500" lnSpcReduction="10000"/>
          </a:bodyPr>
          <a:lstStyle/>
          <a:p>
            <a:pPr marL="0" indent="0" algn="l">
              <a:buNone/>
            </a:pPr>
            <a:endParaRPr lang="en-CA" sz="2600" dirty="0">
              <a:effectLst/>
              <a:latin typeface="Arial" panose="020B0604020202020204" pitchFamily="34" charset="0"/>
              <a:ea typeface="Times New Roman" panose="02020603050405020304" pitchFamily="18" charset="0"/>
              <a:cs typeface="Times New Roman" panose="02020603050405020304" pitchFamily="18" charset="0"/>
            </a:endParaRPr>
          </a:p>
          <a:p>
            <a:pPr algn="l"/>
            <a:r>
              <a:rPr lang="en-CA" sz="2600" dirty="0">
                <a:ea typeface="Times New Roman" panose="02020603050405020304" pitchFamily="18" charset="0"/>
                <a:cs typeface="Times New Roman" panose="02020603050405020304" pitchFamily="18" charset="0"/>
              </a:rPr>
              <a:t>S</a:t>
            </a:r>
            <a:r>
              <a:rPr lang="en-CA" sz="2600" dirty="0">
                <a:effectLst/>
                <a:latin typeface="Arial" panose="020B0604020202020204" pitchFamily="34" charset="0"/>
                <a:ea typeface="Times New Roman" panose="02020603050405020304" pitchFamily="18" charset="0"/>
                <a:cs typeface="Times New Roman" panose="02020603050405020304" pitchFamily="18" charset="0"/>
              </a:rPr>
              <a:t>end client for a chest x-ray (PA and lateral)</a:t>
            </a:r>
          </a:p>
          <a:p>
            <a:pPr marL="0" indent="0" algn="l">
              <a:buNone/>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r>
              <a:rPr lang="en-CA" sz="2600" dirty="0">
                <a:effectLst/>
                <a:latin typeface="Arial" panose="020B0604020202020204" pitchFamily="34" charset="0"/>
                <a:ea typeface="Times New Roman" panose="02020603050405020304" pitchFamily="18" charset="0"/>
                <a:cs typeface="Times New Roman" panose="02020603050405020304" pitchFamily="18" charset="0"/>
              </a:rPr>
              <a:t>Once the x-ray report is received, complete the </a:t>
            </a:r>
            <a:r>
              <a:rPr lang="en-US" sz="2600" i="1" dirty="0">
                <a:effectLst/>
                <a:latin typeface="Arial" panose="020B0604020202020204" pitchFamily="34" charset="0"/>
                <a:ea typeface="Times New Roman" panose="02020603050405020304" pitchFamily="18" charset="0"/>
                <a:cs typeface="Times New Roman" panose="02020603050405020304" pitchFamily="18" charset="0"/>
              </a:rPr>
              <a:t>TB Immigration Medical   Surveillance Physician Report</a:t>
            </a:r>
            <a:r>
              <a:rPr lang="en-US" sz="2600" dirty="0">
                <a:effectLst/>
                <a:latin typeface="Arial" panose="020B0604020202020204" pitchFamily="34" charset="0"/>
                <a:ea typeface="Times New Roman" panose="02020603050405020304" pitchFamily="18" charset="0"/>
                <a:cs typeface="Times New Roman" panose="02020603050405020304" pitchFamily="18" charset="0"/>
              </a:rPr>
              <a:t>, located on the </a:t>
            </a:r>
            <a:r>
              <a:rPr lang="en-US" sz="2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2"/>
              </a:rPr>
              <a:t>HCP Forms webpage</a:t>
            </a:r>
            <a:endParaRPr lang="en-US" sz="26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l">
              <a:buNone/>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For more information, please see </a:t>
            </a:r>
            <a:r>
              <a:rPr lang="en-CA" sz="2600" u="sng"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Tuberculosis (TB) for Healthcare Providers</a:t>
            </a:r>
            <a:r>
              <a:rPr lang="en-US" sz="2600" dirty="0">
                <a:effectLst/>
                <a:latin typeface="Calibri" panose="020F0502020204030204" pitchFamily="34" charset="0"/>
                <a:ea typeface="Times New Roman" panose="02020603050405020304" pitchFamily="18" charset="0"/>
                <a:cs typeface="Times New Roman" panose="02020603050405020304" pitchFamily="18" charset="0"/>
              </a:rPr>
              <a:t>.</a:t>
            </a:r>
          </a:p>
          <a:p>
            <a:pPr marL="0" indent="0" algn="l">
              <a:buNone/>
            </a:pPr>
            <a:endParaRPr lang="en-US" sz="2600" dirty="0">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r>
              <a:rPr lang="en-CA" sz="2600" dirty="0">
                <a:effectLst/>
                <a:latin typeface="Arial" panose="020B0604020202020204" pitchFamily="34" charset="0"/>
                <a:ea typeface="Times New Roman" panose="02020603050405020304" pitchFamily="18" charset="0"/>
                <a:cs typeface="Times New Roman" panose="02020603050405020304" pitchFamily="18" charset="0"/>
              </a:rPr>
              <a:t>The Health Unit’s TB Clinic will continue to provide assessments for high-risk TB IMS clients, as well as support for community providers who wish a second opinion. </a:t>
            </a: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en-US" sz="2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lgn="l">
              <a:buNone/>
            </a:pPr>
            <a:endParaRPr lang="en-US" sz="2600" dirty="0"/>
          </a:p>
        </p:txBody>
      </p:sp>
    </p:spTree>
    <p:extLst>
      <p:ext uri="{BB962C8B-B14F-4D97-AF65-F5344CB8AC3E}">
        <p14:creationId xmlns:p14="http://schemas.microsoft.com/office/powerpoint/2010/main" val="261122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8338E-661E-480C-9AB7-6BCB54A098A1}"/>
              </a:ext>
            </a:extLst>
          </p:cNvPr>
          <p:cNvSpPr>
            <a:spLocks noGrp="1"/>
          </p:cNvSpPr>
          <p:nvPr>
            <p:ph type="title"/>
          </p:nvPr>
        </p:nvSpPr>
        <p:spPr>
          <a:xfrm>
            <a:off x="838200" y="600326"/>
            <a:ext cx="10515600" cy="1325563"/>
          </a:xfrm>
        </p:spPr>
        <p:txBody>
          <a:bodyPr>
            <a:normAutofit fontScale="90000"/>
          </a:bodyPr>
          <a:lstStyle/>
          <a:p>
            <a:br>
              <a:rPr lang="en-CA" sz="4000" dirty="0"/>
            </a:br>
            <a:r>
              <a:rPr lang="en-CA" sz="4000" dirty="0"/>
              <a:t>Vaccine Preventable Disease Team – </a:t>
            </a:r>
            <a:br>
              <a:rPr lang="en-CA" sz="4000" dirty="0"/>
            </a:br>
            <a:r>
              <a:rPr lang="en-CA" sz="4000" dirty="0"/>
              <a:t>Special Presentation</a:t>
            </a:r>
          </a:p>
        </p:txBody>
      </p:sp>
      <p:sp>
        <p:nvSpPr>
          <p:cNvPr id="3" name="Content Placeholder 2">
            <a:extLst>
              <a:ext uri="{FF2B5EF4-FFF2-40B4-BE49-F238E27FC236}">
                <a16:creationId xmlns:a16="http://schemas.microsoft.com/office/drawing/2014/main" id="{448619B8-F06A-4A13-96E7-8C7338FB0B86}"/>
              </a:ext>
            </a:extLst>
          </p:cNvPr>
          <p:cNvSpPr>
            <a:spLocks noGrp="1"/>
          </p:cNvSpPr>
          <p:nvPr>
            <p:ph idx="1"/>
          </p:nvPr>
        </p:nvSpPr>
        <p:spPr>
          <a:xfrm>
            <a:off x="838200" y="1637827"/>
            <a:ext cx="10515600" cy="4351338"/>
          </a:xfrm>
        </p:spPr>
        <p:txBody>
          <a:bodyPr vert="horz" lIns="91440" tIns="45720" rIns="91440" bIns="45720" rtlCol="0" anchor="t">
            <a:normAutofit lnSpcReduction="10000"/>
          </a:bodyPr>
          <a:lstStyle/>
          <a:p>
            <a:pPr algn="l"/>
            <a:endParaRPr lang="en-CA" b="1" dirty="0"/>
          </a:p>
          <a:p>
            <a:pPr marL="0" indent="0" algn="l">
              <a:buNone/>
            </a:pPr>
            <a:r>
              <a:rPr lang="en-CA" b="1" dirty="0"/>
              <a:t>Immunization record assessment and administration errors</a:t>
            </a:r>
          </a:p>
          <a:p>
            <a:pPr marL="0" indent="0" algn="l">
              <a:buNone/>
            </a:pPr>
            <a:endParaRPr lang="en-CA" b="1" dirty="0"/>
          </a:p>
          <a:p>
            <a:pPr marL="0" indent="0" algn="l">
              <a:buNone/>
            </a:pPr>
            <a:r>
              <a:rPr lang="en-CA" dirty="0"/>
              <a:t>Agenda:</a:t>
            </a:r>
          </a:p>
          <a:p>
            <a:pPr marL="0" indent="0" algn="l">
              <a:buNone/>
            </a:pPr>
            <a:r>
              <a:rPr lang="en-CA" sz="2400" dirty="0">
                <a:latin typeface="Arial" panose="020B0604020202020204" pitchFamily="34" charset="0"/>
                <a:cs typeface="Arial" panose="020B0604020202020204" pitchFamily="34" charset="0"/>
              </a:rPr>
              <a:t>-Importance of correct assessment / impact of errors</a:t>
            </a:r>
          </a:p>
          <a:p>
            <a:pPr marL="0" indent="0" algn="l">
              <a:buNone/>
            </a:pPr>
            <a:r>
              <a:rPr lang="en-CA" sz="2400" dirty="0"/>
              <a:t>-</a:t>
            </a:r>
            <a:r>
              <a:rPr lang="en-CA" sz="2400" dirty="0">
                <a:latin typeface="Arial" panose="020B0604020202020204" pitchFamily="34" charset="0"/>
                <a:cs typeface="Arial" panose="020B0604020202020204" pitchFamily="34" charset="0"/>
              </a:rPr>
              <a:t>Common errors and contributing factors</a:t>
            </a:r>
          </a:p>
          <a:p>
            <a:pPr lvl="1"/>
            <a:r>
              <a:rPr lang="en-CA" sz="2000" dirty="0">
                <a:latin typeface="Arial" panose="020B0604020202020204" pitchFamily="34" charset="0"/>
                <a:cs typeface="Arial" panose="020B0604020202020204" pitchFamily="34" charset="0"/>
              </a:rPr>
              <a:t>What are the most common errors?</a:t>
            </a:r>
          </a:p>
          <a:p>
            <a:pPr lvl="1"/>
            <a:r>
              <a:rPr lang="en-CA" sz="2000" dirty="0">
                <a:latin typeface="Arial" panose="020B0604020202020204" pitchFamily="34" charset="0"/>
                <a:cs typeface="Arial" panose="020B0604020202020204" pitchFamily="34" charset="0"/>
              </a:rPr>
              <a:t>How do we avoid these errors?</a:t>
            </a:r>
          </a:p>
          <a:p>
            <a:pPr lvl="1"/>
            <a:r>
              <a:rPr lang="en-CA" sz="2000" dirty="0">
                <a:latin typeface="Arial"/>
                <a:cs typeface="Arial"/>
              </a:rPr>
              <a:t>What to do when an error occurs?</a:t>
            </a:r>
          </a:p>
          <a:p>
            <a:pPr marL="0" indent="0" algn="l">
              <a:buNone/>
            </a:pPr>
            <a:r>
              <a:rPr lang="en-CA" sz="2400" dirty="0">
                <a:latin typeface="Arial" panose="020B0604020202020204" pitchFamily="34" charset="0"/>
                <a:cs typeface="Arial" panose="020B0604020202020204" pitchFamily="34" charset="0"/>
              </a:rPr>
              <a:t>-Tools and supports for HCPs</a:t>
            </a:r>
            <a:endParaRPr lang="en-CA" sz="2400" dirty="0"/>
          </a:p>
        </p:txBody>
      </p:sp>
      <p:pic>
        <p:nvPicPr>
          <p:cNvPr id="1026" name="Picture 2" descr="Vaccines and immunization | ontario.ca">
            <a:extLst>
              <a:ext uri="{FF2B5EF4-FFF2-40B4-BE49-F238E27FC236}">
                <a16:creationId xmlns:a16="http://schemas.microsoft.com/office/drawing/2014/main" id="{C79DB4CA-29AE-EE6A-8ADE-52395DE164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3745" y="2647406"/>
            <a:ext cx="2702543" cy="3246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557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C6FB-4F69-4ED6-AA20-158C8CAF43D8}"/>
              </a:ext>
            </a:extLst>
          </p:cNvPr>
          <p:cNvSpPr>
            <a:spLocks noGrp="1"/>
          </p:cNvSpPr>
          <p:nvPr>
            <p:ph type="title"/>
          </p:nvPr>
        </p:nvSpPr>
        <p:spPr>
          <a:xfrm>
            <a:off x="2275113" y="-234864"/>
            <a:ext cx="10515600" cy="1325563"/>
          </a:xfrm>
        </p:spPr>
        <p:txBody>
          <a:bodyPr/>
          <a:lstStyle/>
          <a:p>
            <a:br>
              <a:rPr lang="en-CA" dirty="0"/>
            </a:br>
            <a:r>
              <a:rPr lang="en-CA" dirty="0"/>
              <a:t>Importance of Correct Assessment </a:t>
            </a:r>
            <a:endParaRPr lang="en-US" dirty="0"/>
          </a:p>
        </p:txBody>
      </p:sp>
      <p:sp>
        <p:nvSpPr>
          <p:cNvPr id="3" name="Content Placeholder 2">
            <a:extLst>
              <a:ext uri="{FF2B5EF4-FFF2-40B4-BE49-F238E27FC236}">
                <a16:creationId xmlns:a16="http://schemas.microsoft.com/office/drawing/2014/main" id="{BF7E5875-4F98-4876-8957-4E2F1DF32354}"/>
              </a:ext>
            </a:extLst>
          </p:cNvPr>
          <p:cNvSpPr>
            <a:spLocks noGrp="1"/>
          </p:cNvSpPr>
          <p:nvPr>
            <p:ph idx="1"/>
          </p:nvPr>
        </p:nvSpPr>
        <p:spPr>
          <a:xfrm>
            <a:off x="494254" y="916528"/>
            <a:ext cx="11421975" cy="3423243"/>
          </a:xfrm>
        </p:spPr>
        <p:txBody>
          <a:bodyPr vert="horz" lIns="91440" tIns="45720" rIns="91440" bIns="45720" rtlCol="0" anchor="t">
            <a:normAutofit/>
          </a:bodyPr>
          <a:lstStyle/>
          <a:p>
            <a:pPr lvl="0" algn="l">
              <a:lnSpc>
                <a:spcPct val="120000"/>
              </a:lnSpc>
            </a:pPr>
            <a:r>
              <a:rPr lang="en-US" sz="2400" dirty="0"/>
              <a:t>Record assessments guide decisions on vaccine administration, including which vaccines a patient needs and when they are needed</a:t>
            </a:r>
          </a:p>
          <a:p>
            <a:pPr algn="l"/>
            <a:r>
              <a:rPr lang="en-US" sz="2400" dirty="0"/>
              <a:t>Vaccine administration errors resulting from incorrect assessment may lead to:</a:t>
            </a:r>
          </a:p>
          <a:p>
            <a:pPr lvl="1"/>
            <a:r>
              <a:rPr lang="en-US" dirty="0">
                <a:latin typeface="Arial" panose="020B0604020202020204" pitchFamily="34" charset="0"/>
                <a:cs typeface="Arial" panose="020B0604020202020204" pitchFamily="34" charset="0"/>
              </a:rPr>
              <a:t>Inadequate immunological protection </a:t>
            </a:r>
          </a:p>
          <a:p>
            <a:pPr lvl="1"/>
            <a:r>
              <a:rPr lang="en-US" dirty="0">
                <a:latin typeface="Arial" panose="020B0604020202020204" pitchFamily="34" charset="0"/>
                <a:cs typeface="Arial" panose="020B0604020202020204" pitchFamily="34" charset="0"/>
              </a:rPr>
              <a:t>Failure to meet childcare and school requirements</a:t>
            </a:r>
          </a:p>
          <a:p>
            <a:pPr lvl="1"/>
            <a:r>
              <a:rPr lang="en-US" dirty="0">
                <a:latin typeface="Arial" panose="020B0604020202020204" pitchFamily="34" charset="0"/>
                <a:cs typeface="Arial" panose="020B0604020202020204" pitchFamily="34" charset="0"/>
              </a:rPr>
              <a:t>Repeat or additional vaccines – inconvenience and increased costs</a:t>
            </a:r>
          </a:p>
          <a:p>
            <a:pPr lvl="1"/>
            <a:r>
              <a:rPr lang="en-US" dirty="0">
                <a:latin typeface="Arial" panose="020B0604020202020204" pitchFamily="34" charset="0"/>
                <a:cs typeface="Arial" panose="020B0604020202020204" pitchFamily="34" charset="0"/>
              </a:rPr>
              <a:t>Reduced patient confidence </a:t>
            </a:r>
          </a:p>
          <a:p>
            <a:pPr marL="457200" lvl="1" indent="0">
              <a:buNone/>
            </a:pPr>
            <a:endParaRPr lang="en-US" sz="2000" dirty="0"/>
          </a:p>
          <a:p>
            <a:pPr marL="457200" lvl="1" indent="0">
              <a:buNone/>
            </a:pPr>
            <a:endParaRPr lang="en-US" sz="2000" dirty="0"/>
          </a:p>
        </p:txBody>
      </p:sp>
      <p:graphicFrame>
        <p:nvGraphicFramePr>
          <p:cNvPr id="6" name="Table 5">
            <a:extLst>
              <a:ext uri="{FF2B5EF4-FFF2-40B4-BE49-F238E27FC236}">
                <a16:creationId xmlns:a16="http://schemas.microsoft.com/office/drawing/2014/main" id="{A1BEE0D2-478C-B8F3-7C52-2367550CABAB}"/>
              </a:ext>
            </a:extLst>
          </p:cNvPr>
          <p:cNvGraphicFramePr>
            <a:graphicFrameLocks noGrp="1"/>
          </p:cNvGraphicFramePr>
          <p:nvPr/>
        </p:nvGraphicFramePr>
        <p:xfrm>
          <a:off x="494256" y="4087745"/>
          <a:ext cx="11203490" cy="2551039"/>
        </p:xfrm>
        <a:graphic>
          <a:graphicData uri="http://schemas.openxmlformats.org/drawingml/2006/table">
            <a:tbl>
              <a:tblPr firstRow="1" bandRow="1">
                <a:tableStyleId>{7DF18680-E054-41AD-8BC1-D1AEF772440D}</a:tableStyleId>
              </a:tblPr>
              <a:tblGrid>
                <a:gridCol w="5180830">
                  <a:extLst>
                    <a:ext uri="{9D8B030D-6E8A-4147-A177-3AD203B41FA5}">
                      <a16:colId xmlns:a16="http://schemas.microsoft.com/office/drawing/2014/main" val="3958474844"/>
                    </a:ext>
                  </a:extLst>
                </a:gridCol>
                <a:gridCol w="6022660">
                  <a:extLst>
                    <a:ext uri="{9D8B030D-6E8A-4147-A177-3AD203B41FA5}">
                      <a16:colId xmlns:a16="http://schemas.microsoft.com/office/drawing/2014/main" val="1102439537"/>
                    </a:ext>
                  </a:extLst>
                </a:gridCol>
              </a:tblGrid>
              <a:tr h="409784">
                <a:tc>
                  <a:txBody>
                    <a:bodyPr/>
                    <a:lstStyle/>
                    <a:p>
                      <a:r>
                        <a:rPr lang="en-CA" sz="2400" dirty="0">
                          <a:latin typeface="Arial" panose="020B0604020202020204" pitchFamily="34" charset="0"/>
                          <a:cs typeface="Arial" panose="020B0604020202020204" pitchFamily="34" charset="0"/>
                        </a:rPr>
                        <a:t>Common Errors</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Contributing Factors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789381"/>
                  </a:ext>
                </a:extLst>
              </a:tr>
              <a:tr h="1065439">
                <a:tc>
                  <a:txBody>
                    <a:bodyPr/>
                    <a:lstStyle/>
                    <a:p>
                      <a:r>
                        <a:rPr lang="en-CA" sz="2400" dirty="0">
                          <a:latin typeface="Arial" panose="020B0604020202020204" pitchFamily="34" charset="0"/>
                          <a:cs typeface="Arial" panose="020B0604020202020204" pitchFamily="34" charset="0"/>
                        </a:rPr>
                        <a:t>Incorrect combination vaccine administered – right antigens but wrong strength. </a:t>
                      </a:r>
                      <a:endParaRPr lang="en-US" sz="2400" dirty="0">
                        <a:latin typeface="Arial" panose="020B0604020202020204" pitchFamily="34" charset="0"/>
                        <a:cs typeface="Arial" panose="020B0604020202020204" pitchFamily="34" charset="0"/>
                      </a:endParaRPr>
                    </a:p>
                  </a:txBody>
                  <a:tcPr/>
                </a:tc>
                <a:tc>
                  <a:txBody>
                    <a:bodyPr/>
                    <a:lstStyle/>
                    <a:p>
                      <a:r>
                        <a:rPr lang="en-CA" sz="2400" kern="1200" dirty="0">
                          <a:solidFill>
                            <a:schemeClr val="dk1"/>
                          </a:solidFill>
                          <a:effectLst/>
                          <a:latin typeface="Arial" panose="020B0604020202020204" pitchFamily="34" charset="0"/>
                          <a:cs typeface="Arial" panose="020B0604020202020204" pitchFamily="34" charset="0"/>
                        </a:rPr>
                        <a:t>Vaccines with the same or similar antigens may have differing dose strengths.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44356484"/>
                  </a:ext>
                </a:extLst>
              </a:tr>
              <a:tr h="905119">
                <a:tc>
                  <a:txBody>
                    <a:bodyPr/>
                    <a:lstStyle/>
                    <a:p>
                      <a:r>
                        <a:rPr lang="en-CA" sz="2400" dirty="0">
                          <a:latin typeface="Arial" panose="020B0604020202020204" pitchFamily="34" charset="0"/>
                          <a:cs typeface="Arial" panose="020B0604020202020204" pitchFamily="34" charset="0"/>
                        </a:rPr>
                        <a:t>Vaccine administered at an unauthorized age.</a:t>
                      </a:r>
                      <a:endParaRPr lang="en-US" sz="2400" dirty="0">
                        <a:latin typeface="Arial" panose="020B0604020202020204" pitchFamily="34" charset="0"/>
                        <a:cs typeface="Arial" panose="020B0604020202020204" pitchFamily="34" charset="0"/>
                      </a:endParaRPr>
                    </a:p>
                  </a:txBody>
                  <a:tcPr/>
                </a:tc>
                <a:tc>
                  <a:txBody>
                    <a:bodyPr/>
                    <a:lstStyle/>
                    <a:p>
                      <a:r>
                        <a:rPr lang="en-CA" sz="2400" kern="1200" dirty="0">
                          <a:solidFill>
                            <a:schemeClr val="dk1"/>
                          </a:solidFill>
                          <a:effectLst/>
                          <a:latin typeface="Arial" panose="020B0604020202020204" pitchFamily="34" charset="0"/>
                          <a:cs typeface="Arial" panose="020B0604020202020204" pitchFamily="34" charset="0"/>
                        </a:rPr>
                        <a:t>Vaccines have different authorized ages. </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44904588"/>
                  </a:ext>
                </a:extLst>
              </a:tr>
            </a:tbl>
          </a:graphicData>
        </a:graphic>
      </p:graphicFrame>
    </p:spTree>
    <p:extLst>
      <p:ext uri="{BB962C8B-B14F-4D97-AF65-F5344CB8AC3E}">
        <p14:creationId xmlns:p14="http://schemas.microsoft.com/office/powerpoint/2010/main" val="404404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7E5875-4F98-4876-8957-4E2F1DF32354}"/>
              </a:ext>
            </a:extLst>
          </p:cNvPr>
          <p:cNvSpPr>
            <a:spLocks noGrp="1"/>
          </p:cNvSpPr>
          <p:nvPr>
            <p:ph idx="1"/>
          </p:nvPr>
        </p:nvSpPr>
        <p:spPr>
          <a:xfrm>
            <a:off x="654987" y="1439042"/>
            <a:ext cx="11203491" cy="5354744"/>
          </a:xfrm>
        </p:spPr>
        <p:txBody>
          <a:bodyPr vert="horz" lIns="91440" tIns="45720" rIns="91440" bIns="45720" rtlCol="0" anchor="t">
            <a:normAutofit/>
          </a:bodyPr>
          <a:lstStyle/>
          <a:p>
            <a:pPr marL="457200" lvl="1" indent="0">
              <a:buNone/>
            </a:pPr>
            <a:endParaRPr lang="en-US" sz="2000" dirty="0"/>
          </a:p>
          <a:p>
            <a:pPr marL="457200" lvl="1" indent="0">
              <a:buNone/>
            </a:pPr>
            <a:endParaRPr lang="en-US" sz="2000" dirty="0"/>
          </a:p>
        </p:txBody>
      </p:sp>
      <p:graphicFrame>
        <p:nvGraphicFramePr>
          <p:cNvPr id="5" name="Table 5">
            <a:extLst>
              <a:ext uri="{FF2B5EF4-FFF2-40B4-BE49-F238E27FC236}">
                <a16:creationId xmlns:a16="http://schemas.microsoft.com/office/drawing/2014/main" id="{A80710A4-8436-0201-F720-C6D33E747E96}"/>
              </a:ext>
            </a:extLst>
          </p:cNvPr>
          <p:cNvGraphicFramePr>
            <a:graphicFrameLocks noGrp="1"/>
          </p:cNvGraphicFramePr>
          <p:nvPr>
            <p:extLst>
              <p:ext uri="{D42A27DB-BD31-4B8C-83A1-F6EECF244321}">
                <p14:modId xmlns:p14="http://schemas.microsoft.com/office/powerpoint/2010/main" val="2380296087"/>
              </p:ext>
            </p:extLst>
          </p:nvPr>
        </p:nvGraphicFramePr>
        <p:xfrm>
          <a:off x="531223" y="1032906"/>
          <a:ext cx="11294567" cy="5176304"/>
        </p:xfrm>
        <a:graphic>
          <a:graphicData uri="http://schemas.openxmlformats.org/drawingml/2006/table">
            <a:tbl>
              <a:tblPr firstRow="1" bandRow="1">
                <a:tableStyleId>{7DF18680-E054-41AD-8BC1-D1AEF772440D}</a:tableStyleId>
              </a:tblPr>
              <a:tblGrid>
                <a:gridCol w="3806222">
                  <a:extLst>
                    <a:ext uri="{9D8B030D-6E8A-4147-A177-3AD203B41FA5}">
                      <a16:colId xmlns:a16="http://schemas.microsoft.com/office/drawing/2014/main" val="3958474844"/>
                    </a:ext>
                  </a:extLst>
                </a:gridCol>
                <a:gridCol w="7488345">
                  <a:extLst>
                    <a:ext uri="{9D8B030D-6E8A-4147-A177-3AD203B41FA5}">
                      <a16:colId xmlns:a16="http://schemas.microsoft.com/office/drawing/2014/main" val="1102439537"/>
                    </a:ext>
                  </a:extLst>
                </a:gridCol>
              </a:tblGrid>
              <a:tr h="531180">
                <a:tc>
                  <a:txBody>
                    <a:bodyPr/>
                    <a:lstStyle/>
                    <a:p>
                      <a:r>
                        <a:rPr lang="en-CA" sz="2400" dirty="0">
                          <a:latin typeface="Arial" panose="020B0604020202020204" pitchFamily="34" charset="0"/>
                          <a:cs typeface="Arial" panose="020B0604020202020204" pitchFamily="34" charset="0"/>
                        </a:rPr>
                        <a:t>Common Errors</a:t>
                      </a:r>
                      <a:endParaRPr lang="en-US" sz="2400" dirty="0">
                        <a:latin typeface="Arial" panose="020B0604020202020204" pitchFamily="34" charset="0"/>
                        <a:cs typeface="Arial" panose="020B0604020202020204" pitchFamily="34" charset="0"/>
                      </a:endParaRPr>
                    </a:p>
                  </a:txBody>
                  <a:tcPr/>
                </a:tc>
                <a:tc>
                  <a:txBody>
                    <a:bodyPr/>
                    <a:lstStyle/>
                    <a:p>
                      <a:r>
                        <a:rPr lang="en-CA" sz="2400" dirty="0">
                          <a:latin typeface="Arial" panose="020B0604020202020204" pitchFamily="34" charset="0"/>
                          <a:cs typeface="Arial" panose="020B0604020202020204" pitchFamily="34" charset="0"/>
                        </a:rPr>
                        <a:t>Contributing Factors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73789381"/>
                  </a:ext>
                </a:extLst>
              </a:tr>
              <a:tr h="1806013">
                <a:tc>
                  <a:txBody>
                    <a:bodyPr/>
                    <a:lstStyle/>
                    <a:p>
                      <a:r>
                        <a:rPr lang="en-CA" sz="2400" dirty="0">
                          <a:latin typeface="Arial" panose="020B0604020202020204" pitchFamily="34" charset="0"/>
                          <a:cs typeface="Arial" panose="020B0604020202020204" pitchFamily="34" charset="0"/>
                        </a:rPr>
                        <a:t>Vaccines administered too early</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2400" kern="1200" dirty="0">
                          <a:solidFill>
                            <a:schemeClr val="dk1"/>
                          </a:solidFill>
                          <a:effectLst/>
                          <a:latin typeface="Arial" panose="020B0604020202020204" pitchFamily="34" charset="0"/>
                          <a:cs typeface="Arial" panose="020B0604020202020204" pitchFamily="34" charset="0"/>
                        </a:rPr>
                        <a:t>The authorized use of a vaccine may be at an age that is earlier than childcare and school requirements. Administering the vaccine even a couple days early may result in the child being incompliant.</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7886627"/>
                  </a:ext>
                </a:extLst>
              </a:tr>
              <a:tr h="1274833">
                <a:tc>
                  <a:txBody>
                    <a:bodyPr/>
                    <a:lstStyle/>
                    <a:p>
                      <a:r>
                        <a:rPr lang="en-CA" sz="2400" dirty="0">
                          <a:latin typeface="Arial" panose="020B0604020202020204" pitchFamily="34" charset="0"/>
                          <a:cs typeface="Arial" panose="020B0604020202020204" pitchFamily="34" charset="0"/>
                        </a:rPr>
                        <a:t>Vaccines administered too close together</a:t>
                      </a:r>
                      <a:endParaRPr lang="en-US" sz="2400" dirty="0">
                        <a:latin typeface="Arial" panose="020B0604020202020204" pitchFamily="34" charset="0"/>
                        <a:cs typeface="Arial" panose="020B0604020202020204" pitchFamily="34" charset="0"/>
                      </a:endParaRPr>
                    </a:p>
                  </a:txBody>
                  <a:tcPr/>
                </a:tc>
                <a:tc>
                  <a:txBody>
                    <a:bodyPr/>
                    <a:lstStyle/>
                    <a:p>
                      <a:pPr marL="0" marR="0" lvl="1" indent="0">
                        <a:spcBef>
                          <a:spcPts val="0"/>
                        </a:spcBef>
                        <a:spcAft>
                          <a:spcPts val="0"/>
                        </a:spcAft>
                        <a:buFont typeface="Calibri Light" panose="020F0302020204030204" pitchFamily="34" charset="0"/>
                        <a:buNone/>
                      </a:pPr>
                      <a:r>
                        <a:rPr lang="en-CA" sz="2400" dirty="0">
                          <a:effectLst/>
                          <a:latin typeface="Arial" panose="020B0604020202020204" pitchFamily="34" charset="0"/>
                          <a:cs typeface="Arial" panose="020B0604020202020204" pitchFamily="34" charset="0"/>
                        </a:rPr>
                        <a:t>Spacing requirements between vaccines varies and depends on the vaccine type and the patient’s vaccine history.</a:t>
                      </a:r>
                      <a:endParaRPr lang="en-US" sz="11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0407117"/>
                  </a:ext>
                </a:extLst>
              </a:tr>
              <a:tr h="1564278">
                <a:tc>
                  <a:txBody>
                    <a:bodyPr/>
                    <a:lstStyle/>
                    <a:p>
                      <a:r>
                        <a:rPr lang="en-CA" sz="2400" dirty="0">
                          <a:latin typeface="Arial" panose="020B0604020202020204" pitchFamily="34" charset="0"/>
                          <a:cs typeface="Arial" panose="020B0604020202020204" pitchFamily="34" charset="0"/>
                        </a:rPr>
                        <a:t>Incorrect assessment of catch-up schedules</a:t>
                      </a:r>
                      <a:endParaRPr lang="en-US" sz="2400" dirty="0">
                        <a:latin typeface="Arial" panose="020B0604020202020204" pitchFamily="34" charset="0"/>
                        <a:cs typeface="Arial" panose="020B0604020202020204" pitchFamily="34" charset="0"/>
                      </a:endParaRPr>
                    </a:p>
                  </a:txBody>
                  <a:tcPr/>
                </a:tc>
                <a:tc>
                  <a:txBody>
                    <a:bodyPr/>
                    <a:lstStyle/>
                    <a:p>
                      <a:pPr marL="0" marR="0" lvl="0" indent="0">
                        <a:spcBef>
                          <a:spcPts val="0"/>
                        </a:spcBef>
                        <a:spcAft>
                          <a:spcPts val="0"/>
                        </a:spcAft>
                        <a:buFont typeface="Calibri Light" panose="020F0302020204030204" pitchFamily="34" charset="0"/>
                        <a:buNone/>
                      </a:pPr>
                      <a:r>
                        <a:rPr lang="en-CA" sz="2400" b="0" dirty="0">
                          <a:effectLst/>
                          <a:latin typeface="Arial" panose="020B0604020202020204" pitchFamily="34" charset="0"/>
                          <a:cs typeface="Arial" panose="020B0604020202020204" pitchFamily="34" charset="0"/>
                        </a:rPr>
                        <a:t>Deviations from routine vaccine schedules have become more common. </a:t>
                      </a:r>
                      <a:r>
                        <a:rPr lang="en-CA" sz="2400" dirty="0">
                          <a:effectLst/>
                          <a:latin typeface="Arial" panose="020B0604020202020204" pitchFamily="34" charset="0"/>
                          <a:cs typeface="Arial" panose="020B0604020202020204" pitchFamily="34" charset="0"/>
                        </a:rPr>
                        <a:t>These records necessitate a greater understanding of catch-up schedules.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5516492"/>
                  </a:ext>
                </a:extLst>
              </a:tr>
            </a:tbl>
          </a:graphicData>
        </a:graphic>
      </p:graphicFrame>
    </p:spTree>
    <p:extLst>
      <p:ext uri="{BB962C8B-B14F-4D97-AF65-F5344CB8AC3E}">
        <p14:creationId xmlns:p14="http://schemas.microsoft.com/office/powerpoint/2010/main" val="173767036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 test.potx  -  Read-Only" id="{A7FC1BB8-D2F9-4A6E-AA53-0AD62586B66B}" vid="{93E65149-EE3B-493A-96F9-17AC8CCC1A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C4E5950B446042B31315A651858051" ma:contentTypeVersion="12" ma:contentTypeDescription="Create a new document." ma:contentTypeScope="" ma:versionID="1dada272183ce39960b997726eae7b6f">
  <xsd:schema xmlns:xsd="http://www.w3.org/2001/XMLSchema" xmlns:xs="http://www.w3.org/2001/XMLSchema" xmlns:p="http://schemas.microsoft.com/office/2006/metadata/properties" xmlns:ns3="6505cbb1-729a-425a-b4ca-d25b2a1ad468" xmlns:ns4="591bb585-16b9-44d8-acb6-0ce87b42ee12" targetNamespace="http://schemas.microsoft.com/office/2006/metadata/properties" ma:root="true" ma:fieldsID="ba34057ea7fac30576a40d03def3bcf0" ns3:_="" ns4:_="">
    <xsd:import namespace="6505cbb1-729a-425a-b4ca-d25b2a1ad468"/>
    <xsd:import namespace="591bb585-16b9-44d8-acb6-0ce87b42ee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05cbb1-729a-425a-b4ca-d25b2a1ad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1bb585-16b9-44d8-acb6-0ce87b42ee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0C39A8-2092-46D2-852B-B3B651E3BB07}">
  <ds:schemaRefs>
    <ds:schemaRef ds:uri="http://schemas.microsoft.com/sharepoint/v3/contenttype/forms"/>
  </ds:schemaRefs>
</ds:datastoreItem>
</file>

<file path=customXml/itemProps2.xml><?xml version="1.0" encoding="utf-8"?>
<ds:datastoreItem xmlns:ds="http://schemas.openxmlformats.org/officeDocument/2006/customXml" ds:itemID="{6919D4DE-CD10-4B7D-96C1-537DAD846ABC}">
  <ds:schemaRefs>
    <ds:schemaRef ds:uri="http://www.w3.org/XML/1998/namespace"/>
    <ds:schemaRef ds:uri="http://schemas.openxmlformats.org/package/2006/metadata/core-properties"/>
    <ds:schemaRef ds:uri="6505cbb1-729a-425a-b4ca-d25b2a1ad468"/>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591bb585-16b9-44d8-acb6-0ce87b42ee12"/>
    <ds:schemaRef ds:uri="http://purl.org/dc/dcmitype/"/>
  </ds:schemaRefs>
</ds:datastoreItem>
</file>

<file path=customXml/itemProps3.xml><?xml version="1.0" encoding="utf-8"?>
<ds:datastoreItem xmlns:ds="http://schemas.openxmlformats.org/officeDocument/2006/customXml" ds:itemID="{296B5626-E39E-425D-AE95-BECC69F2A3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05cbb1-729a-425a-b4ca-d25b2a1ad468"/>
    <ds:schemaRef ds:uri="591bb585-16b9-44d8-acb6-0ce87b42ee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HCP DRAFT NEW PPT TEMPLATE</Template>
  <TotalTime>15720</TotalTime>
  <Words>4565</Words>
  <Application>Microsoft Office PowerPoint</Application>
  <PresentationFormat>Widescreen</PresentationFormat>
  <Paragraphs>349</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Courier New</vt:lpstr>
      <vt:lpstr>Symbol</vt:lpstr>
      <vt:lpstr>Custom Design</vt:lpstr>
      <vt:lpstr>PowerPoint Presentation</vt:lpstr>
      <vt:lpstr>Welcome</vt:lpstr>
      <vt:lpstr>PowerPoint Presentation</vt:lpstr>
      <vt:lpstr>PowerPoint Presentation</vt:lpstr>
      <vt:lpstr> Changes to the MLHU Tuberculosis (TB)  Immigration Medical Surveillance Program </vt:lpstr>
      <vt:lpstr> Should a client present to your office or clinic with a letter indicating they require an assessment to rule out active TB: </vt:lpstr>
      <vt:lpstr> Vaccine Preventable Disease Team –  Special Presentation</vt:lpstr>
      <vt:lpstr> Importance of Correct Assessment </vt:lpstr>
      <vt:lpstr>PowerPoint Presentation</vt:lpstr>
      <vt:lpstr> Tetanus-Containing Combination Vaccines</vt:lpstr>
      <vt:lpstr>PowerPoint Presentation</vt:lpstr>
      <vt:lpstr>PowerPoint Presentation</vt:lpstr>
      <vt:lpstr> Measles, Mumps, Rubella and Varicella Vaccines</vt:lpstr>
      <vt:lpstr>PowerPoint Presentation</vt:lpstr>
      <vt:lpstr>PowerPoint Presentation</vt:lpstr>
      <vt:lpstr>Meningococcal Vaccines</vt:lpstr>
      <vt:lpstr>Meningococcal Vaccines</vt:lpstr>
      <vt:lpstr>Tools and Support</vt:lpstr>
      <vt:lpstr>  NOTICE OF eNEWSLETTER  and WEBINAR FREQUENCY: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Sydney McGillis</dc:creator>
  <cp:lastModifiedBy>Angela Armstrong</cp:lastModifiedBy>
  <cp:revision>446</cp:revision>
  <dcterms:created xsi:type="dcterms:W3CDTF">2022-03-24T15:15:04Z</dcterms:created>
  <dcterms:modified xsi:type="dcterms:W3CDTF">2023-06-20T19:01:40Z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0x01010087C4E5950B446042B31315A651858051</vt:lpwstr>
  </property>
</Properties>
</file>