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4"/>
  </p:sldMasterIdLst>
  <p:notesMasterIdLst>
    <p:notesMasterId r:id="rId28"/>
  </p:notesMasterIdLst>
  <p:sldIdLst>
    <p:sldId id="256" r:id="rId5"/>
    <p:sldId id="258" r:id="rId6"/>
    <p:sldId id="259" r:id="rId7"/>
    <p:sldId id="260" r:id="rId8"/>
    <p:sldId id="262" r:id="rId9"/>
    <p:sldId id="283" r:id="rId10"/>
    <p:sldId id="284" r:id="rId11"/>
    <p:sldId id="285" r:id="rId12"/>
    <p:sldId id="286" r:id="rId13"/>
    <p:sldId id="263" r:id="rId14"/>
    <p:sldId id="287" r:id="rId15"/>
    <p:sldId id="288" r:id="rId16"/>
    <p:sldId id="289" r:id="rId17"/>
    <p:sldId id="290" r:id="rId18"/>
    <p:sldId id="291" r:id="rId19"/>
    <p:sldId id="292" r:id="rId20"/>
    <p:sldId id="274" r:id="rId21"/>
    <p:sldId id="279" r:id="rId22"/>
    <p:sldId id="293" r:id="rId23"/>
    <p:sldId id="276" r:id="rId24"/>
    <p:sldId id="282" r:id="rId25"/>
    <p:sldId id="277" r:id="rId26"/>
    <p:sldId id="278"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996F3"/>
    <a:srgbClr val="14985C"/>
    <a:srgbClr val="1CB49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055EEA3-DDD6-C92A-9113-E7E88398A786}" v="4" dt="2022-04-22T17:36:43.364"/>
    <p1510:client id="{5D672F58-E945-C267-DFA5-85CC52C1DA86}" v="7" dt="2023-04-26T14:34:02.824"/>
    <p1510:client id="{7CE6A9DF-080C-454A-8792-E033642E34D7}" v="129" dt="2022-04-21T20:07:27.652"/>
    <p1510:client id="{A2174D16-AB9E-27FA-4A82-66373BF37678}" v="162" dt="2022-04-21T20:40:30.436"/>
    <p1510:client id="{C4F7D334-33C0-4636-8884-CCB6D351A0C1}" v="53" dt="2022-04-22T17:36:54.945"/>
    <p1510:client id="{CC8BFCCD-2902-F552-30E4-8A3B73AA8602}" v="4" dt="2022-04-22T17:32:12.695"/>
    <p1510:client id="{CFD41BDC-15D9-4BC6-BA34-F1CF759ABFEC}" v="62" dt="2022-04-21T20:57:44.409"/>
    <p1510:client id="{EBAD6BC9-8125-2AB6-981A-B1D990BEE410}" v="1" dt="2022-05-19T18:27:40.82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5687" autoAdjust="0"/>
  </p:normalViewPr>
  <p:slideViewPr>
    <p:cSldViewPr snapToGrid="0">
      <p:cViewPr varScale="1">
        <p:scale>
          <a:sx n="75" d="100"/>
          <a:sy n="75" d="100"/>
        </p:scale>
        <p:origin x="1914"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2216D49-9B5A-4598-A1CB-4B00740B9945}" type="datetimeFigureOut">
              <a:rPr lang="en-US" smtClean="0"/>
              <a:t>11/6/2023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FA4F6F7-D354-4F7A-83CD-BBE40742BBC2}" type="slidenum">
              <a:rPr lang="en-US" smtClean="0"/>
              <a:t>‹#›</a:t>
            </a:fld>
            <a:endParaRPr lang="en-US"/>
          </a:p>
        </p:txBody>
      </p:sp>
    </p:spTree>
    <p:extLst>
      <p:ext uri="{BB962C8B-B14F-4D97-AF65-F5344CB8AC3E}">
        <p14:creationId xmlns:p14="http://schemas.microsoft.com/office/powerpoint/2010/main" val="19424845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secca.org.au/"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youtube.com/watch?v=vXrQ_FhZmos"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canada.ca/en/health-canada/services/canada-food-guide/resources/resources-download.html"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pixabay.com/vectors/brain-anatomy-man-mind-people-154297/"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secca.org.au/"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secca.org.au/"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secca.org.au/"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t>This presentation addresses topic areas of the Human Development and Sexual Health section D1.3 and D1.4 of the Grade 5 Ontario Health and Physical Education Curriculum.</a:t>
            </a:r>
          </a:p>
          <a:p>
            <a:endParaRPr lang="en-US" dirty="0"/>
          </a:p>
          <a:p>
            <a:endParaRPr lang="en-US" dirty="0"/>
          </a:p>
          <a:p>
            <a:r>
              <a:rPr lang="en-US" sz="1200" b="0" i="0" u="none" strike="noStrike" kern="1200" baseline="0" dirty="0">
                <a:solidFill>
                  <a:schemeClr val="tx1"/>
                </a:solidFill>
                <a:latin typeface="+mn-lt"/>
                <a:ea typeface="+mn-ea"/>
                <a:cs typeface="+mn-cs"/>
              </a:rPr>
              <a:t>To provide an inclusive environment for all students, regardless of their gender identity, we use the names of body parts and hormones to discuss physical differences rather than the use of gender. </a:t>
            </a:r>
            <a:endParaRPr lang="en-US" dirty="0"/>
          </a:p>
        </p:txBody>
      </p:sp>
      <p:sp>
        <p:nvSpPr>
          <p:cNvPr id="4" name="Slide Number Placeholder 3"/>
          <p:cNvSpPr>
            <a:spLocks noGrp="1"/>
          </p:cNvSpPr>
          <p:nvPr>
            <p:ph type="sldNum" sz="quarter" idx="5"/>
          </p:nvPr>
        </p:nvSpPr>
        <p:spPr/>
        <p:txBody>
          <a:bodyPr/>
          <a:lstStyle/>
          <a:p>
            <a:fld id="{FFA4F6F7-D354-4F7A-83CD-BBE40742BBC2}" type="slidenum">
              <a:rPr lang="en-US" smtClean="0"/>
              <a:t>1</a:t>
            </a:fld>
            <a:endParaRPr lang="en-US"/>
          </a:p>
        </p:txBody>
      </p:sp>
    </p:spTree>
    <p:extLst>
      <p:ext uri="{BB962C8B-B14F-4D97-AF65-F5344CB8AC3E}">
        <p14:creationId xmlns:p14="http://schemas.microsoft.com/office/powerpoint/2010/main" val="24446753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FFA4F6F7-D354-4F7A-83CD-BBE40742BBC2}" type="slidenum">
              <a:rPr lang="en-US" smtClean="0"/>
              <a:t>10</a:t>
            </a:fld>
            <a:endParaRPr lang="en-US"/>
          </a:p>
        </p:txBody>
      </p:sp>
    </p:spTree>
    <p:extLst>
      <p:ext uri="{BB962C8B-B14F-4D97-AF65-F5344CB8AC3E}">
        <p14:creationId xmlns:p14="http://schemas.microsoft.com/office/powerpoint/2010/main" val="6240738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Ejaculation doesn’t happen every time someone gets an erection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Wet Dreams: </a:t>
            </a:r>
            <a:r>
              <a:rPr lang="en-US" altLang="en-US" sz="1200" dirty="0"/>
              <a:t>Sometimes ejaculation happens during sleep- Waking up to a wet sticky spot on bedsheets or in pajamas can happen during puberty. This is called a wet dream.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Masturbation: </a:t>
            </a:r>
            <a:r>
              <a:rPr lang="en-US" altLang="en-US" sz="1200" dirty="0"/>
              <a:t>Touching or rubbing one’s own penis can cause it to get erect and semen to come out. This is called masturbation. Some people masturbate, some don’t</a:t>
            </a:r>
          </a:p>
          <a:p>
            <a:endParaRPr lang="en-US" dirty="0"/>
          </a:p>
        </p:txBody>
      </p:sp>
      <p:sp>
        <p:nvSpPr>
          <p:cNvPr id="4" name="Slide Number Placeholder 3"/>
          <p:cNvSpPr>
            <a:spLocks noGrp="1"/>
          </p:cNvSpPr>
          <p:nvPr>
            <p:ph type="sldNum" sz="quarter" idx="5"/>
          </p:nvPr>
        </p:nvSpPr>
        <p:spPr/>
        <p:txBody>
          <a:bodyPr/>
          <a:lstStyle/>
          <a:p>
            <a:fld id="{FFA4F6F7-D354-4F7A-83CD-BBE40742BBC2}" type="slidenum">
              <a:rPr lang="en-US" smtClean="0"/>
              <a:t>11</a:t>
            </a:fld>
            <a:endParaRPr lang="en-US"/>
          </a:p>
        </p:txBody>
      </p:sp>
    </p:spTree>
    <p:extLst>
      <p:ext uri="{BB962C8B-B14F-4D97-AF65-F5344CB8AC3E}">
        <p14:creationId xmlns:p14="http://schemas.microsoft.com/office/powerpoint/2010/main" val="17881810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When breasts develop and what they look like varies from person to person.  Breasts may not be the same size once fully developed.</a:t>
            </a:r>
          </a:p>
          <a:p>
            <a:r>
              <a:rPr lang="en-CA" dirty="0"/>
              <a:t>After pregnancy, when the baby is delivered, breast tissue fills with milk which can feed the baby.</a:t>
            </a:r>
          </a:p>
          <a:p>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Image Source: </a:t>
            </a:r>
            <a:r>
              <a:rPr lang="en-US" dirty="0">
                <a:hlinkClick r:id="rId3"/>
              </a:rPr>
              <a:t>https://www.secca.org.au/</a:t>
            </a:r>
            <a:r>
              <a:rPr lang="en-US" dirty="0"/>
              <a:t> with permission</a:t>
            </a:r>
          </a:p>
          <a:p>
            <a:endParaRPr lang="en-US" dirty="0"/>
          </a:p>
        </p:txBody>
      </p:sp>
      <p:sp>
        <p:nvSpPr>
          <p:cNvPr id="4" name="Slide Number Placeholder 3"/>
          <p:cNvSpPr>
            <a:spLocks noGrp="1"/>
          </p:cNvSpPr>
          <p:nvPr>
            <p:ph type="sldNum" sz="quarter" idx="5"/>
          </p:nvPr>
        </p:nvSpPr>
        <p:spPr/>
        <p:txBody>
          <a:bodyPr/>
          <a:lstStyle/>
          <a:p>
            <a:fld id="{FFA4F6F7-D354-4F7A-83CD-BBE40742BBC2}" type="slidenum">
              <a:rPr lang="en-US" smtClean="0"/>
              <a:t>12</a:t>
            </a:fld>
            <a:endParaRPr lang="en-US"/>
          </a:p>
        </p:txBody>
      </p:sp>
    </p:spTree>
    <p:extLst>
      <p:ext uri="{BB962C8B-B14F-4D97-AF65-F5344CB8AC3E}">
        <p14:creationId xmlns:p14="http://schemas.microsoft.com/office/powerpoint/2010/main" val="10490909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b="1" dirty="0">
                <a:latin typeface="Arial" panose="020B0604020202020204" pitchFamily="34" charset="0"/>
                <a:cs typeface="Arial" panose="020B0604020202020204" pitchFamily="34" charset="0"/>
              </a:rPr>
              <a:t>Vulva</a:t>
            </a:r>
            <a:r>
              <a:rPr lang="en-US" altLang="en-US" b="0" dirty="0">
                <a:latin typeface="Arial" panose="020B0604020202020204" pitchFamily="34" charset="0"/>
                <a:cs typeface="Arial" panose="020B0604020202020204" pitchFamily="34" charset="0"/>
              </a:rPr>
              <a:t> – The name for the external genitalia</a:t>
            </a:r>
            <a:endParaRPr lang="en-US" altLang="en-US" b="1" dirty="0">
              <a:latin typeface="Arial" panose="020B0604020202020204" pitchFamily="34" charset="0"/>
              <a:cs typeface="Arial" panose="020B0604020202020204" pitchFamily="34" charset="0"/>
            </a:endParaRPr>
          </a:p>
          <a:p>
            <a:pPr eaLnBrk="1" hangingPunct="1"/>
            <a:r>
              <a:rPr lang="en-US" altLang="en-US" b="1" dirty="0">
                <a:latin typeface="Arial" panose="020B0604020202020204" pitchFamily="34" charset="0"/>
                <a:cs typeface="Arial" panose="020B0604020202020204" pitchFamily="34" charset="0"/>
              </a:rPr>
              <a:t>Ovary</a:t>
            </a:r>
            <a:r>
              <a:rPr lang="en-US" altLang="en-US" dirty="0">
                <a:latin typeface="Arial" panose="020B0604020202020204" pitchFamily="34" charset="0"/>
                <a:cs typeface="Arial" panose="020B0604020202020204" pitchFamily="34" charset="0"/>
              </a:rPr>
              <a:t> – Releases egg cells and produces hormones (estrogen and progesterone) on a monthly cycle.</a:t>
            </a:r>
          </a:p>
          <a:p>
            <a:pPr eaLnBrk="1" hangingPunct="1"/>
            <a:r>
              <a:rPr lang="en-US" altLang="en-US" b="1" dirty="0">
                <a:latin typeface="Arial" panose="020B0604020202020204" pitchFamily="34" charset="0"/>
                <a:cs typeface="Arial" panose="020B0604020202020204" pitchFamily="34" charset="0"/>
              </a:rPr>
              <a:t>Fallopian Tubes </a:t>
            </a:r>
            <a:r>
              <a:rPr lang="en-US" altLang="en-US" dirty="0">
                <a:latin typeface="Arial" panose="020B0604020202020204" pitchFamily="34" charset="0"/>
                <a:cs typeface="Arial" panose="020B0604020202020204" pitchFamily="34" charset="0"/>
              </a:rPr>
              <a:t>– Tubes leading from the ovary to the top of the uterus, with finger-like projections that surround an ovary.</a:t>
            </a:r>
          </a:p>
          <a:p>
            <a:pPr eaLnBrk="1" hangingPunct="1"/>
            <a:r>
              <a:rPr lang="en-US" altLang="en-US" b="1" dirty="0">
                <a:latin typeface="Arial" panose="020B0604020202020204" pitchFamily="34" charset="0"/>
                <a:cs typeface="Arial" panose="020B0604020202020204" pitchFamily="34" charset="0"/>
              </a:rPr>
              <a:t>Uterus</a:t>
            </a:r>
            <a:r>
              <a:rPr lang="en-US" altLang="en-US" dirty="0">
                <a:latin typeface="Arial" panose="020B0604020202020204" pitchFamily="34" charset="0"/>
                <a:cs typeface="Arial" panose="020B0604020202020204" pitchFamily="34" charset="0"/>
              </a:rPr>
              <a:t> – Pear-shaped organ which nourishes and holds a developing fetus. It prepares for a pregnancy each month by forming a blood and tissue lining.</a:t>
            </a:r>
          </a:p>
          <a:p>
            <a:pPr eaLnBrk="1" hangingPunct="1"/>
            <a:r>
              <a:rPr lang="en-US" altLang="en-US" b="1" dirty="0">
                <a:latin typeface="Arial" panose="020B0604020202020204" pitchFamily="34" charset="0"/>
                <a:cs typeface="Arial" panose="020B0604020202020204" pitchFamily="34" charset="0"/>
              </a:rPr>
              <a:t>Cervix</a:t>
            </a:r>
            <a:r>
              <a:rPr lang="en-US" altLang="en-US" dirty="0">
                <a:latin typeface="Arial" panose="020B0604020202020204" pitchFamily="34" charset="0"/>
                <a:cs typeface="Arial" panose="020B0604020202020204" pitchFamily="34" charset="0"/>
              </a:rPr>
              <a:t> – The narrow inner end of the vagina, which leads to the uterus.</a:t>
            </a:r>
          </a:p>
          <a:p>
            <a:pPr eaLnBrk="1" hangingPunct="1"/>
            <a:r>
              <a:rPr lang="en-US" altLang="en-US" b="1" dirty="0">
                <a:latin typeface="Arial" panose="020B0604020202020204" pitchFamily="34" charset="0"/>
                <a:cs typeface="Arial" panose="020B0604020202020204" pitchFamily="34" charset="0"/>
              </a:rPr>
              <a:t>Vagina</a:t>
            </a:r>
            <a:r>
              <a:rPr lang="en-US" altLang="en-US" dirty="0">
                <a:latin typeface="Arial" panose="020B0604020202020204" pitchFamily="34" charset="0"/>
                <a:cs typeface="Arial" panose="020B0604020202020204" pitchFamily="34" charset="0"/>
              </a:rPr>
              <a:t> – A muscular tube which expands to fit the penis during intercourse or a baby during birth.</a:t>
            </a:r>
          </a:p>
          <a:p>
            <a:pPr eaLnBrk="1" hangingPunct="1"/>
            <a:endParaRPr lang="en-US" altLang="en-US" dirty="0">
              <a:latin typeface="Arial" panose="020B0604020202020204" pitchFamily="34" charset="0"/>
              <a:cs typeface="Arial" panose="020B0604020202020204" pitchFamily="34" charset="0"/>
            </a:endParaRPr>
          </a:p>
          <a:p>
            <a:pPr eaLnBrk="1" hangingPunct="1"/>
            <a:r>
              <a:rPr lang="en-US" altLang="en-US" dirty="0">
                <a:latin typeface="Arial" panose="020B0604020202020204" pitchFamily="34" charset="0"/>
                <a:cs typeface="Arial" panose="020B0604020202020204" pitchFamily="34" charset="0"/>
              </a:rPr>
              <a:t>Image Source: Adobe Stock-purchased</a:t>
            </a:r>
          </a:p>
          <a:p>
            <a:endParaRPr lang="en-US" dirty="0"/>
          </a:p>
        </p:txBody>
      </p:sp>
      <p:sp>
        <p:nvSpPr>
          <p:cNvPr id="4" name="Slide Number Placeholder 3"/>
          <p:cNvSpPr>
            <a:spLocks noGrp="1"/>
          </p:cNvSpPr>
          <p:nvPr>
            <p:ph type="sldNum" sz="quarter" idx="5"/>
          </p:nvPr>
        </p:nvSpPr>
        <p:spPr/>
        <p:txBody>
          <a:bodyPr/>
          <a:lstStyle/>
          <a:p>
            <a:fld id="{FFA4F6F7-D354-4F7A-83CD-BBE40742BBC2}" type="slidenum">
              <a:rPr lang="en-US" smtClean="0"/>
              <a:t>13</a:t>
            </a:fld>
            <a:endParaRPr lang="en-US"/>
          </a:p>
        </p:txBody>
      </p:sp>
    </p:spTree>
    <p:extLst>
      <p:ext uri="{BB962C8B-B14F-4D97-AF65-F5344CB8AC3E}">
        <p14:creationId xmlns:p14="http://schemas.microsoft.com/office/powerpoint/2010/main" val="14155366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b="1" dirty="0">
                <a:latin typeface="Arial" panose="020B0604020202020204" pitchFamily="34" charset="0"/>
                <a:cs typeface="Arial" panose="020B0604020202020204" pitchFamily="34" charset="0"/>
              </a:rPr>
              <a:t>Labia</a:t>
            </a:r>
            <a:r>
              <a:rPr lang="en-US" altLang="en-US" dirty="0">
                <a:latin typeface="Arial" panose="020B0604020202020204" pitchFamily="34" charset="0"/>
                <a:cs typeface="Arial" panose="020B0604020202020204" pitchFamily="34" charset="0"/>
              </a:rPr>
              <a:t> – Folds of skin (inner and outer) which protect the internal reproduction organs.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b="1" dirty="0">
                <a:latin typeface="Arial" panose="020B0604020202020204" pitchFamily="34" charset="0"/>
                <a:cs typeface="Arial" panose="020B0604020202020204" pitchFamily="34" charset="0"/>
              </a:rPr>
              <a:t>Urethral Opening</a:t>
            </a:r>
            <a:r>
              <a:rPr lang="en-US" altLang="en-US" dirty="0">
                <a:latin typeface="Arial" panose="020B0604020202020204" pitchFamily="34" charset="0"/>
                <a:cs typeface="Arial" panose="020B0604020202020204" pitchFamily="34" charset="0"/>
              </a:rPr>
              <a:t> – Opening of the urethra, the tube that connects to the bladder and releases urine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b="1" dirty="0">
                <a:latin typeface="Arial" panose="020B0604020202020204" pitchFamily="34" charset="0"/>
                <a:cs typeface="Arial" panose="020B0604020202020204" pitchFamily="34" charset="0"/>
              </a:rPr>
              <a:t>Clitoris</a:t>
            </a:r>
            <a:r>
              <a:rPr lang="en-US" altLang="en-US" dirty="0">
                <a:latin typeface="Arial" panose="020B0604020202020204" pitchFamily="34" charset="0"/>
                <a:cs typeface="Arial" panose="020B0604020202020204" pitchFamily="34" charset="0"/>
              </a:rPr>
              <a:t> – a highly sensitive organ above the urinary opening which may provide pleasure when stimulated.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b="1" dirty="0">
                <a:latin typeface="Arial" panose="020B0604020202020204" pitchFamily="34" charset="0"/>
                <a:cs typeface="Arial" panose="020B0604020202020204" pitchFamily="34" charset="0"/>
              </a:rPr>
              <a:t>Anus </a:t>
            </a:r>
            <a:r>
              <a:rPr lang="en-US" altLang="en-US" b="0" dirty="0">
                <a:latin typeface="Arial" panose="020B0604020202020204" pitchFamily="34" charset="0"/>
                <a:cs typeface="Arial" panose="020B0604020202020204" pitchFamily="34" charset="0"/>
              </a:rPr>
              <a:t>– Opening of the rectum, where feces is released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b="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b="0" dirty="0">
                <a:latin typeface="Arial" panose="020B0604020202020204" pitchFamily="34" charset="0"/>
                <a:cs typeface="Arial" panose="020B0604020202020204" pitchFamily="34" charset="0"/>
              </a:rPr>
              <a:t>Image Source: Adobe Stock-purchased</a:t>
            </a:r>
          </a:p>
          <a:p>
            <a:endParaRPr lang="en-US" dirty="0"/>
          </a:p>
        </p:txBody>
      </p:sp>
      <p:sp>
        <p:nvSpPr>
          <p:cNvPr id="4" name="Slide Number Placeholder 3"/>
          <p:cNvSpPr>
            <a:spLocks noGrp="1"/>
          </p:cNvSpPr>
          <p:nvPr>
            <p:ph type="sldNum" sz="quarter" idx="5"/>
          </p:nvPr>
        </p:nvSpPr>
        <p:spPr/>
        <p:txBody>
          <a:bodyPr/>
          <a:lstStyle/>
          <a:p>
            <a:fld id="{FFA4F6F7-D354-4F7A-83CD-BBE40742BBC2}" type="slidenum">
              <a:rPr lang="en-US" smtClean="0"/>
              <a:t>14</a:t>
            </a:fld>
            <a:endParaRPr lang="en-US"/>
          </a:p>
        </p:txBody>
      </p:sp>
    </p:spTree>
    <p:extLst>
      <p:ext uri="{BB962C8B-B14F-4D97-AF65-F5344CB8AC3E}">
        <p14:creationId xmlns:p14="http://schemas.microsoft.com/office/powerpoint/2010/main" val="30368783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altLang="en-US" sz="1200" dirty="0">
                <a:latin typeface="Comic Sans MS" panose="030F0702030302020204" pitchFamily="66" charset="0"/>
                <a:hlinkClick r:id="rId3"/>
              </a:rPr>
              <a:t>https://www.youtube.com/watch?v=vXrQ_FhZmos</a:t>
            </a:r>
            <a:endParaRPr lang="en-CA" altLang="en-US" sz="1200" dirty="0">
              <a:latin typeface="Comic Sans MS" panose="030F0702030302020204" pitchFamily="66" charset="0"/>
            </a:endParaRPr>
          </a:p>
          <a:p>
            <a:r>
              <a:rPr lang="en-US" sz="1200" kern="1200" dirty="0">
                <a:solidFill>
                  <a:schemeClr val="tx1"/>
                </a:solidFill>
                <a:effectLst/>
                <a:latin typeface="+mn-lt"/>
                <a:ea typeface="+mn-ea"/>
                <a:cs typeface="+mn-cs"/>
              </a:rPr>
              <a:t>*Note to teachers: This video includes the use of gendered language (woman, girl, her) in the explanation of menstruation.  In this presentation we </a:t>
            </a:r>
            <a:r>
              <a:rPr lang="en-US" sz="1200" kern="1200" dirty="0" err="1">
                <a:solidFill>
                  <a:schemeClr val="tx1"/>
                </a:solidFill>
                <a:effectLst/>
                <a:latin typeface="+mn-lt"/>
                <a:ea typeface="+mn-ea"/>
                <a:cs typeface="+mn-cs"/>
              </a:rPr>
              <a:t>endeavour</a:t>
            </a:r>
            <a:r>
              <a:rPr lang="en-CA" sz="1200" kern="1200" dirty="0">
                <a:solidFill>
                  <a:schemeClr val="tx1"/>
                </a:solidFill>
                <a:effectLst/>
                <a:latin typeface="+mn-lt"/>
                <a:ea typeface="+mn-ea"/>
                <a:cs typeface="+mn-cs"/>
              </a:rPr>
              <a:t> to be more inclusive in our education, recognizing that not all youth identify with a specific gender.</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FFA4F6F7-D354-4F7A-83CD-BBE40742BBC2}" type="slidenum">
              <a:rPr lang="en-US" smtClean="0"/>
              <a:t>15</a:t>
            </a:fld>
            <a:endParaRPr lang="en-US"/>
          </a:p>
        </p:txBody>
      </p:sp>
    </p:spTree>
    <p:extLst>
      <p:ext uri="{BB962C8B-B14F-4D97-AF65-F5344CB8AC3E}">
        <p14:creationId xmlns:p14="http://schemas.microsoft.com/office/powerpoint/2010/main" val="40389166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FA4F6F7-D354-4F7A-83CD-BBE40742BBC2}" type="slidenum">
              <a:rPr lang="en-US" smtClean="0"/>
              <a:t>16</a:t>
            </a:fld>
            <a:endParaRPr lang="en-US"/>
          </a:p>
        </p:txBody>
      </p:sp>
    </p:spTree>
    <p:extLst>
      <p:ext uri="{BB962C8B-B14F-4D97-AF65-F5344CB8AC3E}">
        <p14:creationId xmlns:p14="http://schemas.microsoft.com/office/powerpoint/2010/main" val="18737224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97050" indent="-1797050">
              <a:defRPr/>
            </a:pPr>
            <a:r>
              <a:rPr lang="en-CA" altLang="en-US">
                <a:latin typeface="Arial"/>
                <a:cs typeface="Arial"/>
              </a:rPr>
              <a:t>Pantyliner: thin pad used for discharge or when expecting period</a:t>
            </a:r>
          </a:p>
          <a:p>
            <a:pPr marL="2422525" indent="-2422525">
              <a:spcBef>
                <a:spcPts val="1200"/>
              </a:spcBef>
              <a:defRPr/>
            </a:pPr>
            <a:r>
              <a:rPr lang="en-CA" altLang="en-US">
                <a:latin typeface="Arial"/>
                <a:cs typeface="Arial"/>
              </a:rPr>
              <a:t>Menstrual pad: sticks to inside of underwear during a period</a:t>
            </a:r>
          </a:p>
          <a:p>
            <a:pPr marL="1524000" indent="-1524000">
              <a:spcBef>
                <a:spcPts val="1200"/>
              </a:spcBef>
              <a:defRPr/>
            </a:pPr>
            <a:r>
              <a:rPr lang="en-CA" altLang="en-US">
                <a:latin typeface="Arial"/>
                <a:cs typeface="Arial"/>
              </a:rPr>
              <a:t>Tampon: inserted in the vagina to catch blood and discharge.</a:t>
            </a:r>
            <a:endParaRPr lang="en-US" altLang="en-US">
              <a:latin typeface="Arial"/>
              <a:cs typeface="Arial"/>
            </a:endParaRPr>
          </a:p>
          <a:p>
            <a:r>
              <a:rPr lang="en-US">
                <a:latin typeface="Arial"/>
                <a:cs typeface="Arial"/>
              </a:rPr>
              <a:t>Menstrual cup: reusable, flexible cup that is placed inside the vagina to catch blood and discharge, emptied every 4-12 hours</a:t>
            </a:r>
          </a:p>
          <a:p>
            <a:r>
              <a:rPr lang="en-US">
                <a:latin typeface="Arial"/>
                <a:cs typeface="Arial"/>
              </a:rPr>
              <a:t>Menstrual underwear: reusable, absorbent underwear used in addition to or instead of other menstrual products.  </a:t>
            </a:r>
          </a:p>
          <a:p>
            <a:endParaRPr lang="en-US">
              <a:latin typeface="Arial" panose="020B0604020202020204" pitchFamily="34" charset="0"/>
              <a:cs typeface="Arial"/>
            </a:endParaRPr>
          </a:p>
          <a:p>
            <a:r>
              <a:rPr lang="en-US">
                <a:latin typeface="Arial"/>
                <a:cs typeface="Arial"/>
              </a:rPr>
              <a:t>The type of menstrual product used is a personal choice.</a:t>
            </a:r>
            <a:endParaRPr lang="en-US">
              <a:latin typeface="Arial" panose="020B0604020202020204" pitchFamily="34" charset="0"/>
              <a:cs typeface="Arial"/>
            </a:endParaRPr>
          </a:p>
        </p:txBody>
      </p:sp>
      <p:sp>
        <p:nvSpPr>
          <p:cNvPr id="4" name="Slide Number Placeholder 3"/>
          <p:cNvSpPr>
            <a:spLocks noGrp="1"/>
          </p:cNvSpPr>
          <p:nvPr>
            <p:ph type="sldNum" sz="quarter" idx="5"/>
          </p:nvPr>
        </p:nvSpPr>
        <p:spPr/>
        <p:txBody>
          <a:bodyPr/>
          <a:lstStyle/>
          <a:p>
            <a:fld id="{FFA4F6F7-D354-4F7A-83CD-BBE40742BBC2}" type="slidenum">
              <a:rPr lang="en-US" smtClean="0"/>
              <a:t>17</a:t>
            </a:fld>
            <a:endParaRPr lang="en-US"/>
          </a:p>
        </p:txBody>
      </p:sp>
    </p:spTree>
    <p:extLst>
      <p:ext uri="{BB962C8B-B14F-4D97-AF65-F5344CB8AC3E}">
        <p14:creationId xmlns:p14="http://schemas.microsoft.com/office/powerpoint/2010/main" val="26099496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CA" sz="1200" b="0" i="0" u="none" strike="noStrike" kern="1200" dirty="0">
                <a:solidFill>
                  <a:schemeClr val="tx1"/>
                </a:solidFill>
                <a:effectLst/>
                <a:latin typeface="+mn-lt"/>
                <a:ea typeface="+mn-ea"/>
                <a:cs typeface="+mn-cs"/>
              </a:rPr>
              <a:t>Breasts- due to the level of hormones before and during your period breasts may hurt or feel tender . This is caused from a change in hormone level which causes a  build up of fluid in the breast. </a:t>
            </a:r>
            <a:r>
              <a:rPr lang="en-US" sz="1200" b="0" i="0" kern="1200" dirty="0">
                <a:solidFill>
                  <a:schemeClr val="tx1"/>
                </a:solidFill>
                <a:effectLst/>
                <a:latin typeface="+mn-lt"/>
                <a:ea typeface="+mn-ea"/>
                <a:cs typeface="+mn-cs"/>
              </a:rPr>
              <a:t>​</a:t>
            </a:r>
          </a:p>
          <a:p>
            <a:pPr rtl="0" fontAlgn="base"/>
            <a:r>
              <a:rPr lang="en-CA" sz="1200" b="0" i="0" u="none" strike="noStrike" kern="1200" dirty="0">
                <a:solidFill>
                  <a:schemeClr val="tx1"/>
                </a:solidFill>
                <a:effectLst/>
                <a:latin typeface="+mn-lt"/>
                <a:ea typeface="+mn-ea"/>
                <a:cs typeface="+mn-cs"/>
              </a:rPr>
              <a:t>Period Cramps - This can include aches or cramps in the lower part of your belly, backache and ache along your inner thigh.. This does not happen to everyone but is common. </a:t>
            </a:r>
            <a:r>
              <a:rPr lang="en-CA" sz="1200" b="0" i="0" kern="1200" dirty="0">
                <a:solidFill>
                  <a:schemeClr val="tx1"/>
                </a:solidFill>
                <a:effectLst/>
                <a:latin typeface="+mn-lt"/>
                <a:ea typeface="+mn-ea"/>
                <a:cs typeface="+mn-cs"/>
              </a:rPr>
              <a:t>​</a:t>
            </a:r>
          </a:p>
          <a:p>
            <a:pPr rtl="0" fontAlgn="base"/>
            <a:r>
              <a:rPr lang="en-CA" sz="1200" b="0" i="0" u="none" strike="noStrike" kern="1200" dirty="0">
                <a:solidFill>
                  <a:schemeClr val="tx1"/>
                </a:solidFill>
                <a:effectLst/>
                <a:latin typeface="+mn-lt"/>
                <a:ea typeface="+mn-ea"/>
                <a:cs typeface="+mn-cs"/>
              </a:rPr>
              <a:t>Pre-Menstrual Syndrome(PMS)- the name given to symptoms which one might experience 1-14 days before your period begins. Symptoms include breast tenderness, feeling swollen or bloated, changes in appetite, headaches, constipation or diarrhea, abdominal cramps , feeling sad, tired, irritable and clumsy. </a:t>
            </a:r>
            <a:r>
              <a:rPr lang="en-US" sz="1200" b="0" i="0" kern="1200" dirty="0">
                <a:solidFill>
                  <a:schemeClr val="tx1"/>
                </a:solidFill>
                <a:effectLst/>
                <a:latin typeface="+mn-lt"/>
                <a:ea typeface="+mn-ea"/>
                <a:cs typeface="+mn-cs"/>
              </a:rPr>
              <a:t>​</a:t>
            </a:r>
          </a:p>
          <a:p>
            <a:pPr rtl="0" fontAlgn="base"/>
            <a:r>
              <a:rPr lang="en-CA" sz="1200" b="0" i="0" u="none" strike="noStrike" kern="1200" dirty="0">
                <a:solidFill>
                  <a:schemeClr val="tx1"/>
                </a:solidFill>
                <a:effectLst/>
                <a:latin typeface="+mn-lt"/>
                <a:ea typeface="+mn-ea"/>
                <a:cs typeface="+mn-cs"/>
              </a:rPr>
              <a:t>Everyone experiences a different combination of symptoms. </a:t>
            </a:r>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FFA4F6F7-D354-4F7A-83CD-BBE40742BBC2}" type="slidenum">
              <a:rPr lang="en-US" smtClean="0"/>
              <a:t>18</a:t>
            </a:fld>
            <a:endParaRPr lang="en-US"/>
          </a:p>
        </p:txBody>
      </p:sp>
    </p:spTree>
    <p:extLst>
      <p:ext uri="{BB962C8B-B14F-4D97-AF65-F5344CB8AC3E}">
        <p14:creationId xmlns:p14="http://schemas.microsoft.com/office/powerpoint/2010/main" val="15119782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CA" sz="1200" b="0" i="0" u="none" strike="noStrike" kern="1200" dirty="0">
                <a:solidFill>
                  <a:schemeClr val="tx1"/>
                </a:solidFill>
                <a:effectLst/>
                <a:latin typeface="+mn-lt"/>
                <a:ea typeface="+mn-ea"/>
                <a:cs typeface="+mn-cs"/>
              </a:rPr>
              <a:t>If symptoms continue to be a problem talk to a trusted adult or healthcare provider</a:t>
            </a:r>
            <a:r>
              <a:rPr lang="en-US" sz="1200" b="0" i="0" kern="1200" dirty="0">
                <a:solidFill>
                  <a:schemeClr val="tx1"/>
                </a:solidFill>
                <a:effectLst/>
                <a:latin typeface="+mn-lt"/>
                <a:ea typeface="+mn-ea"/>
                <a:cs typeface="+mn-cs"/>
              </a:rPr>
              <a:t>​</a:t>
            </a:r>
          </a:p>
          <a:p>
            <a:pPr rtl="0" fontAlgn="base"/>
            <a:r>
              <a:rPr lang="en-CA" sz="1200" b="0" i="0" kern="1200" dirty="0">
                <a:solidFill>
                  <a:schemeClr val="tx1"/>
                </a:solidFill>
                <a:effectLst/>
                <a:latin typeface="+mn-lt"/>
                <a:ea typeface="+mn-ea"/>
                <a:cs typeface="+mn-cs"/>
              </a:rPr>
              <a:t>​</a:t>
            </a:r>
          </a:p>
          <a:p>
            <a:pPr rtl="0" fontAlgn="base"/>
            <a:r>
              <a:rPr lang="en-CA" sz="1200" b="0" i="0" u="none" strike="noStrike" kern="1200" dirty="0">
                <a:solidFill>
                  <a:schemeClr val="tx1"/>
                </a:solidFill>
                <a:effectLst/>
                <a:latin typeface="+mn-lt"/>
                <a:ea typeface="+mn-ea"/>
                <a:cs typeface="+mn-cs"/>
              </a:rPr>
              <a:t>Image source: </a:t>
            </a:r>
            <a:r>
              <a:rPr lang="en-US" sz="1200" b="0" i="0" u="sng" strike="noStrike" kern="1200" dirty="0">
                <a:solidFill>
                  <a:schemeClr val="tx1"/>
                </a:solidFill>
                <a:effectLst/>
                <a:latin typeface="+mn-lt"/>
                <a:ea typeface="+mn-ea"/>
                <a:cs typeface="+mn-cs"/>
                <a:hlinkClick r:id="rId3"/>
              </a:rPr>
              <a:t>https://www.canada.ca/en/health-canada/services/canada-food-guide/resources/resources-download.html</a:t>
            </a:r>
            <a:r>
              <a:rPr lang="en-CA" sz="1200" b="0" i="0" kern="1200" dirty="0">
                <a:solidFill>
                  <a:schemeClr val="tx1"/>
                </a:solidFill>
                <a:effectLst/>
                <a:latin typeface="+mn-lt"/>
                <a:ea typeface="+mn-ea"/>
                <a:cs typeface="+mn-cs"/>
              </a:rPr>
              <a:t>​</a:t>
            </a:r>
          </a:p>
          <a:p>
            <a:endParaRPr lang="en-US" dirty="0"/>
          </a:p>
        </p:txBody>
      </p:sp>
      <p:sp>
        <p:nvSpPr>
          <p:cNvPr id="4" name="Slide Number Placeholder 3"/>
          <p:cNvSpPr>
            <a:spLocks noGrp="1"/>
          </p:cNvSpPr>
          <p:nvPr>
            <p:ph type="sldNum" sz="quarter" idx="5"/>
          </p:nvPr>
        </p:nvSpPr>
        <p:spPr/>
        <p:txBody>
          <a:bodyPr/>
          <a:lstStyle/>
          <a:p>
            <a:fld id="{FFA4F6F7-D354-4F7A-83CD-BBE40742BBC2}" type="slidenum">
              <a:rPr lang="en-US" smtClean="0"/>
              <a:t>19</a:t>
            </a:fld>
            <a:endParaRPr lang="en-US"/>
          </a:p>
        </p:txBody>
      </p:sp>
    </p:spTree>
    <p:extLst>
      <p:ext uri="{BB962C8B-B14F-4D97-AF65-F5344CB8AC3E}">
        <p14:creationId xmlns:p14="http://schemas.microsoft.com/office/powerpoint/2010/main" val="33196378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altLang="en-US"/>
              <a:t>Ask students to contribute ideas to add to the guidelines</a:t>
            </a:r>
            <a:endParaRPr lang="en-US" altLang="en-US"/>
          </a:p>
          <a:p>
            <a:endParaRPr lang="en-US"/>
          </a:p>
        </p:txBody>
      </p:sp>
      <p:sp>
        <p:nvSpPr>
          <p:cNvPr id="4" name="Slide Number Placeholder 3"/>
          <p:cNvSpPr>
            <a:spLocks noGrp="1"/>
          </p:cNvSpPr>
          <p:nvPr>
            <p:ph type="sldNum" sz="quarter" idx="5"/>
          </p:nvPr>
        </p:nvSpPr>
        <p:spPr/>
        <p:txBody>
          <a:bodyPr/>
          <a:lstStyle/>
          <a:p>
            <a:fld id="{FFA4F6F7-D354-4F7A-83CD-BBE40742BBC2}" type="slidenum">
              <a:rPr lang="en-US" smtClean="0"/>
              <a:t>2</a:t>
            </a:fld>
            <a:endParaRPr lang="en-US"/>
          </a:p>
        </p:txBody>
      </p:sp>
    </p:spTree>
    <p:extLst>
      <p:ext uri="{BB962C8B-B14F-4D97-AF65-F5344CB8AC3E}">
        <p14:creationId xmlns:p14="http://schemas.microsoft.com/office/powerpoint/2010/main" val="11430167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FA4F6F7-D354-4F7A-83CD-BBE40742BBC2}" type="slidenum">
              <a:rPr lang="en-US" smtClean="0"/>
              <a:t>20</a:t>
            </a:fld>
            <a:endParaRPr lang="en-US"/>
          </a:p>
        </p:txBody>
      </p:sp>
    </p:spTree>
    <p:extLst>
      <p:ext uri="{BB962C8B-B14F-4D97-AF65-F5344CB8AC3E}">
        <p14:creationId xmlns:p14="http://schemas.microsoft.com/office/powerpoint/2010/main" val="6431387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eaLnBrk="1" hangingPunct="1">
              <a:buFont typeface="Arial" pitchFamily="34" charset="0"/>
              <a:buChar char="•"/>
              <a:defRPr/>
            </a:pPr>
            <a:r>
              <a:rPr lang="en-US" dirty="0">
                <a:latin typeface="Arial" panose="020B0604020202020204" pitchFamily="34" charset="0"/>
                <a:cs typeface="Arial" panose="020B0604020202020204" pitchFamily="34" charset="0"/>
              </a:rPr>
              <a:t>You may have mood swings </a:t>
            </a:r>
          </a:p>
          <a:p>
            <a:pPr marL="171450" indent="-171450" eaLnBrk="1" hangingPunct="1">
              <a:buFont typeface="Arial" pitchFamily="34" charset="0"/>
              <a:buChar char="•"/>
              <a:defRPr/>
            </a:pPr>
            <a:r>
              <a:rPr lang="en-US" dirty="0">
                <a:latin typeface="Arial" panose="020B0604020202020204" pitchFamily="34" charset="0"/>
                <a:cs typeface="Arial" panose="020B0604020202020204" pitchFamily="34" charset="0"/>
              </a:rPr>
              <a:t>You may love your friends or family at times and not want to have anything to do with them at other times.</a:t>
            </a:r>
          </a:p>
          <a:p>
            <a:pPr marL="171450" indent="-171450" eaLnBrk="1" hangingPunct="1">
              <a:buFont typeface="Arial" pitchFamily="34" charset="0"/>
              <a:buChar char="•"/>
              <a:defRPr/>
            </a:pPr>
            <a:r>
              <a:rPr lang="en-US" dirty="0">
                <a:latin typeface="Arial" panose="020B0604020202020204" pitchFamily="34" charset="0"/>
                <a:cs typeface="Arial" panose="020B0604020202020204" pitchFamily="34" charset="0"/>
              </a:rPr>
              <a:t>Sometimes you may feel grown-up, other times like a kid.</a:t>
            </a:r>
          </a:p>
          <a:p>
            <a:pPr marL="171450" indent="-171450" eaLnBrk="1" hangingPunct="1">
              <a:buFont typeface="Arial" pitchFamily="34" charset="0"/>
              <a:buChar char="•"/>
              <a:defRPr/>
            </a:pPr>
            <a:r>
              <a:rPr lang="en-US" dirty="0">
                <a:latin typeface="Arial" panose="020B0604020202020204" pitchFamily="34" charset="0"/>
                <a:cs typeface="Arial" panose="020B0604020202020204" pitchFamily="34" charset="0"/>
              </a:rPr>
              <a:t>There may be lots of tears and arguments.</a:t>
            </a:r>
          </a:p>
          <a:p>
            <a:pPr marL="171450" indent="-171450" eaLnBrk="1" hangingPunct="1">
              <a:buFont typeface="Arial" pitchFamily="34" charset="0"/>
              <a:buChar char="•"/>
              <a:defRPr/>
            </a:pPr>
            <a:r>
              <a:rPr lang="en-US" dirty="0">
                <a:latin typeface="Arial" panose="020B0604020202020204" pitchFamily="34" charset="0"/>
                <a:cs typeface="Arial" panose="020B0604020202020204" pitchFamily="34" charset="0"/>
              </a:rPr>
              <a:t>Changing hormones cause some of these feelings.</a:t>
            </a:r>
          </a:p>
          <a:p>
            <a:endParaRPr lang="en-US" dirty="0"/>
          </a:p>
          <a:p>
            <a:r>
              <a:rPr lang="en-US" dirty="0"/>
              <a:t>Image source: Wordart.com</a:t>
            </a:r>
          </a:p>
          <a:p>
            <a:endParaRPr lang="en-US" dirty="0"/>
          </a:p>
        </p:txBody>
      </p:sp>
      <p:sp>
        <p:nvSpPr>
          <p:cNvPr id="4" name="Slide Number Placeholder 3"/>
          <p:cNvSpPr>
            <a:spLocks noGrp="1"/>
          </p:cNvSpPr>
          <p:nvPr>
            <p:ph type="sldNum" sz="quarter" idx="5"/>
          </p:nvPr>
        </p:nvSpPr>
        <p:spPr/>
        <p:txBody>
          <a:bodyPr/>
          <a:lstStyle/>
          <a:p>
            <a:fld id="{FFA4F6F7-D354-4F7A-83CD-BBE40742BBC2}" type="slidenum">
              <a:rPr lang="en-US" smtClean="0"/>
              <a:t>21</a:t>
            </a:fld>
            <a:endParaRPr lang="en-US"/>
          </a:p>
        </p:txBody>
      </p:sp>
    </p:spTree>
    <p:extLst>
      <p:ext uri="{BB962C8B-B14F-4D97-AF65-F5344CB8AC3E}">
        <p14:creationId xmlns:p14="http://schemas.microsoft.com/office/powerpoint/2010/main" val="22042083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kern="1200" dirty="0">
                <a:solidFill>
                  <a:schemeClr val="tx1"/>
                </a:solidFill>
                <a:effectLst/>
                <a:latin typeface="+mn-lt"/>
                <a:ea typeface="+mn-ea"/>
                <a:cs typeface="+mn-cs"/>
              </a:rPr>
              <a:t>Everyone “should be treated in an age-appropriate and respectful way” (Ontario Curriculum, Grades 1-8; Health and Physical Education 2019)</a:t>
            </a:r>
          </a:p>
          <a:p>
            <a:r>
              <a:rPr lang="en-CA" sz="1200" kern="1200" dirty="0">
                <a:solidFill>
                  <a:schemeClr val="tx1"/>
                </a:solidFill>
                <a:effectLst/>
                <a:latin typeface="+mn-lt"/>
                <a:ea typeface="+mn-ea"/>
                <a:cs typeface="+mn-cs"/>
              </a:rPr>
              <a:t>It is not okay to tease people about changes related to puberty, do not draw attention to changes someone might be experiencing or make them self conscious.</a:t>
            </a:r>
          </a:p>
          <a:p>
            <a:endParaRPr lang="en-US" dirty="0"/>
          </a:p>
        </p:txBody>
      </p:sp>
      <p:sp>
        <p:nvSpPr>
          <p:cNvPr id="4" name="Slide Number Placeholder 3"/>
          <p:cNvSpPr>
            <a:spLocks noGrp="1"/>
          </p:cNvSpPr>
          <p:nvPr>
            <p:ph type="sldNum" sz="quarter" idx="5"/>
          </p:nvPr>
        </p:nvSpPr>
        <p:spPr/>
        <p:txBody>
          <a:bodyPr/>
          <a:lstStyle/>
          <a:p>
            <a:fld id="{FFA4F6F7-D354-4F7A-83CD-BBE40742BBC2}" type="slidenum">
              <a:rPr lang="en-US" smtClean="0"/>
              <a:t>22</a:t>
            </a:fld>
            <a:endParaRPr lang="en-US"/>
          </a:p>
        </p:txBody>
      </p:sp>
    </p:spTree>
    <p:extLst>
      <p:ext uri="{BB962C8B-B14F-4D97-AF65-F5344CB8AC3E}">
        <p14:creationId xmlns:p14="http://schemas.microsoft.com/office/powerpoint/2010/main" val="374930420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Parents can be a really good source of information when it comes to changes during puberty.  They can answer questions and give great advice.  Students are encouraged to share what they have learned with their parents and ask a trusted adult to answer any of their questions regarding puberty.</a:t>
            </a:r>
          </a:p>
          <a:p>
            <a:endParaRPr lang="en-US" dirty="0"/>
          </a:p>
        </p:txBody>
      </p:sp>
      <p:sp>
        <p:nvSpPr>
          <p:cNvPr id="4" name="Slide Number Placeholder 3"/>
          <p:cNvSpPr>
            <a:spLocks noGrp="1"/>
          </p:cNvSpPr>
          <p:nvPr>
            <p:ph type="sldNum" sz="quarter" idx="5"/>
          </p:nvPr>
        </p:nvSpPr>
        <p:spPr/>
        <p:txBody>
          <a:bodyPr/>
          <a:lstStyle/>
          <a:p>
            <a:fld id="{FFA4F6F7-D354-4F7A-83CD-BBE40742BBC2}" type="slidenum">
              <a:rPr lang="en-US" smtClean="0"/>
              <a:t>23</a:t>
            </a:fld>
            <a:endParaRPr lang="en-US"/>
          </a:p>
        </p:txBody>
      </p:sp>
    </p:spTree>
    <p:extLst>
      <p:ext uri="{BB962C8B-B14F-4D97-AF65-F5344CB8AC3E}">
        <p14:creationId xmlns:p14="http://schemas.microsoft.com/office/powerpoint/2010/main" val="12403651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There are 3 major growth spurts: 1-the development of a baby before birth, 2-birth to one year old, 3-PUBERTY</a:t>
            </a:r>
          </a:p>
          <a:p>
            <a:r>
              <a:rPr lang="en-CA" dirty="0"/>
              <a:t>Fertile-The body is starting to produce the cells that are necessary to make a baby</a:t>
            </a:r>
            <a:endParaRPr lang="en-CA" dirty="0">
              <a:cs typeface="Calibri"/>
            </a:endParaRPr>
          </a:p>
          <a:p>
            <a:r>
              <a:rPr lang="en-CA" dirty="0"/>
              <a:t>Consider asking the class about ceremonies or celebrations that might be celebrated in their families related to puberty</a:t>
            </a:r>
            <a:endParaRPr lang="en-US" dirty="0"/>
          </a:p>
          <a:p>
            <a:endParaRPr lang="en-US" dirty="0"/>
          </a:p>
        </p:txBody>
      </p:sp>
      <p:sp>
        <p:nvSpPr>
          <p:cNvPr id="4" name="Slide Number Placeholder 3"/>
          <p:cNvSpPr>
            <a:spLocks noGrp="1"/>
          </p:cNvSpPr>
          <p:nvPr>
            <p:ph type="sldNum" sz="quarter" idx="5"/>
          </p:nvPr>
        </p:nvSpPr>
        <p:spPr/>
        <p:txBody>
          <a:bodyPr/>
          <a:lstStyle/>
          <a:p>
            <a:fld id="{FFA4F6F7-D354-4F7A-83CD-BBE40742BBC2}" type="slidenum">
              <a:rPr lang="en-US" smtClean="0"/>
              <a:t>3</a:t>
            </a:fld>
            <a:endParaRPr lang="en-US"/>
          </a:p>
        </p:txBody>
      </p:sp>
    </p:spTree>
    <p:extLst>
      <p:ext uri="{BB962C8B-B14F-4D97-AF65-F5344CB8AC3E}">
        <p14:creationId xmlns:p14="http://schemas.microsoft.com/office/powerpoint/2010/main" val="34656989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ltLang="en-US"/>
              <a:t>Everyone’s body is different.  For example, people are different heights and have different hair colour, it is normal for not everyone to look the same.  </a:t>
            </a:r>
          </a:p>
          <a:p>
            <a:r>
              <a:rPr lang="en-CA" altLang="en-US"/>
              <a:t>When puberty starts and how long the process takes can vary greatly from one person to the other, which is something we don’t have control over and is completely okay.</a:t>
            </a:r>
          </a:p>
          <a:p>
            <a:endParaRPr lang="en-CA" altLang="en-US"/>
          </a:p>
          <a:p>
            <a:r>
              <a:rPr lang="en-CA" altLang="en-US"/>
              <a:t>Image source: </a:t>
            </a:r>
            <a:r>
              <a:rPr lang="en-US" altLang="en-US">
                <a:hlinkClick r:id="rId3"/>
              </a:rPr>
              <a:t>https://pixabay.com/vectors/brain-anatomy-man-mind-people-154297/</a:t>
            </a:r>
            <a:endParaRPr lang="en-US" altLang="en-US"/>
          </a:p>
          <a:p>
            <a:endParaRPr lang="en-US"/>
          </a:p>
        </p:txBody>
      </p:sp>
      <p:sp>
        <p:nvSpPr>
          <p:cNvPr id="4" name="Slide Number Placeholder 3"/>
          <p:cNvSpPr>
            <a:spLocks noGrp="1"/>
          </p:cNvSpPr>
          <p:nvPr>
            <p:ph type="sldNum" sz="quarter" idx="5"/>
          </p:nvPr>
        </p:nvSpPr>
        <p:spPr/>
        <p:txBody>
          <a:bodyPr/>
          <a:lstStyle/>
          <a:p>
            <a:fld id="{FFA4F6F7-D354-4F7A-83CD-BBE40742BBC2}" type="slidenum">
              <a:rPr lang="en-US" smtClean="0"/>
              <a:t>4</a:t>
            </a:fld>
            <a:endParaRPr lang="en-US"/>
          </a:p>
        </p:txBody>
      </p:sp>
    </p:spTree>
    <p:extLst>
      <p:ext uri="{BB962C8B-B14F-4D97-AF65-F5344CB8AC3E}">
        <p14:creationId xmlns:p14="http://schemas.microsoft.com/office/powerpoint/2010/main" val="19436118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ltLang="en-US" dirty="0"/>
              <a:t>The penis and vulva are the external/visible part of the reproductive anatomy (point to penis and vulva for clarification).  Many different words are used for these body parts, penis and vulva are the anatomical names.</a:t>
            </a:r>
          </a:p>
          <a:p>
            <a:endParaRPr lang="en-CA" sz="12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In a person with a penis, the signal is sent to the testicles to create testosterone</a:t>
            </a:r>
          </a:p>
          <a:p>
            <a:r>
              <a:rPr lang="en-CA" sz="1200" kern="1200" dirty="0">
                <a:solidFill>
                  <a:schemeClr val="tx1"/>
                </a:solidFill>
                <a:effectLst/>
                <a:latin typeface="+mn-lt"/>
                <a:ea typeface="+mn-ea"/>
                <a:cs typeface="+mn-cs"/>
              </a:rPr>
              <a:t>In a person with a vulva, the signal is sent to the ovaries to create estrogen</a:t>
            </a:r>
          </a:p>
          <a:p>
            <a:r>
              <a:rPr lang="en-CA" sz="1200" kern="1200" dirty="0">
                <a:solidFill>
                  <a:schemeClr val="tx1"/>
                </a:solidFill>
                <a:effectLst/>
                <a:latin typeface="+mn-lt"/>
                <a:ea typeface="+mn-ea"/>
                <a:cs typeface="+mn-cs"/>
              </a:rPr>
              <a:t>Testosterone and Estrogen cause changes in the body</a:t>
            </a:r>
          </a:p>
          <a:p>
            <a:endParaRPr lang="en-CA" altLang="en-US" dirty="0"/>
          </a:p>
          <a:p>
            <a:r>
              <a:rPr lang="en-CA" altLang="en-US" dirty="0"/>
              <a:t>Image Source: </a:t>
            </a:r>
            <a:r>
              <a:rPr lang="en-US" altLang="en-US" dirty="0">
                <a:hlinkClick r:id="rId3"/>
              </a:rPr>
              <a:t>https://www.secca.org.au/</a:t>
            </a:r>
            <a:r>
              <a:rPr lang="en-US" altLang="en-US" dirty="0"/>
              <a:t> with permission</a:t>
            </a:r>
          </a:p>
          <a:p>
            <a:endParaRPr lang="en-US" dirty="0"/>
          </a:p>
        </p:txBody>
      </p:sp>
      <p:sp>
        <p:nvSpPr>
          <p:cNvPr id="4" name="Slide Number Placeholder 3"/>
          <p:cNvSpPr>
            <a:spLocks noGrp="1"/>
          </p:cNvSpPr>
          <p:nvPr>
            <p:ph type="sldNum" sz="quarter" idx="5"/>
          </p:nvPr>
        </p:nvSpPr>
        <p:spPr/>
        <p:txBody>
          <a:bodyPr/>
          <a:lstStyle/>
          <a:p>
            <a:fld id="{FFA4F6F7-D354-4F7A-83CD-BBE40742BBC2}" type="slidenum">
              <a:rPr lang="en-US" smtClean="0"/>
              <a:t>5</a:t>
            </a:fld>
            <a:endParaRPr lang="en-US"/>
          </a:p>
        </p:txBody>
      </p:sp>
    </p:spTree>
    <p:extLst>
      <p:ext uri="{BB962C8B-B14F-4D97-AF65-F5344CB8AC3E}">
        <p14:creationId xmlns:p14="http://schemas.microsoft.com/office/powerpoint/2010/main" val="22391550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During puberty the body is starting to produce the cells that are necessary to make </a:t>
            </a:r>
            <a:r>
              <a:rPr lang="en-CA" kern="1200" dirty="0">
                <a:effectLst/>
              </a:rPr>
              <a:t>a </a:t>
            </a:r>
            <a:r>
              <a:rPr lang="en-CA" dirty="0"/>
              <a:t>baby</a:t>
            </a:r>
            <a:endParaRPr lang="en-US" dirty="0"/>
          </a:p>
          <a:p>
            <a:r>
              <a:rPr lang="en-CA" dirty="0"/>
              <a:t>A </a:t>
            </a:r>
            <a:r>
              <a:rPr lang="en-CA" kern="1200" dirty="0">
                <a:effectLst/>
              </a:rPr>
              <a:t>person with a penis</a:t>
            </a:r>
            <a:r>
              <a:rPr lang="en-CA" dirty="0"/>
              <a:t> will start producing sperm in </a:t>
            </a:r>
            <a:r>
              <a:rPr lang="en-CA" kern="1200" dirty="0">
                <a:effectLst/>
              </a:rPr>
              <a:t>the testicles</a:t>
            </a:r>
            <a:endParaRPr lang="en-CA" dirty="0">
              <a:cs typeface="Calibri"/>
            </a:endParaRPr>
          </a:p>
          <a:p>
            <a:r>
              <a:rPr lang="en-CA" dirty="0"/>
              <a:t>A </a:t>
            </a:r>
            <a:r>
              <a:rPr lang="en-CA" kern="1200" dirty="0">
                <a:effectLst/>
              </a:rPr>
              <a:t>person with a vulva</a:t>
            </a:r>
            <a:r>
              <a:rPr lang="en-CA" dirty="0"/>
              <a:t> will start having eggs mature in </a:t>
            </a:r>
            <a:r>
              <a:rPr lang="en-CA" kern="1200" dirty="0">
                <a:effectLst/>
              </a:rPr>
              <a:t>the ovaries</a:t>
            </a:r>
            <a:endParaRPr lang="en-CA" dirty="0">
              <a:cs typeface="Calibri"/>
            </a:endParaRPr>
          </a:p>
          <a:p>
            <a:endParaRPr lang="en-CA" dirty="0"/>
          </a:p>
          <a:p>
            <a:r>
              <a:rPr lang="en-CA" dirty="0"/>
              <a:t>Image Sources: </a:t>
            </a:r>
            <a:r>
              <a:rPr lang="en-CA" dirty="0">
                <a:hlinkClick r:id="rId3"/>
              </a:rPr>
              <a:t>https://www.secca.org.au/</a:t>
            </a:r>
            <a:r>
              <a:rPr lang="en-CA" dirty="0"/>
              <a:t> with permission</a:t>
            </a:r>
            <a:endParaRPr lang="en-CA" dirty="0">
              <a:cs typeface="Calibri"/>
            </a:endParaRPr>
          </a:p>
          <a:p>
            <a:endParaRPr lang="en-CA" altLang="en-US" dirty="0">
              <a:cs typeface="Calibri"/>
            </a:endParaRPr>
          </a:p>
          <a:p>
            <a:endParaRPr lang="en-US" dirty="0"/>
          </a:p>
        </p:txBody>
      </p:sp>
      <p:sp>
        <p:nvSpPr>
          <p:cNvPr id="4" name="Slide Number Placeholder 3"/>
          <p:cNvSpPr>
            <a:spLocks noGrp="1"/>
          </p:cNvSpPr>
          <p:nvPr>
            <p:ph type="sldNum" sz="quarter" idx="5"/>
          </p:nvPr>
        </p:nvSpPr>
        <p:spPr/>
        <p:txBody>
          <a:bodyPr/>
          <a:lstStyle/>
          <a:p>
            <a:fld id="{FFA4F6F7-D354-4F7A-83CD-BBE40742BBC2}" type="slidenum">
              <a:rPr lang="en-US" smtClean="0"/>
              <a:t>6</a:t>
            </a:fld>
            <a:endParaRPr lang="en-US"/>
          </a:p>
        </p:txBody>
      </p:sp>
    </p:spTree>
    <p:extLst>
      <p:ext uri="{BB962C8B-B14F-4D97-AF65-F5344CB8AC3E}">
        <p14:creationId xmlns:p14="http://schemas.microsoft.com/office/powerpoint/2010/main" val="14424395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Images not to scale</a:t>
            </a:r>
          </a:p>
          <a:p>
            <a:endParaRPr lang="en-US" dirty="0"/>
          </a:p>
          <a:p>
            <a:r>
              <a:rPr lang="en-US" dirty="0"/>
              <a:t>Image Source: Adobe Stock-purchased</a:t>
            </a:r>
            <a:endParaRPr lang="en-US" dirty="0">
              <a:cs typeface="Calibri" panose="020F0502020204030204"/>
            </a:endParaRPr>
          </a:p>
          <a:p>
            <a:r>
              <a:rPr lang="en-US" dirty="0"/>
              <a:t>  </a:t>
            </a:r>
            <a:r>
              <a:rPr lang="en-US" dirty="0">
                <a:hlinkClick r:id="rId3"/>
              </a:rPr>
              <a:t>https://www.secca.org.au/</a:t>
            </a:r>
            <a:r>
              <a:rPr lang="en-US" dirty="0"/>
              <a:t> with permission</a:t>
            </a:r>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FFA4F6F7-D354-4F7A-83CD-BBE40742BBC2}" type="slidenum">
              <a:rPr lang="en-US" smtClean="0"/>
              <a:t>7</a:t>
            </a:fld>
            <a:endParaRPr lang="en-US"/>
          </a:p>
        </p:txBody>
      </p:sp>
    </p:spTree>
    <p:extLst>
      <p:ext uri="{BB962C8B-B14F-4D97-AF65-F5344CB8AC3E}">
        <p14:creationId xmlns:p14="http://schemas.microsoft.com/office/powerpoint/2010/main" val="15159961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b="1" dirty="0">
                <a:latin typeface="Arial" panose="020B0604020202020204" pitchFamily="34" charset="0"/>
                <a:cs typeface="Arial" panose="020B0604020202020204" pitchFamily="34" charset="0"/>
              </a:rPr>
              <a:t>Penis</a:t>
            </a:r>
            <a:r>
              <a:rPr lang="en-US" altLang="en-US" dirty="0">
                <a:latin typeface="Arial" panose="020B0604020202020204" pitchFamily="34" charset="0"/>
                <a:cs typeface="Arial" panose="020B0604020202020204" pitchFamily="34" charset="0"/>
              </a:rPr>
              <a:t> – It is a spongy, muscular organ that becomes enlarged and erect when sexually aroused.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b="1" dirty="0">
                <a:latin typeface="Arial" panose="020B0604020202020204" pitchFamily="34" charset="0"/>
                <a:cs typeface="Arial" panose="020B0604020202020204" pitchFamily="34" charset="0"/>
              </a:rPr>
              <a:t>Scrotum</a:t>
            </a:r>
            <a:r>
              <a:rPr lang="en-US" altLang="en-US" dirty="0">
                <a:latin typeface="Arial" panose="020B0604020202020204" pitchFamily="34" charset="0"/>
                <a:cs typeface="Arial" panose="020B0604020202020204" pitchFamily="34" charset="0"/>
              </a:rPr>
              <a:t> – The sac of skin which holds the pair of testes.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b="1" dirty="0">
                <a:latin typeface="Arial" panose="020B0604020202020204" pitchFamily="34" charset="0"/>
                <a:cs typeface="Arial" panose="020B0604020202020204" pitchFamily="34" charset="0"/>
              </a:rPr>
              <a:t>Testicles (testes) </a:t>
            </a:r>
            <a:r>
              <a:rPr lang="en-US" altLang="en-US" dirty="0">
                <a:latin typeface="Arial" panose="020B0604020202020204" pitchFamily="34" charset="0"/>
                <a:cs typeface="Arial" panose="020B0604020202020204" pitchFamily="34" charset="0"/>
              </a:rPr>
              <a:t> – The male sex glands which produce sperm and testosterone (a male hormone).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b="1" dirty="0">
                <a:latin typeface="Arial" panose="020B0604020202020204" pitchFamily="34" charset="0"/>
                <a:cs typeface="Arial" panose="020B0604020202020204" pitchFamily="34" charset="0"/>
              </a:rPr>
              <a:t>Epididymis</a:t>
            </a:r>
            <a:r>
              <a:rPr lang="en-US" altLang="en-US" dirty="0">
                <a:latin typeface="Arial" panose="020B0604020202020204" pitchFamily="34" charset="0"/>
                <a:cs typeface="Arial" panose="020B0604020202020204" pitchFamily="34" charset="0"/>
              </a:rPr>
              <a:t> – A tube on the surface of each testicle which stores and transports sperm to the vas deferens.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b="1" dirty="0">
                <a:latin typeface="Arial" panose="020B0604020202020204" pitchFamily="34" charset="0"/>
                <a:cs typeface="Arial" panose="020B0604020202020204" pitchFamily="34" charset="0"/>
              </a:rPr>
              <a:t>Vas deferens</a:t>
            </a:r>
            <a:r>
              <a:rPr lang="en-US" altLang="en-US" b="0" dirty="0">
                <a:latin typeface="Arial" panose="020B0604020202020204" pitchFamily="34" charset="0"/>
                <a:cs typeface="Arial" panose="020B0604020202020204" pitchFamily="34" charset="0"/>
              </a:rPr>
              <a:t>- A tube that transports sperm from the testicle to the seminal vesicle</a:t>
            </a:r>
            <a:endParaRPr lang="en-US" altLang="en-US" b="1"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b="1" dirty="0">
                <a:latin typeface="Arial" panose="020B0604020202020204" pitchFamily="34" charset="0"/>
                <a:cs typeface="Arial" panose="020B0604020202020204" pitchFamily="34" charset="0"/>
              </a:rPr>
              <a:t>Seminal vesicles </a:t>
            </a:r>
            <a:r>
              <a:rPr lang="en-US" altLang="en-US" dirty="0">
                <a:latin typeface="Arial" panose="020B0604020202020204" pitchFamily="34" charset="0"/>
                <a:cs typeface="Arial" panose="020B0604020202020204" pitchFamily="34" charset="0"/>
              </a:rPr>
              <a:t>– Pair of glands which add a nourishing fluid to the sperm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b="1" dirty="0">
                <a:latin typeface="Arial" panose="020B0604020202020204" pitchFamily="34" charset="0"/>
                <a:cs typeface="Arial" panose="020B0604020202020204" pitchFamily="34" charset="0"/>
              </a:rPr>
              <a:t>Prostate gland </a:t>
            </a:r>
            <a:r>
              <a:rPr lang="en-US" altLang="en-US" dirty="0">
                <a:latin typeface="Arial" panose="020B0604020202020204" pitchFamily="34" charset="0"/>
                <a:cs typeface="Arial" panose="020B0604020202020204" pitchFamily="34" charset="0"/>
              </a:rPr>
              <a:t>– Gland which adds a milky fluid to the semen.  Once sperm is combined with the fluid from the seminal vesicles and prostate gland it is called </a:t>
            </a:r>
            <a:r>
              <a:rPr lang="en-US" altLang="en-US" b="1" dirty="0">
                <a:latin typeface="Arial" panose="020B0604020202020204" pitchFamily="34" charset="0"/>
                <a:cs typeface="Arial" panose="020B0604020202020204" pitchFamily="34" charset="0"/>
              </a:rPr>
              <a:t>semen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b="1" dirty="0">
                <a:latin typeface="Arial" panose="020B0604020202020204" pitchFamily="34" charset="0"/>
                <a:cs typeface="Arial" panose="020B0604020202020204" pitchFamily="34" charset="0"/>
              </a:rPr>
              <a:t>Bladder</a:t>
            </a:r>
            <a:r>
              <a:rPr lang="en-US" altLang="en-US" dirty="0">
                <a:latin typeface="Arial" panose="020B0604020202020204" pitchFamily="34" charset="0"/>
                <a:cs typeface="Arial" panose="020B0604020202020204" pitchFamily="34" charset="0"/>
              </a:rPr>
              <a:t> – A bag-shaped organ which holds the urine until it is discharged.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b="1" dirty="0">
                <a:latin typeface="Arial" panose="020B0604020202020204" pitchFamily="34" charset="0"/>
                <a:cs typeface="Arial" panose="020B0604020202020204" pitchFamily="34" charset="0"/>
              </a:rPr>
              <a:t>Urethra </a:t>
            </a:r>
            <a:r>
              <a:rPr lang="en-US" altLang="en-US" dirty="0">
                <a:latin typeface="Arial" panose="020B0604020202020204" pitchFamily="34" charset="0"/>
                <a:cs typeface="Arial" panose="020B0604020202020204" pitchFamily="34" charset="0"/>
              </a:rPr>
              <a:t>– The tube that goes through the penis, through which urine and semen leave the body.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b="1" dirty="0">
              <a:latin typeface="Arial" panose="020B0604020202020204" pitchFamily="34" charset="0"/>
              <a:cs typeface="Arial" panose="020B0604020202020204" pitchFamily="34" charset="0"/>
            </a:endParaRPr>
          </a:p>
          <a:p>
            <a:pPr eaLnBrk="1" hangingPunct="1"/>
            <a:r>
              <a:rPr lang="en-US" altLang="en-US" dirty="0">
                <a:latin typeface="Arial" panose="020B0604020202020204" pitchFamily="34" charset="0"/>
                <a:cs typeface="Arial" panose="020B0604020202020204" pitchFamily="34" charset="0"/>
              </a:rPr>
              <a:t>Image Source: Adobe Stock-purchased</a:t>
            </a:r>
          </a:p>
          <a:p>
            <a:endParaRPr lang="en-US" dirty="0"/>
          </a:p>
        </p:txBody>
      </p:sp>
      <p:sp>
        <p:nvSpPr>
          <p:cNvPr id="4" name="Slide Number Placeholder 3"/>
          <p:cNvSpPr>
            <a:spLocks noGrp="1"/>
          </p:cNvSpPr>
          <p:nvPr>
            <p:ph type="sldNum" sz="quarter" idx="5"/>
          </p:nvPr>
        </p:nvSpPr>
        <p:spPr/>
        <p:txBody>
          <a:bodyPr/>
          <a:lstStyle/>
          <a:p>
            <a:fld id="{FFA4F6F7-D354-4F7A-83CD-BBE40742BBC2}" type="slidenum">
              <a:rPr lang="en-US" smtClean="0"/>
              <a:t>8</a:t>
            </a:fld>
            <a:endParaRPr lang="en-US"/>
          </a:p>
        </p:txBody>
      </p:sp>
    </p:spTree>
    <p:extLst>
      <p:ext uri="{BB962C8B-B14F-4D97-AF65-F5344CB8AC3E}">
        <p14:creationId xmlns:p14="http://schemas.microsoft.com/office/powerpoint/2010/main" val="33440502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latin typeface="Arial" panose="020B0604020202020204" pitchFamily="34" charset="0"/>
                <a:cs typeface="Arial" panose="020B0604020202020204" pitchFamily="34" charset="0"/>
              </a:rPr>
              <a:t>-Penises, like noses and ears and hands, come in all sizes, shapes and </a:t>
            </a:r>
            <a:r>
              <a:rPr lang="en-US" altLang="en-US" dirty="0" err="1">
                <a:latin typeface="Arial" panose="020B0604020202020204" pitchFamily="34" charset="0"/>
                <a:cs typeface="Arial" panose="020B0604020202020204" pitchFamily="34" charset="0"/>
              </a:rPr>
              <a:t>colours</a:t>
            </a:r>
            <a:r>
              <a:rPr lang="en-US" altLang="en-US" dirty="0">
                <a:latin typeface="Arial" panose="020B0604020202020204" pitchFamily="34" charset="0"/>
                <a:cs typeface="Arial" panose="020B0604020202020204" pitchFamily="34" charset="0"/>
              </a:rPr>
              <a:t>.  They vary how they curve and stick out when erect.</a:t>
            </a:r>
          </a:p>
          <a:p>
            <a:r>
              <a:rPr lang="en-US" sz="1200" kern="1200" dirty="0">
                <a:solidFill>
                  <a:schemeClr val="tx1"/>
                </a:solidFill>
                <a:effectLst/>
                <a:latin typeface="+mn-lt"/>
                <a:ea typeface="+mn-ea"/>
                <a:cs typeface="+mn-cs"/>
              </a:rPr>
              <a:t>-Some people’s penises are circumcised, the foreskin is removed, others are not and the foreskin covers the glans of the penis</a:t>
            </a:r>
          </a:p>
          <a:p>
            <a:r>
              <a:rPr lang="en-US" sz="1200" kern="1200" dirty="0">
                <a:solidFill>
                  <a:schemeClr val="tx1"/>
                </a:solidFill>
                <a:effectLst/>
                <a:latin typeface="+mn-lt"/>
                <a:ea typeface="+mn-ea"/>
                <a:cs typeface="+mn-cs"/>
              </a:rPr>
              <a:t>	-Whether or not someone is circumcised is can be determined by religious beliefs, family preferences and occasionally medical reasons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Image Source: Adobe Stock-purchased</a:t>
            </a:r>
          </a:p>
          <a:p>
            <a:endParaRPr lang="en-US" dirty="0"/>
          </a:p>
        </p:txBody>
      </p:sp>
      <p:sp>
        <p:nvSpPr>
          <p:cNvPr id="4" name="Slide Number Placeholder 3"/>
          <p:cNvSpPr>
            <a:spLocks noGrp="1"/>
          </p:cNvSpPr>
          <p:nvPr>
            <p:ph type="sldNum" sz="quarter" idx="5"/>
          </p:nvPr>
        </p:nvSpPr>
        <p:spPr/>
        <p:txBody>
          <a:bodyPr/>
          <a:lstStyle/>
          <a:p>
            <a:fld id="{FFA4F6F7-D354-4F7A-83CD-BBE40742BBC2}" type="slidenum">
              <a:rPr lang="en-US" smtClean="0"/>
              <a:t>9</a:t>
            </a:fld>
            <a:endParaRPr lang="en-US"/>
          </a:p>
        </p:txBody>
      </p:sp>
    </p:spTree>
    <p:extLst>
      <p:ext uri="{BB962C8B-B14F-4D97-AF65-F5344CB8AC3E}">
        <p14:creationId xmlns:p14="http://schemas.microsoft.com/office/powerpoint/2010/main" val="15235733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42DAC2-9962-48A1-B897-33EA706095A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DB618A53-C73D-48B1-8400-5E3EA229C8A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7C01F1BA-C8A8-49B1-966D-A04AB3A820CF}"/>
              </a:ext>
            </a:extLst>
          </p:cNvPr>
          <p:cNvSpPr>
            <a:spLocks noGrp="1"/>
          </p:cNvSpPr>
          <p:nvPr>
            <p:ph type="dt" sz="half" idx="10"/>
          </p:nvPr>
        </p:nvSpPr>
        <p:spPr>
          <a:xfrm>
            <a:off x="838200" y="6356350"/>
            <a:ext cx="2743200" cy="365125"/>
          </a:xfrm>
          <a:prstGeom prst="rect">
            <a:avLst/>
          </a:prstGeom>
        </p:spPr>
        <p:txBody>
          <a:bodyPr/>
          <a:lstStyle/>
          <a:p>
            <a:fld id="{54D89BE0-415C-47B8-8B72-ED7869851540}" type="datetimeFigureOut">
              <a:rPr lang="en-CA" smtClean="0"/>
              <a:t>2023-11-06</a:t>
            </a:fld>
            <a:endParaRPr lang="en-CA"/>
          </a:p>
        </p:txBody>
      </p:sp>
      <p:sp>
        <p:nvSpPr>
          <p:cNvPr id="5" name="Footer Placeholder 4">
            <a:extLst>
              <a:ext uri="{FF2B5EF4-FFF2-40B4-BE49-F238E27FC236}">
                <a16:creationId xmlns:a16="http://schemas.microsoft.com/office/drawing/2014/main" id="{7583BA24-E125-47A6-9D29-7AB3045051D7}"/>
              </a:ext>
            </a:extLst>
          </p:cNvPr>
          <p:cNvSpPr>
            <a:spLocks noGrp="1"/>
          </p:cNvSpPr>
          <p:nvPr>
            <p:ph type="ftr" sz="quarter" idx="11"/>
          </p:nvPr>
        </p:nvSpPr>
        <p:spPr>
          <a:xfrm>
            <a:off x="4038600" y="6356350"/>
            <a:ext cx="4114800" cy="365125"/>
          </a:xfrm>
          <a:prstGeom prst="rect">
            <a:avLst/>
          </a:prstGeom>
        </p:spPr>
        <p:txBody>
          <a:bodyPr/>
          <a:lstStyle/>
          <a:p>
            <a:endParaRPr lang="en-CA"/>
          </a:p>
        </p:txBody>
      </p:sp>
      <p:sp>
        <p:nvSpPr>
          <p:cNvPr id="6" name="Slide Number Placeholder 5">
            <a:extLst>
              <a:ext uri="{FF2B5EF4-FFF2-40B4-BE49-F238E27FC236}">
                <a16:creationId xmlns:a16="http://schemas.microsoft.com/office/drawing/2014/main" id="{39AB45E6-430D-4501-8A5C-44049C1460E1}"/>
              </a:ext>
            </a:extLst>
          </p:cNvPr>
          <p:cNvSpPr>
            <a:spLocks noGrp="1"/>
          </p:cNvSpPr>
          <p:nvPr>
            <p:ph type="sldNum" sz="quarter" idx="12"/>
          </p:nvPr>
        </p:nvSpPr>
        <p:spPr>
          <a:xfrm>
            <a:off x="8610600" y="6356350"/>
            <a:ext cx="2743200" cy="365125"/>
          </a:xfrm>
          <a:prstGeom prst="rect">
            <a:avLst/>
          </a:prstGeom>
        </p:spPr>
        <p:txBody>
          <a:bodyPr/>
          <a:lstStyle/>
          <a:p>
            <a:fld id="{13E8F12C-355B-4FD9-86BE-1B20E9F37E0F}" type="slidenum">
              <a:rPr lang="en-CA" smtClean="0"/>
              <a:t>‹#›</a:t>
            </a:fld>
            <a:endParaRPr lang="en-CA"/>
          </a:p>
        </p:txBody>
      </p:sp>
    </p:spTree>
    <p:extLst>
      <p:ext uri="{BB962C8B-B14F-4D97-AF65-F5344CB8AC3E}">
        <p14:creationId xmlns:p14="http://schemas.microsoft.com/office/powerpoint/2010/main" val="38739002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C3E230-0E2D-42F1-A464-C1C50E431CB2}"/>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7599EF54-3488-48F4-85E2-4654E8F55A0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9A7C885B-6308-4F02-9B52-81639424D10C}"/>
              </a:ext>
            </a:extLst>
          </p:cNvPr>
          <p:cNvSpPr>
            <a:spLocks noGrp="1"/>
          </p:cNvSpPr>
          <p:nvPr>
            <p:ph type="dt" sz="half" idx="10"/>
          </p:nvPr>
        </p:nvSpPr>
        <p:spPr>
          <a:xfrm>
            <a:off x="838200" y="6356350"/>
            <a:ext cx="2743200" cy="365125"/>
          </a:xfrm>
          <a:prstGeom prst="rect">
            <a:avLst/>
          </a:prstGeom>
        </p:spPr>
        <p:txBody>
          <a:bodyPr/>
          <a:lstStyle/>
          <a:p>
            <a:fld id="{54D89BE0-415C-47B8-8B72-ED7869851540}" type="datetimeFigureOut">
              <a:rPr lang="en-CA" smtClean="0"/>
              <a:t>2023-11-06</a:t>
            </a:fld>
            <a:endParaRPr lang="en-CA"/>
          </a:p>
        </p:txBody>
      </p:sp>
      <p:sp>
        <p:nvSpPr>
          <p:cNvPr id="5" name="Footer Placeholder 4">
            <a:extLst>
              <a:ext uri="{FF2B5EF4-FFF2-40B4-BE49-F238E27FC236}">
                <a16:creationId xmlns:a16="http://schemas.microsoft.com/office/drawing/2014/main" id="{F07ADD29-D2F4-48E7-903F-BEB94E0FD2BA}"/>
              </a:ext>
            </a:extLst>
          </p:cNvPr>
          <p:cNvSpPr>
            <a:spLocks noGrp="1"/>
          </p:cNvSpPr>
          <p:nvPr>
            <p:ph type="ftr" sz="quarter" idx="11"/>
          </p:nvPr>
        </p:nvSpPr>
        <p:spPr>
          <a:xfrm>
            <a:off x="4038600" y="6356350"/>
            <a:ext cx="4114800" cy="365125"/>
          </a:xfrm>
          <a:prstGeom prst="rect">
            <a:avLst/>
          </a:prstGeom>
        </p:spPr>
        <p:txBody>
          <a:bodyPr/>
          <a:lstStyle/>
          <a:p>
            <a:endParaRPr lang="en-CA"/>
          </a:p>
        </p:txBody>
      </p:sp>
      <p:sp>
        <p:nvSpPr>
          <p:cNvPr id="6" name="Slide Number Placeholder 5">
            <a:extLst>
              <a:ext uri="{FF2B5EF4-FFF2-40B4-BE49-F238E27FC236}">
                <a16:creationId xmlns:a16="http://schemas.microsoft.com/office/drawing/2014/main" id="{B85BBC95-D8D7-49EC-AEE5-2B83DD4CA8E9}"/>
              </a:ext>
            </a:extLst>
          </p:cNvPr>
          <p:cNvSpPr>
            <a:spLocks noGrp="1"/>
          </p:cNvSpPr>
          <p:nvPr>
            <p:ph type="sldNum" sz="quarter" idx="12"/>
          </p:nvPr>
        </p:nvSpPr>
        <p:spPr>
          <a:xfrm>
            <a:off x="8610600" y="6356350"/>
            <a:ext cx="2743200" cy="365125"/>
          </a:xfrm>
          <a:prstGeom prst="rect">
            <a:avLst/>
          </a:prstGeom>
        </p:spPr>
        <p:txBody>
          <a:bodyPr/>
          <a:lstStyle/>
          <a:p>
            <a:fld id="{13E8F12C-355B-4FD9-86BE-1B20E9F37E0F}" type="slidenum">
              <a:rPr lang="en-CA" smtClean="0"/>
              <a:t>‹#›</a:t>
            </a:fld>
            <a:endParaRPr lang="en-CA"/>
          </a:p>
        </p:txBody>
      </p:sp>
    </p:spTree>
    <p:extLst>
      <p:ext uri="{BB962C8B-B14F-4D97-AF65-F5344CB8AC3E}">
        <p14:creationId xmlns:p14="http://schemas.microsoft.com/office/powerpoint/2010/main" val="30145561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BD72F0C-3EB6-4553-A3EF-8876A4639AE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9D1FE5B1-7E6E-46F5-B476-9A4AD954D72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40DCAE38-4EA8-43D7-AC27-0BAA6FFC52FC}"/>
              </a:ext>
            </a:extLst>
          </p:cNvPr>
          <p:cNvSpPr>
            <a:spLocks noGrp="1"/>
          </p:cNvSpPr>
          <p:nvPr>
            <p:ph type="dt" sz="half" idx="10"/>
          </p:nvPr>
        </p:nvSpPr>
        <p:spPr>
          <a:xfrm>
            <a:off x="838200" y="6356350"/>
            <a:ext cx="2743200" cy="365125"/>
          </a:xfrm>
          <a:prstGeom prst="rect">
            <a:avLst/>
          </a:prstGeom>
        </p:spPr>
        <p:txBody>
          <a:bodyPr/>
          <a:lstStyle/>
          <a:p>
            <a:fld id="{54D89BE0-415C-47B8-8B72-ED7869851540}" type="datetimeFigureOut">
              <a:rPr lang="en-CA" smtClean="0"/>
              <a:t>2023-11-06</a:t>
            </a:fld>
            <a:endParaRPr lang="en-CA"/>
          </a:p>
        </p:txBody>
      </p:sp>
      <p:sp>
        <p:nvSpPr>
          <p:cNvPr id="5" name="Footer Placeholder 4">
            <a:extLst>
              <a:ext uri="{FF2B5EF4-FFF2-40B4-BE49-F238E27FC236}">
                <a16:creationId xmlns:a16="http://schemas.microsoft.com/office/drawing/2014/main" id="{B85A70B5-4F62-4CF5-8122-E53F298519F5}"/>
              </a:ext>
            </a:extLst>
          </p:cNvPr>
          <p:cNvSpPr>
            <a:spLocks noGrp="1"/>
          </p:cNvSpPr>
          <p:nvPr>
            <p:ph type="ftr" sz="quarter" idx="11"/>
          </p:nvPr>
        </p:nvSpPr>
        <p:spPr>
          <a:xfrm>
            <a:off x="4038600" y="6356350"/>
            <a:ext cx="4114800" cy="365125"/>
          </a:xfrm>
          <a:prstGeom prst="rect">
            <a:avLst/>
          </a:prstGeom>
        </p:spPr>
        <p:txBody>
          <a:bodyPr/>
          <a:lstStyle/>
          <a:p>
            <a:endParaRPr lang="en-CA"/>
          </a:p>
        </p:txBody>
      </p:sp>
      <p:sp>
        <p:nvSpPr>
          <p:cNvPr id="6" name="Slide Number Placeholder 5">
            <a:extLst>
              <a:ext uri="{FF2B5EF4-FFF2-40B4-BE49-F238E27FC236}">
                <a16:creationId xmlns:a16="http://schemas.microsoft.com/office/drawing/2014/main" id="{50C17A65-934F-4F7A-A93E-5A174330AC59}"/>
              </a:ext>
            </a:extLst>
          </p:cNvPr>
          <p:cNvSpPr>
            <a:spLocks noGrp="1"/>
          </p:cNvSpPr>
          <p:nvPr>
            <p:ph type="sldNum" sz="quarter" idx="12"/>
          </p:nvPr>
        </p:nvSpPr>
        <p:spPr>
          <a:xfrm>
            <a:off x="8610600" y="6356350"/>
            <a:ext cx="2743200" cy="365125"/>
          </a:xfrm>
          <a:prstGeom prst="rect">
            <a:avLst/>
          </a:prstGeom>
        </p:spPr>
        <p:txBody>
          <a:bodyPr/>
          <a:lstStyle/>
          <a:p>
            <a:fld id="{13E8F12C-355B-4FD9-86BE-1B20E9F37E0F}" type="slidenum">
              <a:rPr lang="en-CA" smtClean="0"/>
              <a:t>‹#›</a:t>
            </a:fld>
            <a:endParaRPr lang="en-CA"/>
          </a:p>
        </p:txBody>
      </p:sp>
    </p:spTree>
    <p:extLst>
      <p:ext uri="{BB962C8B-B14F-4D97-AF65-F5344CB8AC3E}">
        <p14:creationId xmlns:p14="http://schemas.microsoft.com/office/powerpoint/2010/main" val="14008217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01005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319192-FD04-43B7-8A56-CFC4820FA0B8}"/>
              </a:ext>
            </a:extLst>
          </p:cNvPr>
          <p:cNvSpPr>
            <a:spLocks noGrp="1"/>
          </p:cNvSpPr>
          <p:nvPr>
            <p:ph type="title"/>
          </p:nvPr>
        </p:nvSpPr>
        <p:spPr>
          <a:xfrm>
            <a:off x="838200" y="934281"/>
            <a:ext cx="10515600" cy="1325563"/>
          </a:xfrm>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C9FD67A1-7DA9-4313-93FC-C80E5BAB81DF}"/>
              </a:ext>
            </a:extLst>
          </p:cNvPr>
          <p:cNvSpPr>
            <a:spLocks noGrp="1"/>
          </p:cNvSpPr>
          <p:nvPr>
            <p:ph idx="1"/>
          </p:nvPr>
        </p:nvSpPr>
        <p:spPr>
          <a:xfrm>
            <a:off x="838200" y="2385250"/>
            <a:ext cx="10515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E6B9E4C3-9302-4162-AA34-9AB863B735EC}"/>
              </a:ext>
            </a:extLst>
          </p:cNvPr>
          <p:cNvSpPr>
            <a:spLocks noGrp="1"/>
          </p:cNvSpPr>
          <p:nvPr>
            <p:ph type="dt" sz="half" idx="10"/>
          </p:nvPr>
        </p:nvSpPr>
        <p:spPr>
          <a:xfrm>
            <a:off x="838200" y="6356350"/>
            <a:ext cx="2743200" cy="365125"/>
          </a:xfrm>
          <a:prstGeom prst="rect">
            <a:avLst/>
          </a:prstGeom>
        </p:spPr>
        <p:txBody>
          <a:bodyPr/>
          <a:lstStyle/>
          <a:p>
            <a:fld id="{54D89BE0-415C-47B8-8B72-ED7869851540}" type="datetimeFigureOut">
              <a:rPr lang="en-CA" smtClean="0"/>
              <a:t>2023-11-06</a:t>
            </a:fld>
            <a:endParaRPr lang="en-CA"/>
          </a:p>
        </p:txBody>
      </p:sp>
      <p:sp>
        <p:nvSpPr>
          <p:cNvPr id="5" name="Footer Placeholder 4">
            <a:extLst>
              <a:ext uri="{FF2B5EF4-FFF2-40B4-BE49-F238E27FC236}">
                <a16:creationId xmlns:a16="http://schemas.microsoft.com/office/drawing/2014/main" id="{670B6E5E-B7D4-4E87-9B4C-D9D1DC1F9EE9}"/>
              </a:ext>
            </a:extLst>
          </p:cNvPr>
          <p:cNvSpPr>
            <a:spLocks noGrp="1"/>
          </p:cNvSpPr>
          <p:nvPr>
            <p:ph type="ftr" sz="quarter" idx="11"/>
          </p:nvPr>
        </p:nvSpPr>
        <p:spPr>
          <a:xfrm>
            <a:off x="4038600" y="6356350"/>
            <a:ext cx="4114800" cy="365125"/>
          </a:xfrm>
          <a:prstGeom prst="rect">
            <a:avLst/>
          </a:prstGeom>
        </p:spPr>
        <p:txBody>
          <a:bodyPr/>
          <a:lstStyle/>
          <a:p>
            <a:endParaRPr lang="en-CA"/>
          </a:p>
        </p:txBody>
      </p:sp>
      <p:sp>
        <p:nvSpPr>
          <p:cNvPr id="6" name="Slide Number Placeholder 5">
            <a:extLst>
              <a:ext uri="{FF2B5EF4-FFF2-40B4-BE49-F238E27FC236}">
                <a16:creationId xmlns:a16="http://schemas.microsoft.com/office/drawing/2014/main" id="{FC92F670-AE4A-4DE1-9D89-935C7763500E}"/>
              </a:ext>
            </a:extLst>
          </p:cNvPr>
          <p:cNvSpPr>
            <a:spLocks noGrp="1"/>
          </p:cNvSpPr>
          <p:nvPr>
            <p:ph type="sldNum" sz="quarter" idx="12"/>
          </p:nvPr>
        </p:nvSpPr>
        <p:spPr>
          <a:xfrm>
            <a:off x="8610600" y="6356350"/>
            <a:ext cx="2743200" cy="365125"/>
          </a:xfrm>
          <a:prstGeom prst="rect">
            <a:avLst/>
          </a:prstGeom>
        </p:spPr>
        <p:txBody>
          <a:bodyPr/>
          <a:lstStyle/>
          <a:p>
            <a:fld id="{13E8F12C-355B-4FD9-86BE-1B20E9F37E0F}" type="slidenum">
              <a:rPr lang="en-CA" smtClean="0"/>
              <a:t>‹#›</a:t>
            </a:fld>
            <a:endParaRPr lang="en-CA"/>
          </a:p>
        </p:txBody>
      </p:sp>
      <p:pic>
        <p:nvPicPr>
          <p:cNvPr id="7" name="Picture 6">
            <a:extLst>
              <a:ext uri="{FF2B5EF4-FFF2-40B4-BE49-F238E27FC236}">
                <a16:creationId xmlns:a16="http://schemas.microsoft.com/office/drawing/2014/main" id="{51606BF4-6A77-4DA6-A364-D066FF5C03B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286" y="29845"/>
            <a:ext cx="3096525" cy="874591"/>
          </a:xfrm>
          <a:prstGeom prst="rect">
            <a:avLst/>
          </a:prstGeom>
        </p:spPr>
      </p:pic>
    </p:spTree>
    <p:extLst>
      <p:ext uri="{BB962C8B-B14F-4D97-AF65-F5344CB8AC3E}">
        <p14:creationId xmlns:p14="http://schemas.microsoft.com/office/powerpoint/2010/main" val="2726898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CFCE19-A346-47FC-A6EB-C8DDA18F372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F325D103-2CB6-4395-ACED-403A7738ADB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201C957-4DDC-4208-902C-798B64975432}"/>
              </a:ext>
            </a:extLst>
          </p:cNvPr>
          <p:cNvSpPr>
            <a:spLocks noGrp="1"/>
          </p:cNvSpPr>
          <p:nvPr>
            <p:ph type="dt" sz="half" idx="10"/>
          </p:nvPr>
        </p:nvSpPr>
        <p:spPr>
          <a:xfrm>
            <a:off x="838200" y="6356350"/>
            <a:ext cx="2743200" cy="365125"/>
          </a:xfrm>
          <a:prstGeom prst="rect">
            <a:avLst/>
          </a:prstGeom>
        </p:spPr>
        <p:txBody>
          <a:bodyPr/>
          <a:lstStyle/>
          <a:p>
            <a:fld id="{54D89BE0-415C-47B8-8B72-ED7869851540}" type="datetimeFigureOut">
              <a:rPr lang="en-CA" smtClean="0"/>
              <a:t>2023-11-06</a:t>
            </a:fld>
            <a:endParaRPr lang="en-CA"/>
          </a:p>
        </p:txBody>
      </p:sp>
      <p:sp>
        <p:nvSpPr>
          <p:cNvPr id="5" name="Footer Placeholder 4">
            <a:extLst>
              <a:ext uri="{FF2B5EF4-FFF2-40B4-BE49-F238E27FC236}">
                <a16:creationId xmlns:a16="http://schemas.microsoft.com/office/drawing/2014/main" id="{4CC04191-A237-4307-9310-8CF0A851B16D}"/>
              </a:ext>
            </a:extLst>
          </p:cNvPr>
          <p:cNvSpPr>
            <a:spLocks noGrp="1"/>
          </p:cNvSpPr>
          <p:nvPr>
            <p:ph type="ftr" sz="quarter" idx="11"/>
          </p:nvPr>
        </p:nvSpPr>
        <p:spPr>
          <a:xfrm>
            <a:off x="4038600" y="6356350"/>
            <a:ext cx="4114800" cy="365125"/>
          </a:xfrm>
          <a:prstGeom prst="rect">
            <a:avLst/>
          </a:prstGeom>
        </p:spPr>
        <p:txBody>
          <a:bodyPr/>
          <a:lstStyle/>
          <a:p>
            <a:endParaRPr lang="en-CA"/>
          </a:p>
        </p:txBody>
      </p:sp>
      <p:sp>
        <p:nvSpPr>
          <p:cNvPr id="6" name="Slide Number Placeholder 5">
            <a:extLst>
              <a:ext uri="{FF2B5EF4-FFF2-40B4-BE49-F238E27FC236}">
                <a16:creationId xmlns:a16="http://schemas.microsoft.com/office/drawing/2014/main" id="{6179A1C3-09ED-4132-95C1-3FD0D601D0BC}"/>
              </a:ext>
            </a:extLst>
          </p:cNvPr>
          <p:cNvSpPr>
            <a:spLocks noGrp="1"/>
          </p:cNvSpPr>
          <p:nvPr>
            <p:ph type="sldNum" sz="quarter" idx="12"/>
          </p:nvPr>
        </p:nvSpPr>
        <p:spPr>
          <a:xfrm>
            <a:off x="8610600" y="6356350"/>
            <a:ext cx="2743200" cy="365125"/>
          </a:xfrm>
          <a:prstGeom prst="rect">
            <a:avLst/>
          </a:prstGeom>
        </p:spPr>
        <p:txBody>
          <a:bodyPr/>
          <a:lstStyle/>
          <a:p>
            <a:fld id="{13E8F12C-355B-4FD9-86BE-1B20E9F37E0F}" type="slidenum">
              <a:rPr lang="en-CA" smtClean="0"/>
              <a:t>‹#›</a:t>
            </a:fld>
            <a:endParaRPr lang="en-CA"/>
          </a:p>
        </p:txBody>
      </p:sp>
    </p:spTree>
    <p:extLst>
      <p:ext uri="{BB962C8B-B14F-4D97-AF65-F5344CB8AC3E}">
        <p14:creationId xmlns:p14="http://schemas.microsoft.com/office/powerpoint/2010/main" val="1535893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4B5E34-3F93-4A00-A3D2-B2D6B2E591C5}"/>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7016F532-3515-4C70-8B4C-C01DBAA90EC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0D57B966-51D5-41F3-86C1-49CEBA95701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F34F613C-26A9-4A2E-9397-285E85DB69D8}"/>
              </a:ext>
            </a:extLst>
          </p:cNvPr>
          <p:cNvSpPr>
            <a:spLocks noGrp="1"/>
          </p:cNvSpPr>
          <p:nvPr>
            <p:ph type="dt" sz="half" idx="10"/>
          </p:nvPr>
        </p:nvSpPr>
        <p:spPr>
          <a:xfrm>
            <a:off x="838200" y="6356350"/>
            <a:ext cx="2743200" cy="365125"/>
          </a:xfrm>
          <a:prstGeom prst="rect">
            <a:avLst/>
          </a:prstGeom>
        </p:spPr>
        <p:txBody>
          <a:bodyPr/>
          <a:lstStyle/>
          <a:p>
            <a:fld id="{54D89BE0-415C-47B8-8B72-ED7869851540}" type="datetimeFigureOut">
              <a:rPr lang="en-CA" smtClean="0"/>
              <a:t>2023-11-06</a:t>
            </a:fld>
            <a:endParaRPr lang="en-CA"/>
          </a:p>
        </p:txBody>
      </p:sp>
      <p:sp>
        <p:nvSpPr>
          <p:cNvPr id="6" name="Footer Placeholder 5">
            <a:extLst>
              <a:ext uri="{FF2B5EF4-FFF2-40B4-BE49-F238E27FC236}">
                <a16:creationId xmlns:a16="http://schemas.microsoft.com/office/drawing/2014/main" id="{8EF15876-6AE2-410A-B977-2AA5DF1F24F1}"/>
              </a:ext>
            </a:extLst>
          </p:cNvPr>
          <p:cNvSpPr>
            <a:spLocks noGrp="1"/>
          </p:cNvSpPr>
          <p:nvPr>
            <p:ph type="ftr" sz="quarter" idx="11"/>
          </p:nvPr>
        </p:nvSpPr>
        <p:spPr>
          <a:xfrm>
            <a:off x="4038600" y="6356350"/>
            <a:ext cx="4114800" cy="365125"/>
          </a:xfrm>
          <a:prstGeom prst="rect">
            <a:avLst/>
          </a:prstGeom>
        </p:spPr>
        <p:txBody>
          <a:bodyPr/>
          <a:lstStyle/>
          <a:p>
            <a:endParaRPr lang="en-CA"/>
          </a:p>
        </p:txBody>
      </p:sp>
      <p:sp>
        <p:nvSpPr>
          <p:cNvPr id="7" name="Slide Number Placeholder 6">
            <a:extLst>
              <a:ext uri="{FF2B5EF4-FFF2-40B4-BE49-F238E27FC236}">
                <a16:creationId xmlns:a16="http://schemas.microsoft.com/office/drawing/2014/main" id="{70226648-4A2F-4133-B00B-C23B2F488B89}"/>
              </a:ext>
            </a:extLst>
          </p:cNvPr>
          <p:cNvSpPr>
            <a:spLocks noGrp="1"/>
          </p:cNvSpPr>
          <p:nvPr>
            <p:ph type="sldNum" sz="quarter" idx="12"/>
          </p:nvPr>
        </p:nvSpPr>
        <p:spPr>
          <a:xfrm>
            <a:off x="8610600" y="6356350"/>
            <a:ext cx="2743200" cy="365125"/>
          </a:xfrm>
          <a:prstGeom prst="rect">
            <a:avLst/>
          </a:prstGeom>
        </p:spPr>
        <p:txBody>
          <a:bodyPr/>
          <a:lstStyle/>
          <a:p>
            <a:fld id="{13E8F12C-355B-4FD9-86BE-1B20E9F37E0F}" type="slidenum">
              <a:rPr lang="en-CA" smtClean="0"/>
              <a:t>‹#›</a:t>
            </a:fld>
            <a:endParaRPr lang="en-CA"/>
          </a:p>
        </p:txBody>
      </p:sp>
    </p:spTree>
    <p:extLst>
      <p:ext uri="{BB962C8B-B14F-4D97-AF65-F5344CB8AC3E}">
        <p14:creationId xmlns:p14="http://schemas.microsoft.com/office/powerpoint/2010/main" val="37459136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D14F21-2C5A-4D0D-9A78-0CDD9D7DDA54}"/>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A59F5847-8C48-4EDC-B427-11FCB4607E5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AFC07C6-FA42-4119-965F-CB2B2F30B87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6FF22BA9-95B5-4A04-92AF-74372AFE91F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0CD4E8E-F568-4878-813D-DDAF52499CA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0A483BBC-5162-41BE-9A32-0BCCCA49CD3F}"/>
              </a:ext>
            </a:extLst>
          </p:cNvPr>
          <p:cNvSpPr>
            <a:spLocks noGrp="1"/>
          </p:cNvSpPr>
          <p:nvPr>
            <p:ph type="dt" sz="half" idx="10"/>
          </p:nvPr>
        </p:nvSpPr>
        <p:spPr>
          <a:xfrm>
            <a:off x="838200" y="6356350"/>
            <a:ext cx="2743200" cy="365125"/>
          </a:xfrm>
          <a:prstGeom prst="rect">
            <a:avLst/>
          </a:prstGeom>
        </p:spPr>
        <p:txBody>
          <a:bodyPr/>
          <a:lstStyle/>
          <a:p>
            <a:fld id="{54D89BE0-415C-47B8-8B72-ED7869851540}" type="datetimeFigureOut">
              <a:rPr lang="en-CA" smtClean="0"/>
              <a:t>2023-11-06</a:t>
            </a:fld>
            <a:endParaRPr lang="en-CA"/>
          </a:p>
        </p:txBody>
      </p:sp>
      <p:sp>
        <p:nvSpPr>
          <p:cNvPr id="8" name="Footer Placeholder 7">
            <a:extLst>
              <a:ext uri="{FF2B5EF4-FFF2-40B4-BE49-F238E27FC236}">
                <a16:creationId xmlns:a16="http://schemas.microsoft.com/office/drawing/2014/main" id="{5C479EFD-B984-45C1-A226-47DEDEE4C664}"/>
              </a:ext>
            </a:extLst>
          </p:cNvPr>
          <p:cNvSpPr>
            <a:spLocks noGrp="1"/>
          </p:cNvSpPr>
          <p:nvPr>
            <p:ph type="ftr" sz="quarter" idx="11"/>
          </p:nvPr>
        </p:nvSpPr>
        <p:spPr>
          <a:xfrm>
            <a:off x="4038600" y="6356350"/>
            <a:ext cx="4114800" cy="365125"/>
          </a:xfrm>
          <a:prstGeom prst="rect">
            <a:avLst/>
          </a:prstGeom>
        </p:spPr>
        <p:txBody>
          <a:bodyPr/>
          <a:lstStyle/>
          <a:p>
            <a:endParaRPr lang="en-CA"/>
          </a:p>
        </p:txBody>
      </p:sp>
      <p:sp>
        <p:nvSpPr>
          <p:cNvPr id="9" name="Slide Number Placeholder 8">
            <a:extLst>
              <a:ext uri="{FF2B5EF4-FFF2-40B4-BE49-F238E27FC236}">
                <a16:creationId xmlns:a16="http://schemas.microsoft.com/office/drawing/2014/main" id="{83AE4EE6-EEF3-4F65-AC43-D58114D37B52}"/>
              </a:ext>
            </a:extLst>
          </p:cNvPr>
          <p:cNvSpPr>
            <a:spLocks noGrp="1"/>
          </p:cNvSpPr>
          <p:nvPr>
            <p:ph type="sldNum" sz="quarter" idx="12"/>
          </p:nvPr>
        </p:nvSpPr>
        <p:spPr>
          <a:xfrm>
            <a:off x="8610600" y="6356350"/>
            <a:ext cx="2743200" cy="365125"/>
          </a:xfrm>
          <a:prstGeom prst="rect">
            <a:avLst/>
          </a:prstGeom>
        </p:spPr>
        <p:txBody>
          <a:bodyPr/>
          <a:lstStyle/>
          <a:p>
            <a:fld id="{13E8F12C-355B-4FD9-86BE-1B20E9F37E0F}" type="slidenum">
              <a:rPr lang="en-CA" smtClean="0"/>
              <a:t>‹#›</a:t>
            </a:fld>
            <a:endParaRPr lang="en-CA"/>
          </a:p>
        </p:txBody>
      </p:sp>
    </p:spTree>
    <p:extLst>
      <p:ext uri="{BB962C8B-B14F-4D97-AF65-F5344CB8AC3E}">
        <p14:creationId xmlns:p14="http://schemas.microsoft.com/office/powerpoint/2010/main" val="8452499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FD3A9D-8B5C-4FE5-A69A-433027440C92}"/>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19C0FCF1-ECFA-4E6B-88EC-4943175B35D1}"/>
              </a:ext>
            </a:extLst>
          </p:cNvPr>
          <p:cNvSpPr>
            <a:spLocks noGrp="1"/>
          </p:cNvSpPr>
          <p:nvPr>
            <p:ph type="dt" sz="half" idx="10"/>
          </p:nvPr>
        </p:nvSpPr>
        <p:spPr>
          <a:xfrm>
            <a:off x="838200" y="6356350"/>
            <a:ext cx="2743200" cy="365125"/>
          </a:xfrm>
          <a:prstGeom prst="rect">
            <a:avLst/>
          </a:prstGeom>
        </p:spPr>
        <p:txBody>
          <a:bodyPr/>
          <a:lstStyle/>
          <a:p>
            <a:fld id="{54D89BE0-415C-47B8-8B72-ED7869851540}" type="datetimeFigureOut">
              <a:rPr lang="en-CA" smtClean="0"/>
              <a:t>2023-11-06</a:t>
            </a:fld>
            <a:endParaRPr lang="en-CA"/>
          </a:p>
        </p:txBody>
      </p:sp>
      <p:sp>
        <p:nvSpPr>
          <p:cNvPr id="4" name="Footer Placeholder 3">
            <a:extLst>
              <a:ext uri="{FF2B5EF4-FFF2-40B4-BE49-F238E27FC236}">
                <a16:creationId xmlns:a16="http://schemas.microsoft.com/office/drawing/2014/main" id="{1D9D8FEA-2504-4E64-AD77-C17694671109}"/>
              </a:ext>
            </a:extLst>
          </p:cNvPr>
          <p:cNvSpPr>
            <a:spLocks noGrp="1"/>
          </p:cNvSpPr>
          <p:nvPr>
            <p:ph type="ftr" sz="quarter" idx="11"/>
          </p:nvPr>
        </p:nvSpPr>
        <p:spPr>
          <a:xfrm>
            <a:off x="4038600" y="6356350"/>
            <a:ext cx="4114800" cy="365125"/>
          </a:xfrm>
          <a:prstGeom prst="rect">
            <a:avLst/>
          </a:prstGeom>
        </p:spPr>
        <p:txBody>
          <a:bodyPr/>
          <a:lstStyle/>
          <a:p>
            <a:endParaRPr lang="en-CA"/>
          </a:p>
        </p:txBody>
      </p:sp>
      <p:sp>
        <p:nvSpPr>
          <p:cNvPr id="5" name="Slide Number Placeholder 4">
            <a:extLst>
              <a:ext uri="{FF2B5EF4-FFF2-40B4-BE49-F238E27FC236}">
                <a16:creationId xmlns:a16="http://schemas.microsoft.com/office/drawing/2014/main" id="{34B74B1B-62E3-4285-B494-AF5EF8D68CAA}"/>
              </a:ext>
            </a:extLst>
          </p:cNvPr>
          <p:cNvSpPr>
            <a:spLocks noGrp="1"/>
          </p:cNvSpPr>
          <p:nvPr>
            <p:ph type="sldNum" sz="quarter" idx="12"/>
          </p:nvPr>
        </p:nvSpPr>
        <p:spPr>
          <a:xfrm>
            <a:off x="8610600" y="6356350"/>
            <a:ext cx="2743200" cy="365125"/>
          </a:xfrm>
          <a:prstGeom prst="rect">
            <a:avLst/>
          </a:prstGeom>
        </p:spPr>
        <p:txBody>
          <a:bodyPr/>
          <a:lstStyle/>
          <a:p>
            <a:fld id="{13E8F12C-355B-4FD9-86BE-1B20E9F37E0F}" type="slidenum">
              <a:rPr lang="en-CA" smtClean="0"/>
              <a:t>‹#›</a:t>
            </a:fld>
            <a:endParaRPr lang="en-CA"/>
          </a:p>
        </p:txBody>
      </p:sp>
    </p:spTree>
    <p:extLst>
      <p:ext uri="{BB962C8B-B14F-4D97-AF65-F5344CB8AC3E}">
        <p14:creationId xmlns:p14="http://schemas.microsoft.com/office/powerpoint/2010/main" val="13022962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BE799C5-09D1-4C89-8BC1-1AC06AE0267F}"/>
              </a:ext>
            </a:extLst>
          </p:cNvPr>
          <p:cNvSpPr>
            <a:spLocks noGrp="1"/>
          </p:cNvSpPr>
          <p:nvPr>
            <p:ph type="dt" sz="half" idx="10"/>
          </p:nvPr>
        </p:nvSpPr>
        <p:spPr>
          <a:xfrm>
            <a:off x="838200" y="6356350"/>
            <a:ext cx="2743200" cy="365125"/>
          </a:xfrm>
          <a:prstGeom prst="rect">
            <a:avLst/>
          </a:prstGeom>
        </p:spPr>
        <p:txBody>
          <a:bodyPr/>
          <a:lstStyle/>
          <a:p>
            <a:fld id="{54D89BE0-415C-47B8-8B72-ED7869851540}" type="datetimeFigureOut">
              <a:rPr lang="en-CA" smtClean="0"/>
              <a:t>2023-11-06</a:t>
            </a:fld>
            <a:endParaRPr lang="en-CA"/>
          </a:p>
        </p:txBody>
      </p:sp>
      <p:sp>
        <p:nvSpPr>
          <p:cNvPr id="3" name="Footer Placeholder 2">
            <a:extLst>
              <a:ext uri="{FF2B5EF4-FFF2-40B4-BE49-F238E27FC236}">
                <a16:creationId xmlns:a16="http://schemas.microsoft.com/office/drawing/2014/main" id="{CC4B158C-F3AD-409B-A6DA-EA8EABD588BC}"/>
              </a:ext>
            </a:extLst>
          </p:cNvPr>
          <p:cNvSpPr>
            <a:spLocks noGrp="1"/>
          </p:cNvSpPr>
          <p:nvPr>
            <p:ph type="ftr" sz="quarter" idx="11"/>
          </p:nvPr>
        </p:nvSpPr>
        <p:spPr>
          <a:xfrm>
            <a:off x="4038600" y="6356350"/>
            <a:ext cx="4114800" cy="365125"/>
          </a:xfrm>
          <a:prstGeom prst="rect">
            <a:avLst/>
          </a:prstGeom>
        </p:spPr>
        <p:txBody>
          <a:bodyPr/>
          <a:lstStyle/>
          <a:p>
            <a:endParaRPr lang="en-CA"/>
          </a:p>
        </p:txBody>
      </p:sp>
      <p:sp>
        <p:nvSpPr>
          <p:cNvPr id="4" name="Slide Number Placeholder 3">
            <a:extLst>
              <a:ext uri="{FF2B5EF4-FFF2-40B4-BE49-F238E27FC236}">
                <a16:creationId xmlns:a16="http://schemas.microsoft.com/office/drawing/2014/main" id="{3C3A26BE-39E1-4B5F-AD86-F56D4B0643B9}"/>
              </a:ext>
            </a:extLst>
          </p:cNvPr>
          <p:cNvSpPr>
            <a:spLocks noGrp="1"/>
          </p:cNvSpPr>
          <p:nvPr>
            <p:ph type="sldNum" sz="quarter" idx="12"/>
          </p:nvPr>
        </p:nvSpPr>
        <p:spPr>
          <a:xfrm>
            <a:off x="8610600" y="6356350"/>
            <a:ext cx="2743200" cy="365125"/>
          </a:xfrm>
          <a:prstGeom prst="rect">
            <a:avLst/>
          </a:prstGeom>
        </p:spPr>
        <p:txBody>
          <a:bodyPr/>
          <a:lstStyle/>
          <a:p>
            <a:fld id="{13E8F12C-355B-4FD9-86BE-1B20E9F37E0F}" type="slidenum">
              <a:rPr lang="en-CA" smtClean="0"/>
              <a:t>‹#›</a:t>
            </a:fld>
            <a:endParaRPr lang="en-CA"/>
          </a:p>
        </p:txBody>
      </p:sp>
    </p:spTree>
    <p:extLst>
      <p:ext uri="{BB962C8B-B14F-4D97-AF65-F5344CB8AC3E}">
        <p14:creationId xmlns:p14="http://schemas.microsoft.com/office/powerpoint/2010/main" val="41660593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BFDA7B-6A69-4095-A10D-405BBF67448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ABDCD842-F4BD-4DCA-9C3E-E2A2E6FFC46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9487BA74-F3E8-4C4E-A4E0-C90299832D7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CAD611D-E3B5-497F-A1F7-C01E83BBA51E}"/>
              </a:ext>
            </a:extLst>
          </p:cNvPr>
          <p:cNvSpPr>
            <a:spLocks noGrp="1"/>
          </p:cNvSpPr>
          <p:nvPr>
            <p:ph type="dt" sz="half" idx="10"/>
          </p:nvPr>
        </p:nvSpPr>
        <p:spPr>
          <a:xfrm>
            <a:off x="838200" y="6356350"/>
            <a:ext cx="2743200" cy="365125"/>
          </a:xfrm>
          <a:prstGeom prst="rect">
            <a:avLst/>
          </a:prstGeom>
        </p:spPr>
        <p:txBody>
          <a:bodyPr/>
          <a:lstStyle/>
          <a:p>
            <a:fld id="{54D89BE0-415C-47B8-8B72-ED7869851540}" type="datetimeFigureOut">
              <a:rPr lang="en-CA" smtClean="0"/>
              <a:t>2023-11-06</a:t>
            </a:fld>
            <a:endParaRPr lang="en-CA"/>
          </a:p>
        </p:txBody>
      </p:sp>
      <p:sp>
        <p:nvSpPr>
          <p:cNvPr id="6" name="Footer Placeholder 5">
            <a:extLst>
              <a:ext uri="{FF2B5EF4-FFF2-40B4-BE49-F238E27FC236}">
                <a16:creationId xmlns:a16="http://schemas.microsoft.com/office/drawing/2014/main" id="{8B037022-1CC1-4EBD-ACF1-3854ADAEB69F}"/>
              </a:ext>
            </a:extLst>
          </p:cNvPr>
          <p:cNvSpPr>
            <a:spLocks noGrp="1"/>
          </p:cNvSpPr>
          <p:nvPr>
            <p:ph type="ftr" sz="quarter" idx="11"/>
          </p:nvPr>
        </p:nvSpPr>
        <p:spPr>
          <a:xfrm>
            <a:off x="4038600" y="6356350"/>
            <a:ext cx="4114800" cy="365125"/>
          </a:xfrm>
          <a:prstGeom prst="rect">
            <a:avLst/>
          </a:prstGeom>
        </p:spPr>
        <p:txBody>
          <a:bodyPr/>
          <a:lstStyle/>
          <a:p>
            <a:endParaRPr lang="en-CA"/>
          </a:p>
        </p:txBody>
      </p:sp>
      <p:sp>
        <p:nvSpPr>
          <p:cNvPr id="7" name="Slide Number Placeholder 6">
            <a:extLst>
              <a:ext uri="{FF2B5EF4-FFF2-40B4-BE49-F238E27FC236}">
                <a16:creationId xmlns:a16="http://schemas.microsoft.com/office/drawing/2014/main" id="{75CC4B5B-2A97-4FC3-9D87-6A04A6D0C590}"/>
              </a:ext>
            </a:extLst>
          </p:cNvPr>
          <p:cNvSpPr>
            <a:spLocks noGrp="1"/>
          </p:cNvSpPr>
          <p:nvPr>
            <p:ph type="sldNum" sz="quarter" idx="12"/>
          </p:nvPr>
        </p:nvSpPr>
        <p:spPr>
          <a:xfrm>
            <a:off x="8610600" y="6356350"/>
            <a:ext cx="2743200" cy="365125"/>
          </a:xfrm>
          <a:prstGeom prst="rect">
            <a:avLst/>
          </a:prstGeom>
        </p:spPr>
        <p:txBody>
          <a:bodyPr/>
          <a:lstStyle/>
          <a:p>
            <a:fld id="{13E8F12C-355B-4FD9-86BE-1B20E9F37E0F}" type="slidenum">
              <a:rPr lang="en-CA" smtClean="0"/>
              <a:t>‹#›</a:t>
            </a:fld>
            <a:endParaRPr lang="en-CA"/>
          </a:p>
        </p:txBody>
      </p:sp>
    </p:spTree>
    <p:extLst>
      <p:ext uri="{BB962C8B-B14F-4D97-AF65-F5344CB8AC3E}">
        <p14:creationId xmlns:p14="http://schemas.microsoft.com/office/powerpoint/2010/main" val="30681995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FE3D12-0494-43C1-B600-BC4031F26B6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BA8E7236-EB1C-4974-A999-E31018237E9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CA"/>
          </a:p>
        </p:txBody>
      </p:sp>
      <p:sp>
        <p:nvSpPr>
          <p:cNvPr id="4" name="Text Placeholder 3">
            <a:extLst>
              <a:ext uri="{FF2B5EF4-FFF2-40B4-BE49-F238E27FC236}">
                <a16:creationId xmlns:a16="http://schemas.microsoft.com/office/drawing/2014/main" id="{1374C15E-647B-42E2-9473-04243516012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E977276-2345-4796-883D-9CE17ED05822}"/>
              </a:ext>
            </a:extLst>
          </p:cNvPr>
          <p:cNvSpPr>
            <a:spLocks noGrp="1"/>
          </p:cNvSpPr>
          <p:nvPr>
            <p:ph type="dt" sz="half" idx="10"/>
          </p:nvPr>
        </p:nvSpPr>
        <p:spPr>
          <a:xfrm>
            <a:off x="838200" y="6356350"/>
            <a:ext cx="2743200" cy="365125"/>
          </a:xfrm>
          <a:prstGeom prst="rect">
            <a:avLst/>
          </a:prstGeom>
        </p:spPr>
        <p:txBody>
          <a:bodyPr/>
          <a:lstStyle/>
          <a:p>
            <a:fld id="{54D89BE0-415C-47B8-8B72-ED7869851540}" type="datetimeFigureOut">
              <a:rPr lang="en-CA" smtClean="0"/>
              <a:t>2023-11-06</a:t>
            </a:fld>
            <a:endParaRPr lang="en-CA"/>
          </a:p>
        </p:txBody>
      </p:sp>
      <p:sp>
        <p:nvSpPr>
          <p:cNvPr id="6" name="Footer Placeholder 5">
            <a:extLst>
              <a:ext uri="{FF2B5EF4-FFF2-40B4-BE49-F238E27FC236}">
                <a16:creationId xmlns:a16="http://schemas.microsoft.com/office/drawing/2014/main" id="{AE99DF61-281F-4CF1-9621-91676B66E208}"/>
              </a:ext>
            </a:extLst>
          </p:cNvPr>
          <p:cNvSpPr>
            <a:spLocks noGrp="1"/>
          </p:cNvSpPr>
          <p:nvPr>
            <p:ph type="ftr" sz="quarter" idx="11"/>
          </p:nvPr>
        </p:nvSpPr>
        <p:spPr>
          <a:xfrm>
            <a:off x="4038600" y="6356350"/>
            <a:ext cx="4114800" cy="365125"/>
          </a:xfrm>
          <a:prstGeom prst="rect">
            <a:avLst/>
          </a:prstGeom>
        </p:spPr>
        <p:txBody>
          <a:bodyPr/>
          <a:lstStyle/>
          <a:p>
            <a:endParaRPr lang="en-CA"/>
          </a:p>
        </p:txBody>
      </p:sp>
      <p:sp>
        <p:nvSpPr>
          <p:cNvPr id="7" name="Slide Number Placeholder 6">
            <a:extLst>
              <a:ext uri="{FF2B5EF4-FFF2-40B4-BE49-F238E27FC236}">
                <a16:creationId xmlns:a16="http://schemas.microsoft.com/office/drawing/2014/main" id="{788D4718-2901-4240-A227-65CC0C313C86}"/>
              </a:ext>
            </a:extLst>
          </p:cNvPr>
          <p:cNvSpPr>
            <a:spLocks noGrp="1"/>
          </p:cNvSpPr>
          <p:nvPr>
            <p:ph type="sldNum" sz="quarter" idx="12"/>
          </p:nvPr>
        </p:nvSpPr>
        <p:spPr>
          <a:xfrm>
            <a:off x="8610600" y="6356350"/>
            <a:ext cx="2743200" cy="365125"/>
          </a:xfrm>
          <a:prstGeom prst="rect">
            <a:avLst/>
          </a:prstGeom>
        </p:spPr>
        <p:txBody>
          <a:bodyPr/>
          <a:lstStyle/>
          <a:p>
            <a:fld id="{13E8F12C-355B-4FD9-86BE-1B20E9F37E0F}" type="slidenum">
              <a:rPr lang="en-CA" smtClean="0"/>
              <a:t>‹#›</a:t>
            </a:fld>
            <a:endParaRPr lang="en-CA"/>
          </a:p>
        </p:txBody>
      </p:sp>
    </p:spTree>
    <p:extLst>
      <p:ext uri="{BB962C8B-B14F-4D97-AF65-F5344CB8AC3E}">
        <p14:creationId xmlns:p14="http://schemas.microsoft.com/office/powerpoint/2010/main" val="16970512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B664DF2-A84C-49C7-8D1D-3E77E48B9C76}"/>
              </a:ext>
            </a:extLst>
          </p:cNvPr>
          <p:cNvSpPr>
            <a:spLocks noGrp="1"/>
          </p:cNvSpPr>
          <p:nvPr>
            <p:ph type="title"/>
          </p:nvPr>
        </p:nvSpPr>
        <p:spPr>
          <a:xfrm>
            <a:off x="838200" y="773557"/>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DA6F0FA7-31D0-4EA1-B8FA-367C1707B5C0}"/>
              </a:ext>
            </a:extLst>
          </p:cNvPr>
          <p:cNvSpPr>
            <a:spLocks noGrp="1"/>
          </p:cNvSpPr>
          <p:nvPr>
            <p:ph type="body" idx="1"/>
          </p:nvPr>
        </p:nvSpPr>
        <p:spPr>
          <a:xfrm>
            <a:off x="838200" y="2185289"/>
            <a:ext cx="10515600" cy="4351338"/>
          </a:xfrm>
          <a:prstGeom prst="rect">
            <a:avLst/>
          </a:prstGeom>
        </p:spPr>
        <p:txBody>
          <a:bodyPr vert="horz" lIns="91440" tIns="45720" rIns="91440" bIns="45720" rtlCol="0">
            <a:normAutofit/>
          </a:bodyPr>
          <a:lstStyle/>
          <a:p>
            <a:pPr lvl="0"/>
            <a:r>
              <a:rPr lang="en-US"/>
              <a:t>Click to edit Master text styles</a:t>
            </a:r>
          </a:p>
        </p:txBody>
      </p:sp>
    </p:spTree>
    <p:extLst>
      <p:ext uri="{BB962C8B-B14F-4D97-AF65-F5344CB8AC3E}">
        <p14:creationId xmlns:p14="http://schemas.microsoft.com/office/powerpoint/2010/main" val="2678979115"/>
      </p:ext>
    </p:extLst>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 id="2147483663" r:id="rId12"/>
  </p:sldLayoutIdLst>
  <p:txStyles>
    <p:titleStyle>
      <a:lvl1pPr algn="ctr" defTabSz="914400" rtl="0" eaLnBrk="1" latinLnBrk="0" hangingPunct="1">
        <a:lnSpc>
          <a:spcPct val="90000"/>
        </a:lnSpc>
        <a:spcBef>
          <a:spcPct val="0"/>
        </a:spcBef>
        <a:buNone/>
        <a:defRPr sz="36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ct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microsoft.com/office/2007/relationships/hdphoto" Target="../media/hdphoto3.wdp"/></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xml"/><Relationship Id="rId1" Type="http://schemas.openxmlformats.org/officeDocument/2006/relationships/tags" Target="../tags/tag1.xml"/><Relationship Id="rId6" Type="http://schemas.microsoft.com/office/2007/relationships/hdphoto" Target="../media/hdphoto4.wdp"/><Relationship Id="rId5" Type="http://schemas.openxmlformats.org/officeDocument/2006/relationships/image" Target="../media/image15.png"/><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video" Target="https://www.youtube.com/embed/vXrQ_FhZmos" TargetMode="External"/><Relationship Id="rId5" Type="http://schemas.openxmlformats.org/officeDocument/2006/relationships/hyperlink" Target="https://www.youtube.com/watch?v=vXrQ_FhZmos" TargetMode="External"/><Relationship Id="rId4" Type="http://schemas.openxmlformats.org/officeDocument/2006/relationships/image" Target="../media/image16.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13.pn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A6C1618-D982-48DC-B7DF-7A8B003344E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9D79BDD4-F80E-4026-8737-DC18709B37E8}"/>
              </a:ext>
            </a:extLst>
          </p:cNvPr>
          <p:cNvSpPr txBox="1"/>
          <p:nvPr/>
        </p:nvSpPr>
        <p:spPr>
          <a:xfrm>
            <a:off x="2098766" y="4310747"/>
            <a:ext cx="8368937" cy="861774"/>
          </a:xfrm>
          <a:prstGeom prst="rect">
            <a:avLst/>
          </a:prstGeom>
          <a:noFill/>
        </p:spPr>
        <p:txBody>
          <a:bodyPr wrap="square" lIns="91440" tIns="45720" rIns="91440" bIns="45720" rtlCol="0" anchor="t">
            <a:spAutoFit/>
          </a:bodyPr>
          <a:lstStyle/>
          <a:p>
            <a:pPr algn="ctr"/>
            <a:r>
              <a:rPr lang="en-CA" sz="2500" dirty="0">
                <a:solidFill>
                  <a:schemeClr val="bg1"/>
                </a:solidFill>
                <a:latin typeface="Arial"/>
                <a:cs typeface="Arial"/>
              </a:rPr>
              <a:t>Puberty and Reproduction</a:t>
            </a:r>
          </a:p>
          <a:p>
            <a:pPr algn="ctr"/>
            <a:r>
              <a:rPr lang="en-CA" sz="2500" dirty="0">
                <a:solidFill>
                  <a:schemeClr val="bg1"/>
                </a:solidFill>
                <a:latin typeface="Arial"/>
                <a:cs typeface="Arial"/>
              </a:rPr>
              <a:t>(recommended for grade 5)</a:t>
            </a:r>
          </a:p>
        </p:txBody>
      </p:sp>
      <p:sp>
        <p:nvSpPr>
          <p:cNvPr id="5" name="Content Placeholder 3">
            <a:extLst>
              <a:ext uri="{FF2B5EF4-FFF2-40B4-BE49-F238E27FC236}">
                <a16:creationId xmlns:a16="http://schemas.microsoft.com/office/drawing/2014/main" id="{446D59C2-0190-AC07-ACAF-B67FD6891A55}"/>
              </a:ext>
            </a:extLst>
          </p:cNvPr>
          <p:cNvSpPr txBox="1">
            <a:spLocks noChangeArrowheads="1"/>
          </p:cNvSpPr>
          <p:nvPr/>
        </p:nvSpPr>
        <p:spPr bwMode="auto">
          <a:xfrm>
            <a:off x="7950303" y="5510212"/>
            <a:ext cx="4241697" cy="1138773"/>
          </a:xfrm>
          <a:prstGeom prst="rect">
            <a:avLst/>
          </a:prstGeom>
          <a:noFill/>
          <a:ln>
            <a:noFill/>
          </a:ln>
          <a:effectLst/>
        </p:spPr>
        <p:txBody>
          <a:bodyPr wrap="square" lIns="91440" tIns="45720" rIns="91440" bIns="45720" anchor="t">
            <a:spAutoFit/>
          </a:bodyPr>
          <a:lstStyle>
            <a:lvl1pPr>
              <a:spcBef>
                <a:spcPct val="20000"/>
              </a:spcBef>
              <a:buChar char="•"/>
              <a:defRPr sz="3200">
                <a:solidFill>
                  <a:schemeClr val="tx1"/>
                </a:solidFill>
                <a:latin typeface="Zurich BT"/>
              </a:defRPr>
            </a:lvl1pPr>
            <a:lvl2pPr marL="742950" indent="-285750">
              <a:spcBef>
                <a:spcPct val="20000"/>
              </a:spcBef>
              <a:buChar char="–"/>
              <a:defRPr sz="2800">
                <a:solidFill>
                  <a:schemeClr val="tx1"/>
                </a:solidFill>
                <a:latin typeface="Zurich BT"/>
              </a:defRPr>
            </a:lvl2pPr>
            <a:lvl3pPr marL="1143000" indent="-228600">
              <a:spcBef>
                <a:spcPct val="20000"/>
              </a:spcBef>
              <a:buChar char="•"/>
              <a:defRPr sz="2400">
                <a:solidFill>
                  <a:schemeClr val="tx1"/>
                </a:solidFill>
                <a:latin typeface="Zurich BT"/>
              </a:defRPr>
            </a:lvl3pPr>
            <a:lvl4pPr marL="1600200" indent="-228600">
              <a:spcBef>
                <a:spcPct val="20000"/>
              </a:spcBef>
              <a:buChar char="–"/>
              <a:defRPr sz="2000">
                <a:solidFill>
                  <a:schemeClr val="tx1"/>
                </a:solidFill>
                <a:latin typeface="Zurich BT"/>
              </a:defRPr>
            </a:lvl4pPr>
            <a:lvl5pPr marL="2057400" indent="-228600">
              <a:spcBef>
                <a:spcPct val="20000"/>
              </a:spcBef>
              <a:buChar char="»"/>
              <a:defRPr sz="2000">
                <a:solidFill>
                  <a:schemeClr val="tx1"/>
                </a:solidFill>
                <a:latin typeface="Zurich BT"/>
              </a:defRPr>
            </a:lvl5pPr>
            <a:lvl6pPr marL="2514600" indent="-228600" eaLnBrk="0" fontAlgn="base" hangingPunct="0">
              <a:spcBef>
                <a:spcPct val="20000"/>
              </a:spcBef>
              <a:spcAft>
                <a:spcPct val="0"/>
              </a:spcAft>
              <a:buChar char="»"/>
              <a:defRPr sz="2000">
                <a:solidFill>
                  <a:schemeClr val="tx1"/>
                </a:solidFill>
                <a:latin typeface="Zurich BT"/>
              </a:defRPr>
            </a:lvl6pPr>
            <a:lvl7pPr marL="2971800" indent="-228600" eaLnBrk="0" fontAlgn="base" hangingPunct="0">
              <a:spcBef>
                <a:spcPct val="20000"/>
              </a:spcBef>
              <a:spcAft>
                <a:spcPct val="0"/>
              </a:spcAft>
              <a:buChar char="»"/>
              <a:defRPr sz="2000">
                <a:solidFill>
                  <a:schemeClr val="tx1"/>
                </a:solidFill>
                <a:latin typeface="Zurich BT"/>
              </a:defRPr>
            </a:lvl7pPr>
            <a:lvl8pPr marL="3429000" indent="-228600" eaLnBrk="0" fontAlgn="base" hangingPunct="0">
              <a:spcBef>
                <a:spcPct val="20000"/>
              </a:spcBef>
              <a:spcAft>
                <a:spcPct val="0"/>
              </a:spcAft>
              <a:buChar char="»"/>
              <a:defRPr sz="2000">
                <a:solidFill>
                  <a:schemeClr val="tx1"/>
                </a:solidFill>
                <a:latin typeface="Zurich BT"/>
              </a:defRPr>
            </a:lvl8pPr>
            <a:lvl9pPr marL="3886200" indent="-228600" eaLnBrk="0" fontAlgn="base" hangingPunct="0">
              <a:spcBef>
                <a:spcPct val="20000"/>
              </a:spcBef>
              <a:spcAft>
                <a:spcPct val="0"/>
              </a:spcAft>
              <a:buChar char="»"/>
              <a:defRPr sz="2000">
                <a:solidFill>
                  <a:schemeClr val="tx1"/>
                </a:solidFill>
                <a:latin typeface="Zurich BT"/>
              </a:defRPr>
            </a:lvl9pPr>
          </a:lstStyle>
          <a:p>
            <a:pPr>
              <a:buNone/>
            </a:pPr>
            <a:r>
              <a:rPr lang="en-CA" altLang="en-US" sz="2000" dirty="0">
                <a:solidFill>
                  <a:schemeClr val="bg1"/>
                </a:solidFill>
                <a:latin typeface="Arial"/>
                <a:cs typeface="Arial"/>
              </a:rPr>
              <a:t>Created by: School Health Team</a:t>
            </a:r>
          </a:p>
          <a:p>
            <a:pPr eaLnBrk="1" hangingPunct="1">
              <a:buFontTx/>
              <a:buNone/>
            </a:pPr>
            <a:r>
              <a:rPr lang="en-CA" altLang="en-US" sz="2000" dirty="0">
                <a:solidFill>
                  <a:schemeClr val="bg1"/>
                </a:solidFill>
                <a:latin typeface="Arial" panose="020B0604020202020204" pitchFamily="34" charset="0"/>
                <a:cs typeface="Arial" panose="020B0604020202020204" pitchFamily="34" charset="0"/>
              </a:rPr>
              <a:t>Created: November 2019</a:t>
            </a:r>
          </a:p>
          <a:p>
            <a:pPr eaLnBrk="1" hangingPunct="1">
              <a:buFontTx/>
              <a:buNone/>
            </a:pPr>
            <a:r>
              <a:rPr lang="en-CA" altLang="en-US" sz="2000" dirty="0">
                <a:solidFill>
                  <a:schemeClr val="bg1"/>
                </a:solidFill>
                <a:latin typeface="Arial" panose="020B0604020202020204" pitchFamily="34" charset="0"/>
                <a:cs typeface="Arial" panose="020B0604020202020204" pitchFamily="34" charset="0"/>
              </a:rPr>
              <a:t>Reviewed: April 2023</a:t>
            </a:r>
            <a:endParaRPr lang="en-US" altLang="en-US" sz="20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429278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40A858-014C-47CA-952D-B834F99C366D}"/>
              </a:ext>
            </a:extLst>
          </p:cNvPr>
          <p:cNvSpPr>
            <a:spLocks noGrp="1"/>
          </p:cNvSpPr>
          <p:nvPr>
            <p:ph type="title"/>
          </p:nvPr>
        </p:nvSpPr>
        <p:spPr/>
        <p:txBody>
          <a:bodyPr/>
          <a:lstStyle/>
          <a:p>
            <a:r>
              <a:rPr lang="en-US" dirty="0">
                <a:solidFill>
                  <a:srgbClr val="006345"/>
                </a:solidFill>
              </a:rPr>
              <a:t>Person with a penis</a:t>
            </a:r>
            <a:endParaRPr lang="en-US" dirty="0"/>
          </a:p>
        </p:txBody>
      </p:sp>
      <p:sp>
        <p:nvSpPr>
          <p:cNvPr id="3" name="Content Placeholder 2">
            <a:extLst>
              <a:ext uri="{FF2B5EF4-FFF2-40B4-BE49-F238E27FC236}">
                <a16:creationId xmlns:a16="http://schemas.microsoft.com/office/drawing/2014/main" id="{5E231E03-3741-4FA7-9284-465460A4AA7F}"/>
              </a:ext>
            </a:extLst>
          </p:cNvPr>
          <p:cNvSpPr>
            <a:spLocks noGrp="1"/>
          </p:cNvSpPr>
          <p:nvPr>
            <p:ph idx="1"/>
          </p:nvPr>
        </p:nvSpPr>
        <p:spPr>
          <a:xfrm>
            <a:off x="838200" y="2385250"/>
            <a:ext cx="10515600" cy="3988656"/>
          </a:xfrm>
        </p:spPr>
        <p:txBody>
          <a:bodyPr/>
          <a:lstStyle/>
          <a:p>
            <a:pPr marL="0" indent="0">
              <a:buNone/>
            </a:pPr>
            <a:r>
              <a:rPr lang="en-CA" altLang="en-US" b="1" dirty="0"/>
              <a:t>What is an erection?</a:t>
            </a:r>
          </a:p>
          <a:p>
            <a:pPr lvl="1"/>
            <a:r>
              <a:rPr lang="en-CA" altLang="en-US" dirty="0">
                <a:latin typeface="Arial" panose="020B0604020202020204" pitchFamily="34" charset="0"/>
                <a:cs typeface="Arial" panose="020B0604020202020204" pitchFamily="34" charset="0"/>
              </a:rPr>
              <a:t>Blood fills the tissue of the penis causing it to harden and become more upright</a:t>
            </a:r>
          </a:p>
          <a:p>
            <a:pPr marL="0" indent="0">
              <a:lnSpc>
                <a:spcPct val="150000"/>
              </a:lnSpc>
              <a:buNone/>
              <a:defRPr/>
            </a:pPr>
            <a:r>
              <a:rPr lang="en-US" altLang="en-US" b="1" dirty="0"/>
              <a:t>Erections happen for all kinds of reasons:</a:t>
            </a:r>
          </a:p>
          <a:p>
            <a:pPr lvl="1">
              <a:defRPr/>
            </a:pPr>
            <a:r>
              <a:rPr lang="en-US" altLang="en-US" dirty="0">
                <a:latin typeface="Arial" panose="020B0604020202020204" pitchFamily="34" charset="0"/>
                <a:cs typeface="Arial" panose="020B0604020202020204" pitchFamily="34" charset="0"/>
              </a:rPr>
              <a:t>When having to go to the bathroom</a:t>
            </a:r>
          </a:p>
          <a:p>
            <a:pPr lvl="1">
              <a:defRPr/>
            </a:pPr>
            <a:r>
              <a:rPr lang="en-US" altLang="en-US" dirty="0">
                <a:latin typeface="Arial" panose="020B0604020202020204" pitchFamily="34" charset="0"/>
                <a:cs typeface="Arial" panose="020B0604020202020204" pitchFamily="34" charset="0"/>
              </a:rPr>
              <a:t>When nervous or anxious</a:t>
            </a:r>
          </a:p>
          <a:p>
            <a:pPr lvl="1">
              <a:defRPr/>
            </a:pPr>
            <a:r>
              <a:rPr lang="en-US" altLang="en-US" dirty="0">
                <a:latin typeface="Arial" panose="020B0604020202020204" pitchFamily="34" charset="0"/>
                <a:cs typeface="Arial" panose="020B0604020202020204" pitchFamily="34" charset="0"/>
              </a:rPr>
              <a:t>When the penis is touched </a:t>
            </a:r>
          </a:p>
          <a:p>
            <a:pPr lvl="1">
              <a:defRPr/>
            </a:pPr>
            <a:r>
              <a:rPr lang="en-US" altLang="en-US" dirty="0">
                <a:latin typeface="Arial" panose="020B0604020202020204" pitchFamily="34" charset="0"/>
                <a:cs typeface="Arial" panose="020B0604020202020204" pitchFamily="34" charset="0"/>
              </a:rPr>
              <a:t>When sexually aroused</a:t>
            </a:r>
          </a:p>
          <a:p>
            <a:endParaRPr lang="en-US" dirty="0"/>
          </a:p>
        </p:txBody>
      </p:sp>
      <p:sp>
        <p:nvSpPr>
          <p:cNvPr id="5" name="Speech Bubble: Rectangle with Corners Rounded 4">
            <a:extLst>
              <a:ext uri="{FF2B5EF4-FFF2-40B4-BE49-F238E27FC236}">
                <a16:creationId xmlns:a16="http://schemas.microsoft.com/office/drawing/2014/main" id="{39600DB9-7A20-49C5-858C-B794B06CE927}"/>
              </a:ext>
            </a:extLst>
          </p:cNvPr>
          <p:cNvSpPr/>
          <p:nvPr/>
        </p:nvSpPr>
        <p:spPr>
          <a:xfrm rot="20312476">
            <a:off x="8809720" y="4251096"/>
            <a:ext cx="2905125" cy="1778464"/>
          </a:xfrm>
          <a:prstGeom prst="wedgeRoundRectCallout">
            <a:avLst>
              <a:gd name="adj1" fmla="val 36737"/>
              <a:gd name="adj2" fmla="val 64842"/>
              <a:gd name="adj3" fmla="val 16667"/>
            </a:avLst>
          </a:prstGeom>
          <a:solidFill>
            <a:schemeClr val="bg2">
              <a:lumMod val="5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CA" sz="2400" i="1" dirty="0"/>
              <a:t>Sometime erections just happen for no reason during puberty</a:t>
            </a:r>
            <a:endParaRPr lang="en-US" dirty="0"/>
          </a:p>
        </p:txBody>
      </p:sp>
    </p:spTree>
    <p:extLst>
      <p:ext uri="{BB962C8B-B14F-4D97-AF65-F5344CB8AC3E}">
        <p14:creationId xmlns:p14="http://schemas.microsoft.com/office/powerpoint/2010/main" val="135641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238EDF-626E-4589-A183-34992AD243BE}"/>
              </a:ext>
            </a:extLst>
          </p:cNvPr>
          <p:cNvSpPr>
            <a:spLocks noGrp="1"/>
          </p:cNvSpPr>
          <p:nvPr>
            <p:ph type="title"/>
          </p:nvPr>
        </p:nvSpPr>
        <p:spPr/>
        <p:txBody>
          <a:bodyPr/>
          <a:lstStyle/>
          <a:p>
            <a:r>
              <a:rPr lang="en-US" dirty="0">
                <a:solidFill>
                  <a:srgbClr val="006345"/>
                </a:solidFill>
              </a:rPr>
              <a:t>Person with a penis</a:t>
            </a:r>
            <a:endParaRPr lang="en-US" dirty="0"/>
          </a:p>
        </p:txBody>
      </p:sp>
      <p:sp>
        <p:nvSpPr>
          <p:cNvPr id="3" name="Content Placeholder 2">
            <a:extLst>
              <a:ext uri="{FF2B5EF4-FFF2-40B4-BE49-F238E27FC236}">
                <a16:creationId xmlns:a16="http://schemas.microsoft.com/office/drawing/2014/main" id="{6B0A9BBF-98A8-4961-8A62-BB73CD321EB3}"/>
              </a:ext>
            </a:extLst>
          </p:cNvPr>
          <p:cNvSpPr>
            <a:spLocks noGrp="1"/>
          </p:cNvSpPr>
          <p:nvPr>
            <p:ph idx="1"/>
          </p:nvPr>
        </p:nvSpPr>
        <p:spPr/>
        <p:txBody>
          <a:bodyPr/>
          <a:lstStyle/>
          <a:p>
            <a:pPr marL="0" indent="0">
              <a:buNone/>
            </a:pPr>
            <a:r>
              <a:rPr lang="en-CA" altLang="en-US" b="1" dirty="0"/>
              <a:t>What is ejaculation?</a:t>
            </a:r>
          </a:p>
          <a:p>
            <a:pPr lvl="1">
              <a:buSzPct val="76000"/>
              <a:defRPr/>
            </a:pPr>
            <a:r>
              <a:rPr lang="en-US" altLang="en-US" dirty="0">
                <a:latin typeface="Arial" panose="020B0604020202020204" pitchFamily="34" charset="0"/>
                <a:cs typeface="Arial" panose="020B0604020202020204" pitchFamily="34" charset="0"/>
              </a:rPr>
              <a:t>Muscles push the semen into the urethra and out of the penis</a:t>
            </a:r>
          </a:p>
          <a:p>
            <a:pPr lvl="1">
              <a:buSzPct val="76000"/>
              <a:defRPr/>
            </a:pPr>
            <a:r>
              <a:rPr lang="en-US" altLang="en-US" dirty="0">
                <a:latin typeface="Arial" panose="020B0604020202020204" pitchFamily="34" charset="0"/>
                <a:cs typeface="Arial" panose="020B0604020202020204" pitchFamily="34" charset="0"/>
              </a:rPr>
              <a:t>The penis is usually erect when semen is going to come out </a:t>
            </a:r>
          </a:p>
          <a:p>
            <a:pPr marL="0" indent="0">
              <a:lnSpc>
                <a:spcPct val="150000"/>
              </a:lnSpc>
              <a:buNone/>
              <a:defRPr/>
            </a:pPr>
            <a:endParaRPr lang="en-US" altLang="en-US" b="1" dirty="0"/>
          </a:p>
          <a:p>
            <a:pPr marL="0" indent="0">
              <a:lnSpc>
                <a:spcPct val="150000"/>
              </a:lnSpc>
              <a:buNone/>
              <a:defRPr/>
            </a:pPr>
            <a:r>
              <a:rPr lang="en-US" altLang="en-US" b="1" dirty="0"/>
              <a:t>When does ejaculation happen?</a:t>
            </a:r>
          </a:p>
          <a:p>
            <a:pPr lvl="1">
              <a:defRPr/>
            </a:pPr>
            <a:r>
              <a:rPr lang="en-US" altLang="en-US" dirty="0">
                <a:latin typeface="Arial" panose="020B0604020202020204" pitchFamily="34" charset="0"/>
                <a:cs typeface="Arial" panose="020B0604020202020204" pitchFamily="34" charset="0"/>
              </a:rPr>
              <a:t>Wet dreams</a:t>
            </a:r>
          </a:p>
          <a:p>
            <a:pPr lvl="1">
              <a:defRPr/>
            </a:pPr>
            <a:r>
              <a:rPr lang="en-US" altLang="en-US" dirty="0">
                <a:latin typeface="Arial" panose="020B0604020202020204" pitchFamily="34" charset="0"/>
                <a:cs typeface="Arial" panose="020B0604020202020204" pitchFamily="34" charset="0"/>
              </a:rPr>
              <a:t>Masturbation</a:t>
            </a:r>
          </a:p>
          <a:p>
            <a:endParaRPr lang="en-US" dirty="0"/>
          </a:p>
        </p:txBody>
      </p:sp>
    </p:spTree>
    <p:extLst>
      <p:ext uri="{BB962C8B-B14F-4D97-AF65-F5344CB8AC3E}">
        <p14:creationId xmlns:p14="http://schemas.microsoft.com/office/powerpoint/2010/main" val="13980250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510D1BB-E546-45BE-A0E1-86102F8AA937}"/>
              </a:ext>
            </a:extLst>
          </p:cNvPr>
          <p:cNvPicPr>
            <a:picLocks noChangeAspect="1"/>
          </p:cNvPicPr>
          <p:nvPr/>
        </p:nvPicPr>
        <p:blipFill>
          <a:blip r:embed="rId3"/>
          <a:stretch>
            <a:fillRect/>
          </a:stretch>
        </p:blipFill>
        <p:spPr>
          <a:xfrm>
            <a:off x="7752483" y="2653897"/>
            <a:ext cx="4173528" cy="4204103"/>
          </a:xfrm>
          <a:prstGeom prst="rect">
            <a:avLst/>
          </a:prstGeom>
        </p:spPr>
      </p:pic>
      <p:sp>
        <p:nvSpPr>
          <p:cNvPr id="2" name="Title 1">
            <a:extLst>
              <a:ext uri="{FF2B5EF4-FFF2-40B4-BE49-F238E27FC236}">
                <a16:creationId xmlns:a16="http://schemas.microsoft.com/office/drawing/2014/main" id="{C94D844F-2164-4645-8B73-65F4B52486BD}"/>
              </a:ext>
            </a:extLst>
          </p:cNvPr>
          <p:cNvSpPr>
            <a:spLocks noGrp="1"/>
          </p:cNvSpPr>
          <p:nvPr>
            <p:ph type="title"/>
          </p:nvPr>
        </p:nvSpPr>
        <p:spPr/>
        <p:txBody>
          <a:bodyPr/>
          <a:lstStyle/>
          <a:p>
            <a:r>
              <a:rPr lang="en-CA" altLang="en-US" dirty="0">
                <a:solidFill>
                  <a:srgbClr val="006345"/>
                </a:solidFill>
              </a:rPr>
              <a:t>Person with a vulva</a:t>
            </a:r>
            <a:endParaRPr lang="en-US" dirty="0"/>
          </a:p>
        </p:txBody>
      </p:sp>
      <p:sp>
        <p:nvSpPr>
          <p:cNvPr id="3" name="Content Placeholder 2">
            <a:extLst>
              <a:ext uri="{FF2B5EF4-FFF2-40B4-BE49-F238E27FC236}">
                <a16:creationId xmlns:a16="http://schemas.microsoft.com/office/drawing/2014/main" id="{0C04F865-AC73-4168-BE08-43EBECA75067}"/>
              </a:ext>
            </a:extLst>
          </p:cNvPr>
          <p:cNvSpPr>
            <a:spLocks noGrp="1"/>
          </p:cNvSpPr>
          <p:nvPr>
            <p:ph idx="1"/>
          </p:nvPr>
        </p:nvSpPr>
        <p:spPr/>
        <p:txBody>
          <a:bodyPr/>
          <a:lstStyle/>
          <a:p>
            <a:pPr marL="0" indent="0">
              <a:buNone/>
            </a:pPr>
            <a:r>
              <a:rPr lang="en-CA" altLang="en-US" b="1" dirty="0"/>
              <a:t>Breast development</a:t>
            </a:r>
          </a:p>
          <a:p>
            <a:pPr marL="0" indent="0">
              <a:buNone/>
            </a:pPr>
            <a:endParaRPr lang="en-CA" altLang="en-US" b="1" dirty="0"/>
          </a:p>
          <a:p>
            <a:pPr lvl="1"/>
            <a:r>
              <a:rPr lang="en-CA" altLang="en-US" dirty="0">
                <a:latin typeface="Arial" panose="020B0604020202020204" pitchFamily="34" charset="0"/>
                <a:cs typeface="Arial" panose="020B0604020202020204" pitchFamily="34" charset="0"/>
              </a:rPr>
              <a:t>Estrogen causes breasts to get larger during puberty</a:t>
            </a:r>
          </a:p>
          <a:p>
            <a:pPr lvl="1"/>
            <a:r>
              <a:rPr lang="en-CA" altLang="en-US" dirty="0">
                <a:latin typeface="Arial" panose="020B0604020202020204" pitchFamily="34" charset="0"/>
                <a:cs typeface="Arial" panose="020B0604020202020204" pitchFamily="34" charset="0"/>
              </a:rPr>
              <a:t>Breasts come in many shapes and sizes</a:t>
            </a:r>
            <a:endParaRPr lang="en-US" altLang="en-US" dirty="0">
              <a:latin typeface="Arial" panose="020B0604020202020204" pitchFamily="34" charset="0"/>
            </a:endParaRPr>
          </a:p>
          <a:p>
            <a:endParaRPr lang="en-US" dirty="0"/>
          </a:p>
        </p:txBody>
      </p:sp>
    </p:spTree>
    <p:extLst>
      <p:ext uri="{BB962C8B-B14F-4D97-AF65-F5344CB8AC3E}">
        <p14:creationId xmlns:p14="http://schemas.microsoft.com/office/powerpoint/2010/main" val="38206262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4AAD1D-B7E8-4A5F-81CA-7F641D0D62B2}"/>
              </a:ext>
            </a:extLst>
          </p:cNvPr>
          <p:cNvSpPr>
            <a:spLocks noGrp="1"/>
          </p:cNvSpPr>
          <p:nvPr>
            <p:ph type="title"/>
          </p:nvPr>
        </p:nvSpPr>
        <p:spPr/>
        <p:txBody>
          <a:bodyPr/>
          <a:lstStyle/>
          <a:p>
            <a:r>
              <a:rPr lang="en-CA" altLang="en-US" dirty="0">
                <a:solidFill>
                  <a:srgbClr val="006345"/>
                </a:solidFill>
              </a:rPr>
              <a:t>Person with a vulva</a:t>
            </a:r>
            <a:endParaRPr lang="en-US" dirty="0"/>
          </a:p>
        </p:txBody>
      </p:sp>
      <p:pic>
        <p:nvPicPr>
          <p:cNvPr id="4" name="Picture 3">
            <a:extLst>
              <a:ext uri="{FF2B5EF4-FFF2-40B4-BE49-F238E27FC236}">
                <a16:creationId xmlns:a16="http://schemas.microsoft.com/office/drawing/2014/main" id="{9FE420B3-DD58-40BF-B131-7AA836462B40}"/>
              </a:ext>
            </a:extLst>
          </p:cNvPr>
          <p:cNvPicPr>
            <a:picLocks noChangeAspect="1"/>
          </p:cNvPicPr>
          <p:nvPr/>
        </p:nvPicPr>
        <p:blipFill>
          <a:blip r:embed="rId3">
            <a:extLst>
              <a:ext uri="{BEBA8EAE-BF5A-486C-A8C5-ECC9F3942E4B}">
                <a14:imgProps xmlns:a14="http://schemas.microsoft.com/office/drawing/2010/main">
                  <a14:imgLayer r:embed="rId4">
                    <a14:imgEffect>
                      <a14:colorTemperature colorTemp="5300"/>
                    </a14:imgEffect>
                    <a14:imgEffect>
                      <a14:saturation sat="0"/>
                    </a14:imgEffect>
                  </a14:imgLayer>
                </a14:imgProps>
              </a:ext>
            </a:extLst>
          </a:blip>
          <a:stretch>
            <a:fillRect/>
          </a:stretch>
        </p:blipFill>
        <p:spPr>
          <a:xfrm>
            <a:off x="4026278" y="1914971"/>
            <a:ext cx="4441135" cy="5366371"/>
          </a:xfrm>
          <a:prstGeom prst="rect">
            <a:avLst/>
          </a:prstGeom>
        </p:spPr>
      </p:pic>
      <p:sp>
        <p:nvSpPr>
          <p:cNvPr id="5" name="TextBox 4">
            <a:extLst>
              <a:ext uri="{FF2B5EF4-FFF2-40B4-BE49-F238E27FC236}">
                <a16:creationId xmlns:a16="http://schemas.microsoft.com/office/drawing/2014/main" id="{D60949B1-E64F-44D4-A253-2134B3549450}"/>
              </a:ext>
            </a:extLst>
          </p:cNvPr>
          <p:cNvSpPr txBox="1"/>
          <p:nvPr/>
        </p:nvSpPr>
        <p:spPr>
          <a:xfrm>
            <a:off x="5068942" y="2778869"/>
            <a:ext cx="1650703" cy="461665"/>
          </a:xfrm>
          <a:prstGeom prst="rect">
            <a:avLst/>
          </a:prstGeom>
          <a:noFill/>
        </p:spPr>
        <p:txBody>
          <a:bodyPr wrap="square" rtlCol="0">
            <a:spAutoFit/>
          </a:bodyPr>
          <a:lstStyle/>
          <a:p>
            <a:pPr algn="ctr"/>
            <a:r>
              <a:rPr lang="en-CA" dirty="0">
                <a:latin typeface="Arial" panose="020B0604020202020204" pitchFamily="34" charset="0"/>
                <a:cs typeface="Arial" panose="020B0604020202020204" pitchFamily="34" charset="0"/>
              </a:rPr>
              <a:t>Ovaries</a:t>
            </a:r>
            <a:endParaRPr lang="en-US" dirty="0">
              <a:latin typeface="Arial" panose="020B0604020202020204" pitchFamily="34" charset="0"/>
              <a:cs typeface="Arial" panose="020B0604020202020204" pitchFamily="34" charset="0"/>
            </a:endParaRPr>
          </a:p>
        </p:txBody>
      </p:sp>
      <p:cxnSp>
        <p:nvCxnSpPr>
          <p:cNvPr id="6" name="Straight Connector 5">
            <a:extLst>
              <a:ext uri="{FF2B5EF4-FFF2-40B4-BE49-F238E27FC236}">
                <a16:creationId xmlns:a16="http://schemas.microsoft.com/office/drawing/2014/main" id="{0C59088F-45D7-4391-AD0F-6A726A335F27}"/>
              </a:ext>
            </a:extLst>
          </p:cNvPr>
          <p:cNvCxnSpPr>
            <a:cxnSpLocks/>
          </p:cNvCxnSpPr>
          <p:nvPr/>
        </p:nvCxnSpPr>
        <p:spPr>
          <a:xfrm flipH="1">
            <a:off x="5538446" y="3240534"/>
            <a:ext cx="432048" cy="1194519"/>
          </a:xfrm>
          <a:prstGeom prst="line">
            <a:avLst/>
          </a:prstGeom>
        </p:spPr>
        <p:style>
          <a:lnRef idx="1">
            <a:schemeClr val="dk1"/>
          </a:lnRef>
          <a:fillRef idx="0">
            <a:schemeClr val="dk1"/>
          </a:fillRef>
          <a:effectRef idx="0">
            <a:schemeClr val="dk1"/>
          </a:effectRef>
          <a:fontRef idx="minor">
            <a:schemeClr val="tx1"/>
          </a:fontRef>
        </p:style>
      </p:cxnSp>
      <p:cxnSp>
        <p:nvCxnSpPr>
          <p:cNvPr id="7" name="Straight Connector 6">
            <a:extLst>
              <a:ext uri="{FF2B5EF4-FFF2-40B4-BE49-F238E27FC236}">
                <a16:creationId xmlns:a16="http://schemas.microsoft.com/office/drawing/2014/main" id="{E0D9EDF2-7DC4-44CA-8510-576BE91B3266}"/>
              </a:ext>
            </a:extLst>
          </p:cNvPr>
          <p:cNvCxnSpPr>
            <a:cxnSpLocks/>
          </p:cNvCxnSpPr>
          <p:nvPr/>
        </p:nvCxnSpPr>
        <p:spPr>
          <a:xfrm>
            <a:off x="5970494" y="3240534"/>
            <a:ext cx="873884" cy="1194519"/>
          </a:xfrm>
          <a:prstGeom prst="line">
            <a:avLst/>
          </a:prstGeom>
        </p:spPr>
        <p:style>
          <a:lnRef idx="1">
            <a:schemeClr val="dk1"/>
          </a:lnRef>
          <a:fillRef idx="0">
            <a:schemeClr val="dk1"/>
          </a:fillRef>
          <a:effectRef idx="0">
            <a:schemeClr val="dk1"/>
          </a:effectRef>
          <a:fontRef idx="minor">
            <a:schemeClr val="tx1"/>
          </a:fontRef>
        </p:style>
      </p:cxnSp>
      <p:sp>
        <p:nvSpPr>
          <p:cNvPr id="8" name="TextBox 7">
            <a:extLst>
              <a:ext uri="{FF2B5EF4-FFF2-40B4-BE49-F238E27FC236}">
                <a16:creationId xmlns:a16="http://schemas.microsoft.com/office/drawing/2014/main" id="{3D8DB852-FA8F-4BD4-8B82-8E8C4FAB85A4}"/>
              </a:ext>
            </a:extLst>
          </p:cNvPr>
          <p:cNvSpPr txBox="1"/>
          <p:nvPr/>
        </p:nvSpPr>
        <p:spPr>
          <a:xfrm>
            <a:off x="2986500" y="2778869"/>
            <a:ext cx="1650703" cy="830997"/>
          </a:xfrm>
          <a:prstGeom prst="rect">
            <a:avLst/>
          </a:prstGeom>
          <a:noFill/>
        </p:spPr>
        <p:txBody>
          <a:bodyPr wrap="square" rtlCol="0">
            <a:spAutoFit/>
          </a:bodyPr>
          <a:lstStyle/>
          <a:p>
            <a:pPr algn="ctr"/>
            <a:r>
              <a:rPr lang="en-CA" dirty="0">
                <a:latin typeface="Arial" panose="020B0604020202020204" pitchFamily="34" charset="0"/>
                <a:cs typeface="Arial" panose="020B0604020202020204" pitchFamily="34" charset="0"/>
              </a:rPr>
              <a:t>Fallopian tubes</a:t>
            </a:r>
            <a:endParaRPr lang="en-US" dirty="0">
              <a:latin typeface="Arial" panose="020B0604020202020204" pitchFamily="34" charset="0"/>
              <a:cs typeface="Arial" panose="020B0604020202020204" pitchFamily="34" charset="0"/>
            </a:endParaRPr>
          </a:p>
        </p:txBody>
      </p:sp>
      <p:cxnSp>
        <p:nvCxnSpPr>
          <p:cNvPr id="9" name="Straight Connector 8">
            <a:extLst>
              <a:ext uri="{FF2B5EF4-FFF2-40B4-BE49-F238E27FC236}">
                <a16:creationId xmlns:a16="http://schemas.microsoft.com/office/drawing/2014/main" id="{0F05CFD6-39C7-4726-A933-F97883CD1845}"/>
              </a:ext>
            </a:extLst>
          </p:cNvPr>
          <p:cNvCxnSpPr/>
          <p:nvPr/>
        </p:nvCxnSpPr>
        <p:spPr>
          <a:xfrm>
            <a:off x="4354652" y="3498949"/>
            <a:ext cx="1080120" cy="720080"/>
          </a:xfrm>
          <a:prstGeom prst="line">
            <a:avLst/>
          </a:prstGeom>
        </p:spPr>
        <p:style>
          <a:lnRef idx="1">
            <a:schemeClr val="dk1"/>
          </a:lnRef>
          <a:fillRef idx="0">
            <a:schemeClr val="dk1"/>
          </a:fillRef>
          <a:effectRef idx="0">
            <a:schemeClr val="dk1"/>
          </a:effectRef>
          <a:fontRef idx="minor">
            <a:schemeClr val="tx1"/>
          </a:fontRef>
        </p:style>
      </p:cxnSp>
      <p:cxnSp>
        <p:nvCxnSpPr>
          <p:cNvPr id="10" name="Straight Connector 9">
            <a:extLst>
              <a:ext uri="{FF2B5EF4-FFF2-40B4-BE49-F238E27FC236}">
                <a16:creationId xmlns:a16="http://schemas.microsoft.com/office/drawing/2014/main" id="{0F538CD1-1D7B-41CE-8309-EDC3C1223712}"/>
              </a:ext>
            </a:extLst>
          </p:cNvPr>
          <p:cNvCxnSpPr/>
          <p:nvPr/>
        </p:nvCxnSpPr>
        <p:spPr>
          <a:xfrm>
            <a:off x="4387801" y="3510351"/>
            <a:ext cx="2564620" cy="671102"/>
          </a:xfrm>
          <a:prstGeom prst="line">
            <a:avLst/>
          </a:prstGeom>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A2165CFE-A0FC-47F4-B180-B55C9E3C0ADA}"/>
              </a:ext>
            </a:extLst>
          </p:cNvPr>
          <p:cNvSpPr txBox="1"/>
          <p:nvPr/>
        </p:nvSpPr>
        <p:spPr>
          <a:xfrm>
            <a:off x="2924024" y="4113892"/>
            <a:ext cx="1650703" cy="461665"/>
          </a:xfrm>
          <a:prstGeom prst="rect">
            <a:avLst/>
          </a:prstGeom>
          <a:noFill/>
        </p:spPr>
        <p:txBody>
          <a:bodyPr wrap="square" rtlCol="0">
            <a:spAutoFit/>
          </a:bodyPr>
          <a:lstStyle/>
          <a:p>
            <a:pPr algn="ctr"/>
            <a:r>
              <a:rPr lang="en-CA" dirty="0">
                <a:latin typeface="Arial" panose="020B0604020202020204" pitchFamily="34" charset="0"/>
                <a:cs typeface="Arial" panose="020B0604020202020204" pitchFamily="34" charset="0"/>
              </a:rPr>
              <a:t>Uterus</a:t>
            </a:r>
            <a:endParaRPr lang="en-US" dirty="0">
              <a:latin typeface="Arial" panose="020B0604020202020204" pitchFamily="34" charset="0"/>
              <a:cs typeface="Arial" panose="020B0604020202020204" pitchFamily="34" charset="0"/>
            </a:endParaRPr>
          </a:p>
        </p:txBody>
      </p:sp>
      <p:cxnSp>
        <p:nvCxnSpPr>
          <p:cNvPr id="12" name="Straight Connector 11">
            <a:extLst>
              <a:ext uri="{FF2B5EF4-FFF2-40B4-BE49-F238E27FC236}">
                <a16:creationId xmlns:a16="http://schemas.microsoft.com/office/drawing/2014/main" id="{E6ED7704-4406-4FB5-BFFB-EB25F98EA153}"/>
              </a:ext>
            </a:extLst>
          </p:cNvPr>
          <p:cNvCxnSpPr>
            <a:cxnSpLocks/>
          </p:cNvCxnSpPr>
          <p:nvPr/>
        </p:nvCxnSpPr>
        <p:spPr>
          <a:xfrm>
            <a:off x="4265000" y="4417055"/>
            <a:ext cx="1847244" cy="275831"/>
          </a:xfrm>
          <a:prstGeom prst="line">
            <a:avLst/>
          </a:prstGeom>
        </p:spPr>
        <p:style>
          <a:lnRef idx="1">
            <a:schemeClr val="dk1"/>
          </a:lnRef>
          <a:fillRef idx="0">
            <a:schemeClr val="dk1"/>
          </a:fillRef>
          <a:effectRef idx="0">
            <a:schemeClr val="dk1"/>
          </a:effectRef>
          <a:fontRef idx="minor">
            <a:schemeClr val="tx1"/>
          </a:fontRef>
        </p:style>
      </p:cxnSp>
      <p:sp>
        <p:nvSpPr>
          <p:cNvPr id="13" name="TextBox 12">
            <a:extLst>
              <a:ext uri="{FF2B5EF4-FFF2-40B4-BE49-F238E27FC236}">
                <a16:creationId xmlns:a16="http://schemas.microsoft.com/office/drawing/2014/main" id="{955AD5BB-C5D5-41D3-843C-C3002A85FCD6}"/>
              </a:ext>
            </a:extLst>
          </p:cNvPr>
          <p:cNvSpPr txBox="1"/>
          <p:nvPr/>
        </p:nvSpPr>
        <p:spPr>
          <a:xfrm>
            <a:off x="2799876" y="4879424"/>
            <a:ext cx="1650703" cy="461665"/>
          </a:xfrm>
          <a:prstGeom prst="rect">
            <a:avLst/>
          </a:prstGeom>
          <a:noFill/>
        </p:spPr>
        <p:txBody>
          <a:bodyPr wrap="square" rtlCol="0">
            <a:spAutoFit/>
          </a:bodyPr>
          <a:lstStyle/>
          <a:p>
            <a:pPr algn="ctr"/>
            <a:r>
              <a:rPr lang="en-CA" dirty="0">
                <a:latin typeface="Arial" panose="020B0604020202020204" pitchFamily="34" charset="0"/>
                <a:cs typeface="Arial" panose="020B0604020202020204" pitchFamily="34" charset="0"/>
              </a:rPr>
              <a:t>Cervix</a:t>
            </a:r>
            <a:endParaRPr lang="en-US" dirty="0">
              <a:latin typeface="Arial" panose="020B0604020202020204" pitchFamily="34" charset="0"/>
              <a:cs typeface="Arial" panose="020B0604020202020204" pitchFamily="34" charset="0"/>
            </a:endParaRPr>
          </a:p>
        </p:txBody>
      </p:sp>
      <p:cxnSp>
        <p:nvCxnSpPr>
          <p:cNvPr id="14" name="Straight Connector 13">
            <a:extLst>
              <a:ext uri="{FF2B5EF4-FFF2-40B4-BE49-F238E27FC236}">
                <a16:creationId xmlns:a16="http://schemas.microsoft.com/office/drawing/2014/main" id="{4BCE41D1-FB3E-4B33-B6D7-354262007CBE}"/>
              </a:ext>
            </a:extLst>
          </p:cNvPr>
          <p:cNvCxnSpPr>
            <a:cxnSpLocks/>
          </p:cNvCxnSpPr>
          <p:nvPr/>
        </p:nvCxnSpPr>
        <p:spPr>
          <a:xfrm flipV="1">
            <a:off x="4135012" y="5110256"/>
            <a:ext cx="1977232" cy="37592"/>
          </a:xfrm>
          <a:prstGeom prst="line">
            <a:avLst/>
          </a:prstGeom>
        </p:spPr>
        <p:style>
          <a:lnRef idx="1">
            <a:schemeClr val="dk1"/>
          </a:lnRef>
          <a:fillRef idx="0">
            <a:schemeClr val="dk1"/>
          </a:fillRef>
          <a:effectRef idx="0">
            <a:schemeClr val="dk1"/>
          </a:effectRef>
          <a:fontRef idx="minor">
            <a:schemeClr val="tx1"/>
          </a:fontRef>
        </p:style>
      </p:cxnSp>
      <p:sp>
        <p:nvSpPr>
          <p:cNvPr id="15" name="TextBox 14">
            <a:extLst>
              <a:ext uri="{FF2B5EF4-FFF2-40B4-BE49-F238E27FC236}">
                <a16:creationId xmlns:a16="http://schemas.microsoft.com/office/drawing/2014/main" id="{7DCEB9C3-18D0-4E02-A75D-F72952C71C6D}"/>
              </a:ext>
            </a:extLst>
          </p:cNvPr>
          <p:cNvSpPr txBox="1"/>
          <p:nvPr/>
        </p:nvSpPr>
        <p:spPr>
          <a:xfrm>
            <a:off x="2924024" y="5396964"/>
            <a:ext cx="1650703" cy="461665"/>
          </a:xfrm>
          <a:prstGeom prst="rect">
            <a:avLst/>
          </a:prstGeom>
          <a:noFill/>
        </p:spPr>
        <p:txBody>
          <a:bodyPr wrap="square" rtlCol="0">
            <a:spAutoFit/>
          </a:bodyPr>
          <a:lstStyle/>
          <a:p>
            <a:pPr algn="ctr"/>
            <a:r>
              <a:rPr lang="en-CA" dirty="0">
                <a:latin typeface="Arial" panose="020B0604020202020204" pitchFamily="34" charset="0"/>
                <a:cs typeface="Arial" panose="020B0604020202020204" pitchFamily="34" charset="0"/>
              </a:rPr>
              <a:t>Vagina</a:t>
            </a:r>
            <a:endParaRPr lang="en-US" dirty="0">
              <a:latin typeface="Arial" panose="020B0604020202020204" pitchFamily="34" charset="0"/>
              <a:cs typeface="Arial" panose="020B0604020202020204" pitchFamily="34" charset="0"/>
            </a:endParaRPr>
          </a:p>
        </p:txBody>
      </p:sp>
      <p:cxnSp>
        <p:nvCxnSpPr>
          <p:cNvPr id="16" name="Straight Connector 15">
            <a:extLst>
              <a:ext uri="{FF2B5EF4-FFF2-40B4-BE49-F238E27FC236}">
                <a16:creationId xmlns:a16="http://schemas.microsoft.com/office/drawing/2014/main" id="{4A1A6702-BE56-4AB5-ABD9-750063E9179D}"/>
              </a:ext>
            </a:extLst>
          </p:cNvPr>
          <p:cNvCxnSpPr>
            <a:cxnSpLocks/>
          </p:cNvCxnSpPr>
          <p:nvPr/>
        </p:nvCxnSpPr>
        <p:spPr>
          <a:xfrm flipV="1">
            <a:off x="4325326" y="5367950"/>
            <a:ext cx="1899386" cy="259846"/>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58789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1000"/>
                                        <p:tgtEl>
                                          <p:spTgt spid="6"/>
                                        </p:tgtEl>
                                      </p:cBhvr>
                                    </p:animEffect>
                                    <p:anim calcmode="lin" valueType="num">
                                      <p:cBhvr>
                                        <p:cTn id="25" dur="1000" fill="hold"/>
                                        <p:tgtEl>
                                          <p:spTgt spid="6"/>
                                        </p:tgtEl>
                                        <p:attrNameLst>
                                          <p:attrName>ppt_x</p:attrName>
                                        </p:attrNameLst>
                                      </p:cBhvr>
                                      <p:tavLst>
                                        <p:tav tm="0">
                                          <p:val>
                                            <p:strVal val="#ppt_x"/>
                                          </p:val>
                                        </p:tav>
                                        <p:tav tm="100000">
                                          <p:val>
                                            <p:strVal val="#ppt_x"/>
                                          </p:val>
                                        </p:tav>
                                      </p:tavLst>
                                    </p:anim>
                                    <p:anim calcmode="lin" valueType="num">
                                      <p:cBhvr>
                                        <p:cTn id="2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1000"/>
                                        <p:tgtEl>
                                          <p:spTgt spid="8"/>
                                        </p:tgtEl>
                                      </p:cBhvr>
                                    </p:animEffect>
                                    <p:anim calcmode="lin" valueType="num">
                                      <p:cBhvr>
                                        <p:cTn id="32" dur="1000" fill="hold"/>
                                        <p:tgtEl>
                                          <p:spTgt spid="8"/>
                                        </p:tgtEl>
                                        <p:attrNameLst>
                                          <p:attrName>ppt_x</p:attrName>
                                        </p:attrNameLst>
                                      </p:cBhvr>
                                      <p:tavLst>
                                        <p:tav tm="0">
                                          <p:val>
                                            <p:strVal val="#ppt_x"/>
                                          </p:val>
                                        </p:tav>
                                        <p:tav tm="100000">
                                          <p:val>
                                            <p:strVal val="#ppt_x"/>
                                          </p:val>
                                        </p:tav>
                                      </p:tavLst>
                                    </p:anim>
                                    <p:anim calcmode="lin" valueType="num">
                                      <p:cBhvr>
                                        <p:cTn id="33" dur="1000" fill="hold"/>
                                        <p:tgtEl>
                                          <p:spTgt spid="8"/>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1000" fill="hold"/>
                                        <p:tgtEl>
                                          <p:spTgt spid="9"/>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strVal val="#ppt_x"/>
                                          </p:val>
                                        </p:tav>
                                        <p:tav tm="100000">
                                          <p:val>
                                            <p:strVal val="#ppt_x"/>
                                          </p:val>
                                        </p:tav>
                                      </p:tavLst>
                                    </p:anim>
                                    <p:anim calcmode="lin" valueType="num">
                                      <p:cBhvr>
                                        <p:cTn id="4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11"/>
                                        </p:tgtEl>
                                        <p:attrNameLst>
                                          <p:attrName>style.visibility</p:attrName>
                                        </p:attrNameLst>
                                      </p:cBhvr>
                                      <p:to>
                                        <p:strVal val="visible"/>
                                      </p:to>
                                    </p:set>
                                    <p:animEffect transition="in" filter="fade">
                                      <p:cBhvr>
                                        <p:cTn id="48" dur="1000"/>
                                        <p:tgtEl>
                                          <p:spTgt spid="11"/>
                                        </p:tgtEl>
                                      </p:cBhvr>
                                    </p:animEffect>
                                    <p:anim calcmode="lin" valueType="num">
                                      <p:cBhvr>
                                        <p:cTn id="49" dur="1000" fill="hold"/>
                                        <p:tgtEl>
                                          <p:spTgt spid="11"/>
                                        </p:tgtEl>
                                        <p:attrNameLst>
                                          <p:attrName>ppt_x</p:attrName>
                                        </p:attrNameLst>
                                      </p:cBhvr>
                                      <p:tavLst>
                                        <p:tav tm="0">
                                          <p:val>
                                            <p:strVal val="#ppt_x"/>
                                          </p:val>
                                        </p:tav>
                                        <p:tav tm="100000">
                                          <p:val>
                                            <p:strVal val="#ppt_x"/>
                                          </p:val>
                                        </p:tav>
                                      </p:tavLst>
                                    </p:anim>
                                    <p:anim calcmode="lin" valueType="num">
                                      <p:cBhvr>
                                        <p:cTn id="50" dur="1000" fill="hold"/>
                                        <p:tgtEl>
                                          <p:spTgt spid="11"/>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grpId="0" nodeType="clickEffect">
                                  <p:stCondLst>
                                    <p:cond delay="0"/>
                                  </p:stCondLst>
                                  <p:childTnLst>
                                    <p:set>
                                      <p:cBhvr>
                                        <p:cTn id="59" dur="1" fill="hold">
                                          <p:stCondLst>
                                            <p:cond delay="0"/>
                                          </p:stCondLst>
                                        </p:cTn>
                                        <p:tgtEl>
                                          <p:spTgt spid="13"/>
                                        </p:tgtEl>
                                        <p:attrNameLst>
                                          <p:attrName>style.visibility</p:attrName>
                                        </p:attrNameLst>
                                      </p:cBhvr>
                                      <p:to>
                                        <p:strVal val="visible"/>
                                      </p:to>
                                    </p:set>
                                    <p:animEffect transition="in" filter="fade">
                                      <p:cBhvr>
                                        <p:cTn id="60" dur="1000"/>
                                        <p:tgtEl>
                                          <p:spTgt spid="13"/>
                                        </p:tgtEl>
                                      </p:cBhvr>
                                    </p:animEffect>
                                    <p:anim calcmode="lin" valueType="num">
                                      <p:cBhvr>
                                        <p:cTn id="61" dur="1000" fill="hold"/>
                                        <p:tgtEl>
                                          <p:spTgt spid="13"/>
                                        </p:tgtEl>
                                        <p:attrNameLst>
                                          <p:attrName>ppt_x</p:attrName>
                                        </p:attrNameLst>
                                      </p:cBhvr>
                                      <p:tavLst>
                                        <p:tav tm="0">
                                          <p:val>
                                            <p:strVal val="#ppt_x"/>
                                          </p:val>
                                        </p:tav>
                                        <p:tav tm="100000">
                                          <p:val>
                                            <p:strVal val="#ppt_x"/>
                                          </p:val>
                                        </p:tav>
                                      </p:tavLst>
                                    </p:anim>
                                    <p:anim calcmode="lin" valueType="num">
                                      <p:cBhvr>
                                        <p:cTn id="62" dur="1000" fill="hold"/>
                                        <p:tgtEl>
                                          <p:spTgt spid="13"/>
                                        </p:tgtEl>
                                        <p:attrNameLst>
                                          <p:attrName>ppt_y</p:attrName>
                                        </p:attrNameLst>
                                      </p:cBhvr>
                                      <p:tavLst>
                                        <p:tav tm="0">
                                          <p:val>
                                            <p:strVal val="#ppt_y+.1"/>
                                          </p:val>
                                        </p:tav>
                                        <p:tav tm="100000">
                                          <p:val>
                                            <p:strVal val="#ppt_y"/>
                                          </p:val>
                                        </p:tav>
                                      </p:tavLst>
                                    </p:anim>
                                  </p:childTnLst>
                                </p:cTn>
                              </p:par>
                              <p:par>
                                <p:cTn id="63" presetID="42" presetClass="entr" presetSubtype="0" fill="hold" nodeType="with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fade">
                                      <p:cBhvr>
                                        <p:cTn id="65" dur="1000"/>
                                        <p:tgtEl>
                                          <p:spTgt spid="14"/>
                                        </p:tgtEl>
                                      </p:cBhvr>
                                    </p:animEffect>
                                    <p:anim calcmode="lin" valueType="num">
                                      <p:cBhvr>
                                        <p:cTn id="66" dur="1000" fill="hold"/>
                                        <p:tgtEl>
                                          <p:spTgt spid="14"/>
                                        </p:tgtEl>
                                        <p:attrNameLst>
                                          <p:attrName>ppt_x</p:attrName>
                                        </p:attrNameLst>
                                      </p:cBhvr>
                                      <p:tavLst>
                                        <p:tav tm="0">
                                          <p:val>
                                            <p:strVal val="#ppt_x"/>
                                          </p:val>
                                        </p:tav>
                                        <p:tav tm="100000">
                                          <p:val>
                                            <p:strVal val="#ppt_x"/>
                                          </p:val>
                                        </p:tav>
                                      </p:tavLst>
                                    </p:anim>
                                    <p:anim calcmode="lin" valueType="num">
                                      <p:cBhvr>
                                        <p:cTn id="67"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42" presetClass="entr" presetSubtype="0" fill="hold" grpId="0" nodeType="clickEffect">
                                  <p:stCondLst>
                                    <p:cond delay="0"/>
                                  </p:stCondLst>
                                  <p:childTnLst>
                                    <p:set>
                                      <p:cBhvr>
                                        <p:cTn id="71" dur="1" fill="hold">
                                          <p:stCondLst>
                                            <p:cond delay="0"/>
                                          </p:stCondLst>
                                        </p:cTn>
                                        <p:tgtEl>
                                          <p:spTgt spid="15"/>
                                        </p:tgtEl>
                                        <p:attrNameLst>
                                          <p:attrName>style.visibility</p:attrName>
                                        </p:attrNameLst>
                                      </p:cBhvr>
                                      <p:to>
                                        <p:strVal val="visible"/>
                                      </p:to>
                                    </p:set>
                                    <p:animEffect transition="in" filter="fade">
                                      <p:cBhvr>
                                        <p:cTn id="72" dur="1000"/>
                                        <p:tgtEl>
                                          <p:spTgt spid="15"/>
                                        </p:tgtEl>
                                      </p:cBhvr>
                                    </p:animEffect>
                                    <p:anim calcmode="lin" valueType="num">
                                      <p:cBhvr>
                                        <p:cTn id="73" dur="1000" fill="hold"/>
                                        <p:tgtEl>
                                          <p:spTgt spid="15"/>
                                        </p:tgtEl>
                                        <p:attrNameLst>
                                          <p:attrName>ppt_x</p:attrName>
                                        </p:attrNameLst>
                                      </p:cBhvr>
                                      <p:tavLst>
                                        <p:tav tm="0">
                                          <p:val>
                                            <p:strVal val="#ppt_x"/>
                                          </p:val>
                                        </p:tav>
                                        <p:tav tm="100000">
                                          <p:val>
                                            <p:strVal val="#ppt_x"/>
                                          </p:val>
                                        </p:tav>
                                      </p:tavLst>
                                    </p:anim>
                                    <p:anim calcmode="lin" valueType="num">
                                      <p:cBhvr>
                                        <p:cTn id="74" dur="1000" fill="hold"/>
                                        <p:tgtEl>
                                          <p:spTgt spid="15"/>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0"/>
                                  </p:stCondLst>
                                  <p:childTnLst>
                                    <p:set>
                                      <p:cBhvr>
                                        <p:cTn id="76" dur="1" fill="hold">
                                          <p:stCondLst>
                                            <p:cond delay="0"/>
                                          </p:stCondLst>
                                        </p:cTn>
                                        <p:tgtEl>
                                          <p:spTgt spid="16"/>
                                        </p:tgtEl>
                                        <p:attrNameLst>
                                          <p:attrName>style.visibility</p:attrName>
                                        </p:attrNameLst>
                                      </p:cBhvr>
                                      <p:to>
                                        <p:strVal val="visible"/>
                                      </p:to>
                                    </p:set>
                                    <p:animEffect transition="in" filter="fade">
                                      <p:cBhvr>
                                        <p:cTn id="77" dur="1000"/>
                                        <p:tgtEl>
                                          <p:spTgt spid="16"/>
                                        </p:tgtEl>
                                      </p:cBhvr>
                                    </p:animEffect>
                                    <p:anim calcmode="lin" valueType="num">
                                      <p:cBhvr>
                                        <p:cTn id="78" dur="1000" fill="hold"/>
                                        <p:tgtEl>
                                          <p:spTgt spid="16"/>
                                        </p:tgtEl>
                                        <p:attrNameLst>
                                          <p:attrName>ppt_x</p:attrName>
                                        </p:attrNameLst>
                                      </p:cBhvr>
                                      <p:tavLst>
                                        <p:tav tm="0">
                                          <p:val>
                                            <p:strVal val="#ppt_x"/>
                                          </p:val>
                                        </p:tav>
                                        <p:tav tm="100000">
                                          <p:val>
                                            <p:strVal val="#ppt_x"/>
                                          </p:val>
                                        </p:tav>
                                      </p:tavLst>
                                    </p:anim>
                                    <p:anim calcmode="lin" valueType="num">
                                      <p:cBhvr>
                                        <p:cTn id="7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11" grpId="0"/>
      <p:bldP spid="13" grpId="0"/>
      <p:bldP spid="1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62AD0F-DC22-42DD-8BB0-44C472CE827D}"/>
              </a:ext>
            </a:extLst>
          </p:cNvPr>
          <p:cNvSpPr>
            <a:spLocks noGrp="1"/>
          </p:cNvSpPr>
          <p:nvPr>
            <p:ph type="title"/>
          </p:nvPr>
        </p:nvSpPr>
        <p:spPr/>
        <p:txBody>
          <a:bodyPr/>
          <a:lstStyle/>
          <a:p>
            <a:r>
              <a:rPr lang="en-CA" altLang="en-US" dirty="0">
                <a:solidFill>
                  <a:srgbClr val="006345"/>
                </a:solidFill>
              </a:rPr>
              <a:t>Person with a vulva</a:t>
            </a:r>
            <a:endParaRPr lang="en-US" dirty="0"/>
          </a:p>
        </p:txBody>
      </p:sp>
      <p:pic>
        <p:nvPicPr>
          <p:cNvPr id="4" name="Picture 3">
            <a:extLst>
              <a:ext uri="{FF2B5EF4-FFF2-40B4-BE49-F238E27FC236}">
                <a16:creationId xmlns:a16="http://schemas.microsoft.com/office/drawing/2014/main" id="{09F3ACC1-9FB3-447B-BCA9-E917B9994D64}"/>
              </a:ext>
            </a:extLst>
          </p:cNvPr>
          <p:cNvPicPr>
            <a:picLocks noChangeAspect="1"/>
          </p:cNvPicPr>
          <p:nvPr/>
        </p:nvPicPr>
        <p:blipFill>
          <a:blip r:embed="rId5">
            <a:extLst>
              <a:ext uri="{BEBA8EAE-BF5A-486C-A8C5-ECC9F3942E4B}">
                <a14:imgProps xmlns:a14="http://schemas.microsoft.com/office/drawing/2010/main">
                  <a14:imgLayer r:embed="rId6">
                    <a14:imgEffect>
                      <a14:saturation sat="0"/>
                    </a14:imgEffect>
                  </a14:imgLayer>
                </a14:imgProps>
              </a:ext>
            </a:extLst>
          </a:blip>
          <a:stretch>
            <a:fillRect/>
          </a:stretch>
        </p:blipFill>
        <p:spPr>
          <a:xfrm>
            <a:off x="3815560" y="2093256"/>
            <a:ext cx="4560879" cy="4493032"/>
          </a:xfrm>
          <a:prstGeom prst="rect">
            <a:avLst/>
          </a:prstGeom>
        </p:spPr>
      </p:pic>
      <p:sp>
        <p:nvSpPr>
          <p:cNvPr id="5" name="TextBox 4">
            <a:extLst>
              <a:ext uri="{FF2B5EF4-FFF2-40B4-BE49-F238E27FC236}">
                <a16:creationId xmlns:a16="http://schemas.microsoft.com/office/drawing/2014/main" id="{E921154F-0361-4A8D-BDB8-3484AF1FACCB}"/>
              </a:ext>
            </a:extLst>
          </p:cNvPr>
          <p:cNvSpPr txBox="1"/>
          <p:nvPr/>
        </p:nvSpPr>
        <p:spPr>
          <a:xfrm>
            <a:off x="3690819" y="3548197"/>
            <a:ext cx="1650703" cy="461665"/>
          </a:xfrm>
          <a:prstGeom prst="rect">
            <a:avLst/>
          </a:prstGeom>
          <a:noFill/>
        </p:spPr>
        <p:txBody>
          <a:bodyPr wrap="square" rtlCol="0">
            <a:spAutoFit/>
          </a:bodyPr>
          <a:lstStyle/>
          <a:p>
            <a:pPr algn="ctr"/>
            <a:r>
              <a:rPr lang="en-CA" dirty="0">
                <a:latin typeface="Arial" panose="020B0604020202020204" pitchFamily="34" charset="0"/>
                <a:cs typeface="Arial" panose="020B0604020202020204" pitchFamily="34" charset="0"/>
              </a:rPr>
              <a:t>Labia</a:t>
            </a:r>
            <a:endParaRPr lang="en-US" dirty="0">
              <a:latin typeface="Arial" panose="020B0604020202020204" pitchFamily="34" charset="0"/>
              <a:cs typeface="Arial" panose="020B0604020202020204" pitchFamily="34" charset="0"/>
            </a:endParaRPr>
          </a:p>
        </p:txBody>
      </p:sp>
      <p:cxnSp>
        <p:nvCxnSpPr>
          <p:cNvPr id="6" name="Straight Connector 5">
            <a:extLst>
              <a:ext uri="{FF2B5EF4-FFF2-40B4-BE49-F238E27FC236}">
                <a16:creationId xmlns:a16="http://schemas.microsoft.com/office/drawing/2014/main" id="{F47A84E3-BCB2-4BD4-B683-EB30F7066BC8}"/>
              </a:ext>
            </a:extLst>
          </p:cNvPr>
          <p:cNvCxnSpPr/>
          <p:nvPr/>
        </p:nvCxnSpPr>
        <p:spPr>
          <a:xfrm>
            <a:off x="4662925" y="3923045"/>
            <a:ext cx="1080120" cy="705272"/>
          </a:xfrm>
          <a:prstGeom prst="line">
            <a:avLst/>
          </a:prstGeom>
        </p:spPr>
        <p:style>
          <a:lnRef idx="1">
            <a:schemeClr val="dk1"/>
          </a:lnRef>
          <a:fillRef idx="0">
            <a:schemeClr val="dk1"/>
          </a:fillRef>
          <a:effectRef idx="0">
            <a:schemeClr val="dk1"/>
          </a:effectRef>
          <a:fontRef idx="minor">
            <a:schemeClr val="tx1"/>
          </a:fontRef>
        </p:style>
      </p:cxnSp>
      <p:cxnSp>
        <p:nvCxnSpPr>
          <p:cNvPr id="7" name="Straight Connector 6">
            <a:extLst>
              <a:ext uri="{FF2B5EF4-FFF2-40B4-BE49-F238E27FC236}">
                <a16:creationId xmlns:a16="http://schemas.microsoft.com/office/drawing/2014/main" id="{7100CDC7-369B-4193-A7B1-8342A9627797}"/>
              </a:ext>
            </a:extLst>
          </p:cNvPr>
          <p:cNvCxnSpPr>
            <a:cxnSpLocks/>
          </p:cNvCxnSpPr>
          <p:nvPr/>
        </p:nvCxnSpPr>
        <p:spPr>
          <a:xfrm>
            <a:off x="4690463" y="3913154"/>
            <a:ext cx="1792737" cy="642226"/>
          </a:xfrm>
          <a:prstGeom prst="line">
            <a:avLst/>
          </a:prstGeom>
        </p:spPr>
        <p:style>
          <a:lnRef idx="1">
            <a:schemeClr val="dk1"/>
          </a:lnRef>
          <a:fillRef idx="0">
            <a:schemeClr val="dk1"/>
          </a:fillRef>
          <a:effectRef idx="0">
            <a:schemeClr val="dk1"/>
          </a:effectRef>
          <a:fontRef idx="minor">
            <a:schemeClr val="tx1"/>
          </a:fontRef>
        </p:style>
      </p:cxnSp>
      <p:sp>
        <p:nvSpPr>
          <p:cNvPr id="8" name="TextBox 7">
            <a:extLst>
              <a:ext uri="{FF2B5EF4-FFF2-40B4-BE49-F238E27FC236}">
                <a16:creationId xmlns:a16="http://schemas.microsoft.com/office/drawing/2014/main" id="{D3EB5283-1CFA-4E8E-91A0-38B9E960378B}"/>
              </a:ext>
            </a:extLst>
          </p:cNvPr>
          <p:cNvSpPr txBox="1"/>
          <p:nvPr/>
        </p:nvSpPr>
        <p:spPr>
          <a:xfrm>
            <a:off x="6753672" y="3555466"/>
            <a:ext cx="2946921" cy="461665"/>
          </a:xfrm>
          <a:prstGeom prst="rect">
            <a:avLst/>
          </a:prstGeom>
          <a:noFill/>
        </p:spPr>
        <p:txBody>
          <a:bodyPr wrap="square" rtlCol="0">
            <a:spAutoFit/>
          </a:bodyPr>
          <a:lstStyle/>
          <a:p>
            <a:pPr algn="ctr"/>
            <a:r>
              <a:rPr lang="en-CA" dirty="0">
                <a:latin typeface="Arial" panose="020B0604020202020204" pitchFamily="34" charset="0"/>
                <a:cs typeface="Arial" panose="020B0604020202020204" pitchFamily="34" charset="0"/>
              </a:rPr>
              <a:t>Urethral Opening</a:t>
            </a:r>
            <a:endParaRPr lang="en-US" dirty="0">
              <a:latin typeface="Arial" panose="020B0604020202020204" pitchFamily="34" charset="0"/>
              <a:cs typeface="Arial" panose="020B0604020202020204" pitchFamily="34" charset="0"/>
            </a:endParaRPr>
          </a:p>
        </p:txBody>
      </p:sp>
      <p:cxnSp>
        <p:nvCxnSpPr>
          <p:cNvPr id="9" name="Straight Connector 8">
            <a:extLst>
              <a:ext uri="{FF2B5EF4-FFF2-40B4-BE49-F238E27FC236}">
                <a16:creationId xmlns:a16="http://schemas.microsoft.com/office/drawing/2014/main" id="{FEC84594-2A2C-4436-869E-02A4F70BA971}"/>
              </a:ext>
            </a:extLst>
          </p:cNvPr>
          <p:cNvCxnSpPr/>
          <p:nvPr/>
        </p:nvCxnSpPr>
        <p:spPr>
          <a:xfrm flipH="1">
            <a:off x="6096000" y="3786298"/>
            <a:ext cx="868289" cy="581038"/>
          </a:xfrm>
          <a:prstGeom prst="line">
            <a:avLst/>
          </a:prstGeom>
        </p:spPr>
        <p:style>
          <a:lnRef idx="1">
            <a:schemeClr val="dk1"/>
          </a:lnRef>
          <a:fillRef idx="0">
            <a:schemeClr val="dk1"/>
          </a:fillRef>
          <a:effectRef idx="0">
            <a:schemeClr val="dk1"/>
          </a:effectRef>
          <a:fontRef idx="minor">
            <a:schemeClr val="tx1"/>
          </a:fontRef>
        </p:style>
      </p:cxnSp>
      <p:sp>
        <p:nvSpPr>
          <p:cNvPr id="10" name="TextBox 9">
            <a:extLst>
              <a:ext uri="{FF2B5EF4-FFF2-40B4-BE49-F238E27FC236}">
                <a16:creationId xmlns:a16="http://schemas.microsoft.com/office/drawing/2014/main" id="{6C7AF2E1-DBA1-4778-9086-DEDE95FAC98E}"/>
              </a:ext>
            </a:extLst>
          </p:cNvPr>
          <p:cNvSpPr txBox="1"/>
          <p:nvPr/>
        </p:nvSpPr>
        <p:spPr>
          <a:xfrm>
            <a:off x="6631142" y="4851088"/>
            <a:ext cx="2808312" cy="461665"/>
          </a:xfrm>
          <a:prstGeom prst="rect">
            <a:avLst/>
          </a:prstGeom>
          <a:noFill/>
        </p:spPr>
        <p:txBody>
          <a:bodyPr wrap="square" rtlCol="0">
            <a:spAutoFit/>
          </a:bodyPr>
          <a:lstStyle/>
          <a:p>
            <a:pPr algn="ctr"/>
            <a:r>
              <a:rPr lang="en-CA" dirty="0">
                <a:latin typeface="Arial" panose="020B0604020202020204" pitchFamily="34" charset="0"/>
                <a:cs typeface="Arial" panose="020B0604020202020204" pitchFamily="34" charset="0"/>
              </a:rPr>
              <a:t>Vaginal Opening</a:t>
            </a:r>
            <a:endParaRPr lang="en-US" dirty="0">
              <a:latin typeface="Arial" panose="020B0604020202020204" pitchFamily="34" charset="0"/>
              <a:cs typeface="Arial" panose="020B0604020202020204" pitchFamily="34" charset="0"/>
            </a:endParaRPr>
          </a:p>
        </p:txBody>
      </p:sp>
      <p:cxnSp>
        <p:nvCxnSpPr>
          <p:cNvPr id="11" name="Straight Connector 10">
            <a:extLst>
              <a:ext uri="{FF2B5EF4-FFF2-40B4-BE49-F238E27FC236}">
                <a16:creationId xmlns:a16="http://schemas.microsoft.com/office/drawing/2014/main" id="{9DC46873-4848-4CE7-B871-0686CA7454D3}"/>
              </a:ext>
            </a:extLst>
          </p:cNvPr>
          <p:cNvCxnSpPr/>
          <p:nvPr/>
        </p:nvCxnSpPr>
        <p:spPr>
          <a:xfrm flipH="1" flipV="1">
            <a:off x="6122894" y="5000618"/>
            <a:ext cx="657670" cy="81302"/>
          </a:xfrm>
          <a:prstGeom prst="line">
            <a:avLst/>
          </a:prstGeom>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093357BB-0AEB-42A9-AE14-57A9453DC54F}"/>
              </a:ext>
            </a:extLst>
          </p:cNvPr>
          <p:cNvSpPr txBox="1"/>
          <p:nvPr/>
        </p:nvSpPr>
        <p:spPr>
          <a:xfrm>
            <a:off x="6262137" y="5296326"/>
            <a:ext cx="1650703" cy="461665"/>
          </a:xfrm>
          <a:prstGeom prst="rect">
            <a:avLst/>
          </a:prstGeom>
          <a:noFill/>
        </p:spPr>
        <p:txBody>
          <a:bodyPr wrap="square" rtlCol="0">
            <a:spAutoFit/>
          </a:bodyPr>
          <a:lstStyle/>
          <a:p>
            <a:pPr algn="ctr"/>
            <a:r>
              <a:rPr lang="en-CA" dirty="0">
                <a:latin typeface="Arial" panose="020B0604020202020204" pitchFamily="34" charset="0"/>
                <a:cs typeface="Arial" panose="020B0604020202020204" pitchFamily="34" charset="0"/>
              </a:rPr>
              <a:t>Anus</a:t>
            </a:r>
            <a:endParaRPr lang="en-US" dirty="0">
              <a:latin typeface="Arial" panose="020B0604020202020204" pitchFamily="34" charset="0"/>
              <a:cs typeface="Arial" panose="020B0604020202020204" pitchFamily="34" charset="0"/>
            </a:endParaRPr>
          </a:p>
        </p:txBody>
      </p:sp>
      <p:cxnSp>
        <p:nvCxnSpPr>
          <p:cNvPr id="15" name="Straight Connector 14">
            <a:extLst>
              <a:ext uri="{FF2B5EF4-FFF2-40B4-BE49-F238E27FC236}">
                <a16:creationId xmlns:a16="http://schemas.microsoft.com/office/drawing/2014/main" id="{EC643B63-8BE6-4410-8316-CCE3E39A5BF2}"/>
              </a:ext>
            </a:extLst>
          </p:cNvPr>
          <p:cNvCxnSpPr>
            <a:cxnSpLocks/>
          </p:cNvCxnSpPr>
          <p:nvPr/>
        </p:nvCxnSpPr>
        <p:spPr>
          <a:xfrm flipH="1">
            <a:off x="6113929" y="5689813"/>
            <a:ext cx="657670" cy="658560"/>
          </a:xfrm>
          <a:prstGeom prst="line">
            <a:avLst/>
          </a:prstGeom>
        </p:spPr>
        <p:style>
          <a:lnRef idx="1">
            <a:schemeClr val="dk1"/>
          </a:lnRef>
          <a:fillRef idx="0">
            <a:schemeClr val="dk1"/>
          </a:fillRef>
          <a:effectRef idx="0">
            <a:schemeClr val="dk1"/>
          </a:effectRef>
          <a:fontRef idx="minor">
            <a:schemeClr val="tx1"/>
          </a:fontRef>
        </p:style>
      </p:cxnSp>
      <p:sp>
        <p:nvSpPr>
          <p:cNvPr id="13" name="TextBox 12">
            <a:extLst>
              <a:ext uri="{FF2B5EF4-FFF2-40B4-BE49-F238E27FC236}">
                <a16:creationId xmlns:a16="http://schemas.microsoft.com/office/drawing/2014/main" id="{9427BAB4-60C7-402A-8C24-A46EDF90D90A}"/>
              </a:ext>
            </a:extLst>
          </p:cNvPr>
          <p:cNvSpPr txBox="1"/>
          <p:nvPr>
            <p:custDataLst>
              <p:tags r:id="rId1"/>
            </p:custDataLst>
          </p:nvPr>
        </p:nvSpPr>
        <p:spPr>
          <a:xfrm>
            <a:off x="6719123" y="2813680"/>
            <a:ext cx="1650703" cy="461665"/>
          </a:xfrm>
          <a:prstGeom prst="rect">
            <a:avLst/>
          </a:prstGeom>
          <a:noFill/>
        </p:spPr>
        <p:txBody>
          <a:bodyPr wrap="square" rtlCol="0">
            <a:spAutoFit/>
          </a:bodyPr>
          <a:lstStyle/>
          <a:p>
            <a:pPr algn="ctr"/>
            <a:r>
              <a:rPr lang="en-CA" dirty="0">
                <a:latin typeface="Arial" panose="020B0604020202020204" pitchFamily="34" charset="0"/>
                <a:cs typeface="Arial" panose="020B0604020202020204" pitchFamily="34" charset="0"/>
              </a:rPr>
              <a:t>Clitoris</a:t>
            </a:r>
            <a:endParaRPr lang="en-US" dirty="0">
              <a:latin typeface="Arial" panose="020B0604020202020204" pitchFamily="34" charset="0"/>
              <a:cs typeface="Arial" panose="020B0604020202020204" pitchFamily="34" charset="0"/>
            </a:endParaRPr>
          </a:p>
        </p:txBody>
      </p:sp>
      <p:cxnSp>
        <p:nvCxnSpPr>
          <p:cNvPr id="16" name="Straight Connector 15">
            <a:extLst>
              <a:ext uri="{FF2B5EF4-FFF2-40B4-BE49-F238E27FC236}">
                <a16:creationId xmlns:a16="http://schemas.microsoft.com/office/drawing/2014/main" id="{078B0C6C-9162-4F46-B352-BBD21343A88B}"/>
              </a:ext>
            </a:extLst>
          </p:cNvPr>
          <p:cNvCxnSpPr>
            <a:cxnSpLocks/>
          </p:cNvCxnSpPr>
          <p:nvPr>
            <p:custDataLst>
              <p:tags r:id="rId2"/>
            </p:custDataLst>
          </p:nvPr>
        </p:nvCxnSpPr>
        <p:spPr>
          <a:xfrm flipH="1">
            <a:off x="6137654" y="3123409"/>
            <a:ext cx="897358" cy="69009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748726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1000"/>
                                        <p:tgtEl>
                                          <p:spTgt spid="6"/>
                                        </p:tgtEl>
                                      </p:cBhvr>
                                    </p:animEffect>
                                    <p:anim calcmode="lin" valueType="num">
                                      <p:cBhvr>
                                        <p:cTn id="25" dur="1000" fill="hold"/>
                                        <p:tgtEl>
                                          <p:spTgt spid="6"/>
                                        </p:tgtEl>
                                        <p:attrNameLst>
                                          <p:attrName>ppt_x</p:attrName>
                                        </p:attrNameLst>
                                      </p:cBhvr>
                                      <p:tavLst>
                                        <p:tav tm="0">
                                          <p:val>
                                            <p:strVal val="#ppt_x"/>
                                          </p:val>
                                        </p:tav>
                                        <p:tav tm="100000">
                                          <p:val>
                                            <p:strVal val="#ppt_x"/>
                                          </p:val>
                                        </p:tav>
                                      </p:tavLst>
                                    </p:anim>
                                    <p:anim calcmode="lin" valueType="num">
                                      <p:cBhvr>
                                        <p:cTn id="2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1000"/>
                                        <p:tgtEl>
                                          <p:spTgt spid="8"/>
                                        </p:tgtEl>
                                      </p:cBhvr>
                                    </p:animEffect>
                                    <p:anim calcmode="lin" valueType="num">
                                      <p:cBhvr>
                                        <p:cTn id="32" dur="1000" fill="hold"/>
                                        <p:tgtEl>
                                          <p:spTgt spid="8"/>
                                        </p:tgtEl>
                                        <p:attrNameLst>
                                          <p:attrName>ppt_x</p:attrName>
                                        </p:attrNameLst>
                                      </p:cBhvr>
                                      <p:tavLst>
                                        <p:tav tm="0">
                                          <p:val>
                                            <p:strVal val="#ppt_x"/>
                                          </p:val>
                                        </p:tav>
                                        <p:tav tm="100000">
                                          <p:val>
                                            <p:strVal val="#ppt_x"/>
                                          </p:val>
                                        </p:tav>
                                      </p:tavLst>
                                    </p:anim>
                                    <p:anim calcmode="lin" valueType="num">
                                      <p:cBhvr>
                                        <p:cTn id="33" dur="1000" fill="hold"/>
                                        <p:tgtEl>
                                          <p:spTgt spid="8"/>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fade">
                                      <p:cBhvr>
                                        <p:cTn id="43" dur="1000"/>
                                        <p:tgtEl>
                                          <p:spTgt spid="10"/>
                                        </p:tgtEl>
                                      </p:cBhvr>
                                    </p:animEffect>
                                    <p:anim calcmode="lin" valueType="num">
                                      <p:cBhvr>
                                        <p:cTn id="44" dur="1000" fill="hold"/>
                                        <p:tgtEl>
                                          <p:spTgt spid="10"/>
                                        </p:tgtEl>
                                        <p:attrNameLst>
                                          <p:attrName>ppt_x</p:attrName>
                                        </p:attrNameLst>
                                      </p:cBhvr>
                                      <p:tavLst>
                                        <p:tav tm="0">
                                          <p:val>
                                            <p:strVal val="#ppt_x"/>
                                          </p:val>
                                        </p:tav>
                                        <p:tav tm="100000">
                                          <p:val>
                                            <p:strVal val="#ppt_x"/>
                                          </p:val>
                                        </p:tav>
                                      </p:tavLst>
                                    </p:anim>
                                    <p:anim calcmode="lin" valueType="num">
                                      <p:cBhvr>
                                        <p:cTn id="45" dur="1000" fill="hold"/>
                                        <p:tgtEl>
                                          <p:spTgt spid="10"/>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11"/>
                                        </p:tgtEl>
                                        <p:attrNameLst>
                                          <p:attrName>style.visibility</p:attrName>
                                        </p:attrNameLst>
                                      </p:cBhvr>
                                      <p:to>
                                        <p:strVal val="visible"/>
                                      </p:to>
                                    </p:set>
                                    <p:animEffect transition="in" filter="fade">
                                      <p:cBhvr>
                                        <p:cTn id="48" dur="1000"/>
                                        <p:tgtEl>
                                          <p:spTgt spid="11"/>
                                        </p:tgtEl>
                                      </p:cBhvr>
                                    </p:animEffect>
                                    <p:anim calcmode="lin" valueType="num">
                                      <p:cBhvr>
                                        <p:cTn id="49" dur="1000" fill="hold"/>
                                        <p:tgtEl>
                                          <p:spTgt spid="11"/>
                                        </p:tgtEl>
                                        <p:attrNameLst>
                                          <p:attrName>ppt_x</p:attrName>
                                        </p:attrNameLst>
                                      </p:cBhvr>
                                      <p:tavLst>
                                        <p:tav tm="0">
                                          <p:val>
                                            <p:strVal val="#ppt_x"/>
                                          </p:val>
                                        </p:tav>
                                        <p:tav tm="100000">
                                          <p:val>
                                            <p:strVal val="#ppt_x"/>
                                          </p:val>
                                        </p:tav>
                                      </p:tavLst>
                                    </p:anim>
                                    <p:anim calcmode="lin" valueType="num">
                                      <p:cBhvr>
                                        <p:cTn id="50"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fade">
                                      <p:cBhvr>
                                        <p:cTn id="55" dur="1000"/>
                                        <p:tgtEl>
                                          <p:spTgt spid="14"/>
                                        </p:tgtEl>
                                      </p:cBhvr>
                                    </p:animEffect>
                                    <p:anim calcmode="lin" valueType="num">
                                      <p:cBhvr>
                                        <p:cTn id="56" dur="1000" fill="hold"/>
                                        <p:tgtEl>
                                          <p:spTgt spid="14"/>
                                        </p:tgtEl>
                                        <p:attrNameLst>
                                          <p:attrName>ppt_x</p:attrName>
                                        </p:attrNameLst>
                                      </p:cBhvr>
                                      <p:tavLst>
                                        <p:tav tm="0">
                                          <p:val>
                                            <p:strVal val="#ppt_x"/>
                                          </p:val>
                                        </p:tav>
                                        <p:tav tm="100000">
                                          <p:val>
                                            <p:strVal val="#ppt_x"/>
                                          </p:val>
                                        </p:tav>
                                      </p:tavLst>
                                    </p:anim>
                                    <p:anim calcmode="lin" valueType="num">
                                      <p:cBhvr>
                                        <p:cTn id="57" dur="1000" fill="hold"/>
                                        <p:tgtEl>
                                          <p:spTgt spid="14"/>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15"/>
                                        </p:tgtEl>
                                        <p:attrNameLst>
                                          <p:attrName>style.visibility</p:attrName>
                                        </p:attrNameLst>
                                      </p:cBhvr>
                                      <p:to>
                                        <p:strVal val="visible"/>
                                      </p:to>
                                    </p:set>
                                    <p:animEffect transition="in" filter="fade">
                                      <p:cBhvr>
                                        <p:cTn id="60" dur="1000"/>
                                        <p:tgtEl>
                                          <p:spTgt spid="15"/>
                                        </p:tgtEl>
                                      </p:cBhvr>
                                    </p:animEffect>
                                    <p:anim calcmode="lin" valueType="num">
                                      <p:cBhvr>
                                        <p:cTn id="61" dur="1000" fill="hold"/>
                                        <p:tgtEl>
                                          <p:spTgt spid="15"/>
                                        </p:tgtEl>
                                        <p:attrNameLst>
                                          <p:attrName>ppt_x</p:attrName>
                                        </p:attrNameLst>
                                      </p:cBhvr>
                                      <p:tavLst>
                                        <p:tav tm="0">
                                          <p:val>
                                            <p:strVal val="#ppt_x"/>
                                          </p:val>
                                        </p:tav>
                                        <p:tav tm="100000">
                                          <p:val>
                                            <p:strVal val="#ppt_x"/>
                                          </p:val>
                                        </p:tav>
                                      </p:tavLst>
                                    </p:anim>
                                    <p:anim calcmode="lin" valueType="num">
                                      <p:cBhvr>
                                        <p:cTn id="62"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42" presetClass="entr" presetSubtype="0" fill="hold" grpId="0" nodeType="clickEffect">
                                  <p:stCondLst>
                                    <p:cond delay="0"/>
                                  </p:stCondLst>
                                  <p:childTnLst>
                                    <p:set>
                                      <p:cBhvr>
                                        <p:cTn id="66" dur="1" fill="hold">
                                          <p:stCondLst>
                                            <p:cond delay="0"/>
                                          </p:stCondLst>
                                        </p:cTn>
                                        <p:tgtEl>
                                          <p:spTgt spid="13"/>
                                        </p:tgtEl>
                                        <p:attrNameLst>
                                          <p:attrName>style.visibility</p:attrName>
                                        </p:attrNameLst>
                                      </p:cBhvr>
                                      <p:to>
                                        <p:strVal val="visible"/>
                                      </p:to>
                                    </p:set>
                                    <p:animEffect transition="in" filter="fade">
                                      <p:cBhvr>
                                        <p:cTn id="67" dur="1000"/>
                                        <p:tgtEl>
                                          <p:spTgt spid="13"/>
                                        </p:tgtEl>
                                      </p:cBhvr>
                                    </p:animEffect>
                                    <p:anim calcmode="lin" valueType="num">
                                      <p:cBhvr>
                                        <p:cTn id="68" dur="1000" fill="hold"/>
                                        <p:tgtEl>
                                          <p:spTgt spid="13"/>
                                        </p:tgtEl>
                                        <p:attrNameLst>
                                          <p:attrName>ppt_x</p:attrName>
                                        </p:attrNameLst>
                                      </p:cBhvr>
                                      <p:tavLst>
                                        <p:tav tm="0">
                                          <p:val>
                                            <p:strVal val="#ppt_x"/>
                                          </p:val>
                                        </p:tav>
                                        <p:tav tm="100000">
                                          <p:val>
                                            <p:strVal val="#ppt_x"/>
                                          </p:val>
                                        </p:tav>
                                      </p:tavLst>
                                    </p:anim>
                                    <p:anim calcmode="lin" valueType="num">
                                      <p:cBhvr>
                                        <p:cTn id="69" dur="1000" fill="hold"/>
                                        <p:tgtEl>
                                          <p:spTgt spid="13"/>
                                        </p:tgtEl>
                                        <p:attrNameLst>
                                          <p:attrName>ppt_y</p:attrName>
                                        </p:attrNameLst>
                                      </p:cBhvr>
                                      <p:tavLst>
                                        <p:tav tm="0">
                                          <p:val>
                                            <p:strVal val="#ppt_y+.1"/>
                                          </p:val>
                                        </p:tav>
                                        <p:tav tm="100000">
                                          <p:val>
                                            <p:strVal val="#ppt_y"/>
                                          </p:val>
                                        </p:tav>
                                      </p:tavLst>
                                    </p:anim>
                                  </p:childTnLst>
                                </p:cTn>
                              </p:par>
                              <p:par>
                                <p:cTn id="70" presetID="42" presetClass="entr" presetSubtype="0" fill="hold" nodeType="withEffect">
                                  <p:stCondLst>
                                    <p:cond delay="0"/>
                                  </p:stCondLst>
                                  <p:childTnLst>
                                    <p:set>
                                      <p:cBhvr>
                                        <p:cTn id="71" dur="1" fill="hold">
                                          <p:stCondLst>
                                            <p:cond delay="0"/>
                                          </p:stCondLst>
                                        </p:cTn>
                                        <p:tgtEl>
                                          <p:spTgt spid="16"/>
                                        </p:tgtEl>
                                        <p:attrNameLst>
                                          <p:attrName>style.visibility</p:attrName>
                                        </p:attrNameLst>
                                      </p:cBhvr>
                                      <p:to>
                                        <p:strVal val="visible"/>
                                      </p:to>
                                    </p:set>
                                    <p:animEffect transition="in" filter="fade">
                                      <p:cBhvr>
                                        <p:cTn id="72" dur="1000"/>
                                        <p:tgtEl>
                                          <p:spTgt spid="16"/>
                                        </p:tgtEl>
                                      </p:cBhvr>
                                    </p:animEffect>
                                    <p:anim calcmode="lin" valueType="num">
                                      <p:cBhvr>
                                        <p:cTn id="73" dur="1000" fill="hold"/>
                                        <p:tgtEl>
                                          <p:spTgt spid="16"/>
                                        </p:tgtEl>
                                        <p:attrNameLst>
                                          <p:attrName>ppt_x</p:attrName>
                                        </p:attrNameLst>
                                      </p:cBhvr>
                                      <p:tavLst>
                                        <p:tav tm="0">
                                          <p:val>
                                            <p:strVal val="#ppt_x"/>
                                          </p:val>
                                        </p:tav>
                                        <p:tav tm="100000">
                                          <p:val>
                                            <p:strVal val="#ppt_x"/>
                                          </p:val>
                                        </p:tav>
                                      </p:tavLst>
                                    </p:anim>
                                    <p:anim calcmode="lin" valueType="num">
                                      <p:cBhvr>
                                        <p:cTn id="74"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10" grpId="0"/>
      <p:bldP spid="14" grpId="0"/>
      <p:bldP spid="1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D886B1-DAB7-4D72-978C-8FBE6891F96F}"/>
              </a:ext>
            </a:extLst>
          </p:cNvPr>
          <p:cNvSpPr>
            <a:spLocks noGrp="1"/>
          </p:cNvSpPr>
          <p:nvPr>
            <p:ph type="title"/>
          </p:nvPr>
        </p:nvSpPr>
        <p:spPr/>
        <p:txBody>
          <a:bodyPr/>
          <a:lstStyle/>
          <a:p>
            <a:r>
              <a:rPr lang="en-CA" altLang="en-US" dirty="0">
                <a:solidFill>
                  <a:srgbClr val="006345"/>
                </a:solidFill>
              </a:rPr>
              <a:t>Person with a vulva</a:t>
            </a:r>
            <a:endParaRPr lang="en-US" dirty="0"/>
          </a:p>
        </p:txBody>
      </p:sp>
      <p:pic>
        <p:nvPicPr>
          <p:cNvPr id="4" name="Online Media 3" title="The Menstrual Cycle">
            <a:hlinkClick r:id="" action="ppaction://media"/>
            <a:extLst>
              <a:ext uri="{FF2B5EF4-FFF2-40B4-BE49-F238E27FC236}">
                <a16:creationId xmlns:a16="http://schemas.microsoft.com/office/drawing/2014/main" id="{CEF2D794-3634-4924-A2A8-2A806563432B}"/>
              </a:ext>
            </a:extLst>
          </p:cNvPr>
          <p:cNvPicPr>
            <a:picLocks noGrp="1" noRot="1" noChangeAspect="1"/>
          </p:cNvPicPr>
          <p:nvPr>
            <p:ph idx="1"/>
            <a:videoFile r:link="rId1"/>
          </p:nvPr>
        </p:nvPicPr>
        <p:blipFill>
          <a:blip r:embed="rId4"/>
          <a:stretch>
            <a:fillRect/>
          </a:stretch>
        </p:blipFill>
        <p:spPr>
          <a:xfrm>
            <a:off x="2272275" y="1880016"/>
            <a:ext cx="7647447" cy="4301689"/>
          </a:xfrm>
          <a:prstGeom prst="rect">
            <a:avLst/>
          </a:prstGeom>
        </p:spPr>
      </p:pic>
      <p:sp>
        <p:nvSpPr>
          <p:cNvPr id="5" name="TextBox 4">
            <a:extLst>
              <a:ext uri="{FF2B5EF4-FFF2-40B4-BE49-F238E27FC236}">
                <a16:creationId xmlns:a16="http://schemas.microsoft.com/office/drawing/2014/main" id="{625AA207-6CEE-4A71-9005-A46629138D28}"/>
              </a:ext>
            </a:extLst>
          </p:cNvPr>
          <p:cNvSpPr txBox="1"/>
          <p:nvPr/>
        </p:nvSpPr>
        <p:spPr>
          <a:xfrm>
            <a:off x="3935759" y="6289925"/>
            <a:ext cx="4320480" cy="1046440"/>
          </a:xfrm>
          <a:prstGeom prst="rect">
            <a:avLst/>
          </a:prstGeom>
          <a:noFill/>
        </p:spPr>
        <p:txBody>
          <a:bodyPr wrap="square" rtlCol="0">
            <a:spAutoFit/>
          </a:bodyPr>
          <a:lstStyle/>
          <a:p>
            <a:pPr algn="ctr"/>
            <a:r>
              <a:rPr lang="en-CA" b="1" dirty="0">
                <a:latin typeface="Arial" panose="020B0604020202020204" pitchFamily="34" charset="0"/>
                <a:cs typeface="Arial" panose="020B0604020202020204" pitchFamily="34" charset="0"/>
              </a:rPr>
              <a:t>Menstruation</a:t>
            </a:r>
          </a:p>
          <a:p>
            <a:pPr algn="ctr"/>
            <a:r>
              <a:rPr lang="en-CA" altLang="en-US" sz="1400" dirty="0">
                <a:solidFill>
                  <a:schemeClr val="accent2"/>
                </a:solidFill>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https://www.youtube.com/watch?v=vXrQ_FhZmos</a:t>
            </a:r>
            <a:endParaRPr lang="en-CA" altLang="en-US" sz="1400" dirty="0">
              <a:solidFill>
                <a:schemeClr val="accent2"/>
              </a:solidFill>
              <a:latin typeface="Arial" panose="020B0604020202020204" pitchFamily="34" charset="0"/>
              <a:cs typeface="Arial" panose="020B0604020202020204" pitchFamily="34" charset="0"/>
            </a:endParaRPr>
          </a:p>
          <a:p>
            <a:pPr algn="ctr"/>
            <a:endParaRPr 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444652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D80430-0318-42B7-AA6D-C45B6FDE21CC}"/>
              </a:ext>
            </a:extLst>
          </p:cNvPr>
          <p:cNvSpPr>
            <a:spLocks noGrp="1"/>
          </p:cNvSpPr>
          <p:nvPr>
            <p:ph type="title"/>
          </p:nvPr>
        </p:nvSpPr>
        <p:spPr/>
        <p:txBody>
          <a:bodyPr/>
          <a:lstStyle/>
          <a:p>
            <a:r>
              <a:rPr lang="en-CA" altLang="en-US" dirty="0">
                <a:solidFill>
                  <a:srgbClr val="006345"/>
                </a:solidFill>
              </a:rPr>
              <a:t>Person with a vulva</a:t>
            </a:r>
            <a:endParaRPr lang="en-US" dirty="0"/>
          </a:p>
        </p:txBody>
      </p:sp>
      <p:sp>
        <p:nvSpPr>
          <p:cNvPr id="3" name="Content Placeholder 2">
            <a:extLst>
              <a:ext uri="{FF2B5EF4-FFF2-40B4-BE49-F238E27FC236}">
                <a16:creationId xmlns:a16="http://schemas.microsoft.com/office/drawing/2014/main" id="{740B0EDE-1D76-4C47-B8FE-A4BF1840201A}"/>
              </a:ext>
            </a:extLst>
          </p:cNvPr>
          <p:cNvSpPr>
            <a:spLocks noGrp="1"/>
          </p:cNvSpPr>
          <p:nvPr>
            <p:ph idx="1"/>
          </p:nvPr>
        </p:nvSpPr>
        <p:spPr/>
        <p:txBody>
          <a:bodyPr/>
          <a:lstStyle/>
          <a:p>
            <a:pPr marL="0" indent="0" fontAlgn="base">
              <a:buNone/>
            </a:pPr>
            <a:r>
              <a:rPr lang="en-CA" b="1" dirty="0"/>
              <a:t>When does menstruation start?</a:t>
            </a:r>
            <a:r>
              <a:rPr lang="en-US" dirty="0"/>
              <a:t>​</a:t>
            </a:r>
          </a:p>
          <a:p>
            <a:pPr algn="l" fontAlgn="base">
              <a:lnSpc>
                <a:spcPct val="150000"/>
              </a:lnSpc>
            </a:pPr>
            <a:r>
              <a:rPr lang="en-US" dirty="0"/>
              <a:t>No one can tell exactly when it will start​</a:t>
            </a:r>
          </a:p>
          <a:p>
            <a:pPr algn="l" fontAlgn="base">
              <a:lnSpc>
                <a:spcPct val="100000"/>
              </a:lnSpc>
            </a:pPr>
            <a:r>
              <a:rPr lang="en-US" dirty="0"/>
              <a:t>White or yellow discharge in the underwear can be a sign that a period is coming within the next year​</a:t>
            </a:r>
          </a:p>
          <a:p>
            <a:pPr algn="l" fontAlgn="base">
              <a:lnSpc>
                <a:spcPct val="150000"/>
              </a:lnSpc>
            </a:pPr>
            <a:r>
              <a:rPr lang="en-US" dirty="0"/>
              <a:t>Periods may not come every month at first</a:t>
            </a:r>
          </a:p>
          <a:p>
            <a:endParaRPr lang="en-US" dirty="0"/>
          </a:p>
        </p:txBody>
      </p:sp>
      <p:sp>
        <p:nvSpPr>
          <p:cNvPr id="7" name="Speech Bubble: Rectangle with Corners Rounded 6">
            <a:extLst>
              <a:ext uri="{FF2B5EF4-FFF2-40B4-BE49-F238E27FC236}">
                <a16:creationId xmlns:a16="http://schemas.microsoft.com/office/drawing/2014/main" id="{30393FAA-EF7B-405D-A518-BB261AB94F3B}"/>
              </a:ext>
            </a:extLst>
          </p:cNvPr>
          <p:cNvSpPr/>
          <p:nvPr/>
        </p:nvSpPr>
        <p:spPr>
          <a:xfrm rot="20312476">
            <a:off x="8457138" y="4609784"/>
            <a:ext cx="2905125" cy="1778464"/>
          </a:xfrm>
          <a:prstGeom prst="wedgeRoundRectCallout">
            <a:avLst>
              <a:gd name="adj1" fmla="val 36737"/>
              <a:gd name="adj2" fmla="val 64842"/>
              <a:gd name="adj3" fmla="val 16667"/>
            </a:avLst>
          </a:prstGeom>
          <a:solidFill>
            <a:srgbClr val="7996F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3">
            <a:schemeClr val="accent1"/>
          </a:fillRef>
          <a:effectRef idx="2">
            <a:schemeClr val="accent1"/>
          </a:effectRef>
          <a:fontRef idx="minor">
            <a:schemeClr val="lt1"/>
          </a:fontRef>
        </p:style>
        <p:txBody>
          <a:bodyPr anchor="ctr"/>
          <a:lstStyle/>
          <a:p>
            <a:pPr algn="ctr" fontAlgn="base"/>
            <a:r>
              <a:rPr lang="en-CA" sz="2000" i="1" dirty="0"/>
              <a:t>Be prepared: </a:t>
            </a:r>
            <a:r>
              <a:rPr lang="en-US" sz="2000" dirty="0"/>
              <a:t>​</a:t>
            </a:r>
          </a:p>
          <a:p>
            <a:pPr algn="ctr" fontAlgn="base"/>
            <a:r>
              <a:rPr lang="en-CA" sz="2000" i="1" dirty="0"/>
              <a:t>Consider having extra pads and underwear with you at school</a:t>
            </a:r>
            <a:endParaRPr lang="en-US" sz="2000" dirty="0"/>
          </a:p>
        </p:txBody>
      </p:sp>
    </p:spTree>
    <p:extLst>
      <p:ext uri="{BB962C8B-B14F-4D97-AF65-F5344CB8AC3E}">
        <p14:creationId xmlns:p14="http://schemas.microsoft.com/office/powerpoint/2010/main" val="4125529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CEE72F80-EAC1-4791-8661-8C374E248C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17903" y="3117248"/>
            <a:ext cx="3655555" cy="247672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247CEA52-2A20-40B2-81E3-4BF4B06E070E}"/>
              </a:ext>
            </a:extLst>
          </p:cNvPr>
          <p:cNvSpPr>
            <a:spLocks noGrp="1"/>
          </p:cNvSpPr>
          <p:nvPr>
            <p:ph type="title"/>
          </p:nvPr>
        </p:nvSpPr>
        <p:spPr/>
        <p:txBody>
          <a:bodyPr/>
          <a:lstStyle/>
          <a:p>
            <a:r>
              <a:rPr lang="en-CA" altLang="en-US">
                <a:solidFill>
                  <a:srgbClr val="006345"/>
                </a:solidFill>
              </a:rPr>
              <a:t>Menstrual Products</a:t>
            </a:r>
            <a:endParaRPr lang="en-US"/>
          </a:p>
        </p:txBody>
      </p:sp>
      <p:sp>
        <p:nvSpPr>
          <p:cNvPr id="3" name="Content Placeholder 2">
            <a:extLst>
              <a:ext uri="{FF2B5EF4-FFF2-40B4-BE49-F238E27FC236}">
                <a16:creationId xmlns:a16="http://schemas.microsoft.com/office/drawing/2014/main" id="{874A05A0-0F36-454E-A700-3F7DE3B401F3}"/>
              </a:ext>
            </a:extLst>
          </p:cNvPr>
          <p:cNvSpPr>
            <a:spLocks noGrp="1"/>
          </p:cNvSpPr>
          <p:nvPr>
            <p:ph idx="1"/>
          </p:nvPr>
        </p:nvSpPr>
        <p:spPr/>
        <p:txBody>
          <a:bodyPr/>
          <a:lstStyle/>
          <a:p>
            <a:pPr marL="0" indent="0">
              <a:buNone/>
              <a:defRPr/>
            </a:pPr>
            <a:r>
              <a:rPr lang="en-CA" altLang="en-US" sz="2500" b="1" i="1"/>
              <a:t>Used to catch blood and discharge keeping underwear clean</a:t>
            </a:r>
          </a:p>
          <a:p>
            <a:pPr algn="l">
              <a:lnSpc>
                <a:spcPct val="150000"/>
              </a:lnSpc>
              <a:defRPr/>
            </a:pPr>
            <a:r>
              <a:rPr lang="en-CA" altLang="en-US"/>
              <a:t>Pantyliners/Menstrual pads</a:t>
            </a:r>
          </a:p>
          <a:p>
            <a:pPr algn="l">
              <a:lnSpc>
                <a:spcPct val="150000"/>
              </a:lnSpc>
              <a:defRPr/>
            </a:pPr>
            <a:r>
              <a:rPr lang="en-CA" altLang="en-US"/>
              <a:t>Tampons</a:t>
            </a:r>
          </a:p>
          <a:p>
            <a:pPr algn="l">
              <a:lnSpc>
                <a:spcPct val="150000"/>
              </a:lnSpc>
              <a:defRPr/>
            </a:pPr>
            <a:r>
              <a:rPr lang="en-CA" altLang="en-US"/>
              <a:t>Menstrual cups</a:t>
            </a:r>
          </a:p>
          <a:p>
            <a:pPr algn="l">
              <a:lnSpc>
                <a:spcPct val="150000"/>
              </a:lnSpc>
              <a:defRPr/>
            </a:pPr>
            <a:r>
              <a:rPr lang="en-CA" altLang="en-US"/>
              <a:t>Menstrual underwear</a:t>
            </a:r>
            <a:endParaRPr lang="en-US" altLang="en-US"/>
          </a:p>
          <a:p>
            <a:endParaRPr lang="en-US"/>
          </a:p>
        </p:txBody>
      </p:sp>
      <p:sp>
        <p:nvSpPr>
          <p:cNvPr id="4" name="Speech Bubble: Rectangle with Corners Rounded 3">
            <a:extLst>
              <a:ext uri="{FF2B5EF4-FFF2-40B4-BE49-F238E27FC236}">
                <a16:creationId xmlns:a16="http://schemas.microsoft.com/office/drawing/2014/main" id="{A0030A30-CA8B-4278-988B-ACF8DF0CB053}"/>
              </a:ext>
            </a:extLst>
          </p:cNvPr>
          <p:cNvSpPr/>
          <p:nvPr/>
        </p:nvSpPr>
        <p:spPr>
          <a:xfrm rot="20087357">
            <a:off x="9080480" y="4182621"/>
            <a:ext cx="2711544" cy="1697184"/>
          </a:xfrm>
          <a:prstGeom prst="wedgeRoundRectCallout">
            <a:avLst>
              <a:gd name="adj1" fmla="val 36737"/>
              <a:gd name="adj2" fmla="val 64842"/>
              <a:gd name="adj3" fmla="val 16667"/>
            </a:avLst>
          </a:prstGeom>
          <a:solidFill>
            <a:schemeClr val="bg2">
              <a:lumMod val="5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2"/>
          </a:fillRef>
          <a:effectRef idx="1">
            <a:schemeClr val="accent2"/>
          </a:effectRef>
          <a:fontRef idx="minor">
            <a:schemeClr val="lt1"/>
          </a:fontRef>
        </p:style>
        <p:txBody>
          <a:bodyPr anchor="ctr"/>
          <a:lstStyle/>
          <a:p>
            <a:pPr algn="ctr">
              <a:defRPr/>
            </a:pPr>
            <a:r>
              <a:rPr lang="en-CA" sz="2000" i="1" dirty="0"/>
              <a:t>All menstrual products need to be changed every couple hours to prevent infections</a:t>
            </a:r>
            <a:endParaRPr lang="en-US" sz="2000" i="1" dirty="0"/>
          </a:p>
        </p:txBody>
      </p:sp>
    </p:spTree>
    <p:extLst>
      <p:ext uri="{BB962C8B-B14F-4D97-AF65-F5344CB8AC3E}">
        <p14:creationId xmlns:p14="http://schemas.microsoft.com/office/powerpoint/2010/main" val="5634908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40A858-014C-47CA-952D-B834F99C366D}"/>
              </a:ext>
            </a:extLst>
          </p:cNvPr>
          <p:cNvSpPr>
            <a:spLocks noGrp="1"/>
          </p:cNvSpPr>
          <p:nvPr>
            <p:ph type="title"/>
          </p:nvPr>
        </p:nvSpPr>
        <p:spPr/>
        <p:txBody>
          <a:bodyPr/>
          <a:lstStyle/>
          <a:p>
            <a:r>
              <a:rPr lang="en-CA" altLang="en-US" dirty="0">
                <a:solidFill>
                  <a:srgbClr val="006345"/>
                </a:solidFill>
              </a:rPr>
              <a:t>Person with a vulva</a:t>
            </a:r>
            <a:endParaRPr lang="en-US" dirty="0"/>
          </a:p>
        </p:txBody>
      </p:sp>
      <p:sp>
        <p:nvSpPr>
          <p:cNvPr id="3" name="Content Placeholder 2">
            <a:extLst>
              <a:ext uri="{FF2B5EF4-FFF2-40B4-BE49-F238E27FC236}">
                <a16:creationId xmlns:a16="http://schemas.microsoft.com/office/drawing/2014/main" id="{5E231E03-3741-4FA7-9284-465460A4AA7F}"/>
              </a:ext>
            </a:extLst>
          </p:cNvPr>
          <p:cNvSpPr>
            <a:spLocks noGrp="1"/>
          </p:cNvSpPr>
          <p:nvPr>
            <p:ph idx="1"/>
          </p:nvPr>
        </p:nvSpPr>
        <p:spPr>
          <a:xfrm>
            <a:off x="838200" y="2385250"/>
            <a:ext cx="10515600" cy="3988656"/>
          </a:xfrm>
        </p:spPr>
        <p:txBody>
          <a:bodyPr>
            <a:normAutofit/>
          </a:bodyPr>
          <a:lstStyle/>
          <a:p>
            <a:pPr marL="0" indent="0" fontAlgn="base">
              <a:buNone/>
            </a:pPr>
            <a:r>
              <a:rPr lang="en-CA" b="1" dirty="0"/>
              <a:t>Menstruation may cause:</a:t>
            </a:r>
            <a:r>
              <a:rPr lang="en-US" dirty="0"/>
              <a:t>​</a:t>
            </a:r>
          </a:p>
          <a:p>
            <a:pPr algn="l" fontAlgn="base"/>
            <a:r>
              <a:rPr lang="en-CA" b="1" dirty="0"/>
              <a:t>Breast</a:t>
            </a:r>
            <a:r>
              <a:rPr lang="en-CA" dirty="0"/>
              <a:t> tenderness or pain</a:t>
            </a:r>
            <a:r>
              <a:rPr lang="en-US" dirty="0"/>
              <a:t>​</a:t>
            </a:r>
          </a:p>
          <a:p>
            <a:pPr algn="l" fontAlgn="base">
              <a:spcBef>
                <a:spcPts val="1200"/>
              </a:spcBef>
            </a:pPr>
            <a:r>
              <a:rPr lang="en-CA" b="1" dirty="0"/>
              <a:t>Period Cramps</a:t>
            </a:r>
            <a:r>
              <a:rPr lang="en-CA" dirty="0"/>
              <a:t>​</a:t>
            </a:r>
          </a:p>
          <a:p>
            <a:pPr lvl="1" fontAlgn="base"/>
            <a:r>
              <a:rPr lang="en-CA" dirty="0"/>
              <a:t>Aches or cramps in the lower part of your belly</a:t>
            </a:r>
            <a:r>
              <a:rPr lang="en-US" dirty="0"/>
              <a:t>​</a:t>
            </a:r>
          </a:p>
          <a:p>
            <a:pPr lvl="1" fontAlgn="base"/>
            <a:r>
              <a:rPr lang="en-CA" dirty="0"/>
              <a:t>Backache</a:t>
            </a:r>
            <a:r>
              <a:rPr lang="en-US" dirty="0"/>
              <a:t>​</a:t>
            </a:r>
          </a:p>
          <a:p>
            <a:pPr lvl="1" fontAlgn="base"/>
            <a:r>
              <a:rPr lang="en-CA" dirty="0"/>
              <a:t>Ache along your inner thigh</a:t>
            </a:r>
            <a:r>
              <a:rPr lang="en-US" dirty="0"/>
              <a:t>​</a:t>
            </a:r>
          </a:p>
          <a:p>
            <a:pPr algn="l" fontAlgn="base">
              <a:spcBef>
                <a:spcPts val="1200"/>
              </a:spcBef>
            </a:pPr>
            <a:r>
              <a:rPr lang="en-CA" b="1" dirty="0"/>
              <a:t>Pre-Menstrual Syndrome(PMS</a:t>
            </a:r>
            <a:r>
              <a:rPr lang="en-CA" dirty="0"/>
              <a:t>) </a:t>
            </a:r>
            <a:r>
              <a:rPr lang="en-US" dirty="0"/>
              <a:t>​</a:t>
            </a:r>
          </a:p>
          <a:p>
            <a:pPr lvl="1" fontAlgn="base"/>
            <a:r>
              <a:rPr lang="en-CA" dirty="0"/>
              <a:t>Feeling swollen, headaches, acne, abdominal cramps, tired, sad, and irritable </a:t>
            </a:r>
            <a:endParaRPr lang="en-US" dirty="0"/>
          </a:p>
          <a:p>
            <a:endParaRPr lang="en-US" dirty="0"/>
          </a:p>
        </p:txBody>
      </p:sp>
    </p:spTree>
    <p:extLst>
      <p:ext uri="{BB962C8B-B14F-4D97-AF65-F5344CB8AC3E}">
        <p14:creationId xmlns:p14="http://schemas.microsoft.com/office/powerpoint/2010/main" val="25992679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CDBEE8-CBE0-43BC-8C54-07F764F064BC}"/>
              </a:ext>
            </a:extLst>
          </p:cNvPr>
          <p:cNvSpPr>
            <a:spLocks noGrp="1"/>
          </p:cNvSpPr>
          <p:nvPr>
            <p:ph type="title"/>
          </p:nvPr>
        </p:nvSpPr>
        <p:spPr/>
        <p:txBody>
          <a:bodyPr/>
          <a:lstStyle/>
          <a:p>
            <a:r>
              <a:rPr lang="en-CA" altLang="en-US" dirty="0">
                <a:solidFill>
                  <a:srgbClr val="006345"/>
                </a:solidFill>
              </a:rPr>
              <a:t>Person with a vulva</a:t>
            </a:r>
            <a:endParaRPr lang="en-US" dirty="0"/>
          </a:p>
        </p:txBody>
      </p:sp>
      <p:sp>
        <p:nvSpPr>
          <p:cNvPr id="3" name="Content Placeholder 2">
            <a:extLst>
              <a:ext uri="{FF2B5EF4-FFF2-40B4-BE49-F238E27FC236}">
                <a16:creationId xmlns:a16="http://schemas.microsoft.com/office/drawing/2014/main" id="{2024C8C6-3D33-46EF-830E-80FD1262BDF6}"/>
              </a:ext>
            </a:extLst>
          </p:cNvPr>
          <p:cNvSpPr>
            <a:spLocks noGrp="1"/>
          </p:cNvSpPr>
          <p:nvPr>
            <p:ph idx="1"/>
          </p:nvPr>
        </p:nvSpPr>
        <p:spPr/>
        <p:txBody>
          <a:bodyPr vert="horz" lIns="91440" tIns="45720" rIns="91440" bIns="45720" rtlCol="0" anchor="t">
            <a:normAutofit/>
          </a:bodyPr>
          <a:lstStyle/>
          <a:p>
            <a:pPr marL="0" indent="0" fontAlgn="base">
              <a:buNone/>
            </a:pPr>
            <a:r>
              <a:rPr lang="en-CA" b="1" dirty="0"/>
              <a:t>Managing period symptoms:</a:t>
            </a:r>
            <a:r>
              <a:rPr lang="en-US" dirty="0"/>
              <a:t>​</a:t>
            </a:r>
          </a:p>
          <a:p>
            <a:pPr algn="l" fontAlgn="base">
              <a:spcBef>
                <a:spcPts val="1800"/>
              </a:spcBef>
            </a:pPr>
            <a:r>
              <a:rPr lang="en-CA" dirty="0"/>
              <a:t>Be physically active </a:t>
            </a:r>
            <a:r>
              <a:rPr lang="en-US" dirty="0"/>
              <a:t>​</a:t>
            </a:r>
          </a:p>
          <a:p>
            <a:pPr lvl="1" fontAlgn="base"/>
            <a:r>
              <a:rPr lang="en-CA" dirty="0"/>
              <a:t>Go for a walk, swim, bike or play your favourite sport.</a:t>
            </a:r>
            <a:r>
              <a:rPr lang="en-US" dirty="0"/>
              <a:t>​</a:t>
            </a:r>
          </a:p>
          <a:p>
            <a:pPr algn="l" fontAlgn="base">
              <a:spcBef>
                <a:spcPts val="1200"/>
              </a:spcBef>
            </a:pPr>
            <a:r>
              <a:rPr lang="en-CA" dirty="0"/>
              <a:t>Take a warm bath</a:t>
            </a:r>
            <a:r>
              <a:rPr lang="en-US" dirty="0"/>
              <a:t>​</a:t>
            </a:r>
          </a:p>
          <a:p>
            <a:pPr algn="l" fontAlgn="base">
              <a:spcBef>
                <a:spcPts val="1200"/>
              </a:spcBef>
            </a:pPr>
            <a:r>
              <a:rPr lang="en-CA" dirty="0"/>
              <a:t>Place a warm heating pad or hot water bottle on </a:t>
            </a:r>
          </a:p>
          <a:p>
            <a:pPr marL="267970" indent="-267970" algn="l" fontAlgn="base">
              <a:spcBef>
                <a:spcPts val="0"/>
              </a:spcBef>
              <a:buNone/>
            </a:pPr>
            <a:r>
              <a:rPr lang="en-CA" dirty="0"/>
              <a:t>	your abdomen</a:t>
            </a:r>
            <a:r>
              <a:rPr lang="en-US" dirty="0"/>
              <a:t>​</a:t>
            </a:r>
          </a:p>
          <a:p>
            <a:pPr algn="l" fontAlgn="base"/>
            <a:r>
              <a:rPr lang="en-CA" dirty="0">
                <a:latin typeface="Arial"/>
                <a:cs typeface="Arial"/>
              </a:rPr>
              <a:t>Eat a variety of foods every day</a:t>
            </a:r>
            <a:endParaRPr lang="en-US" dirty="0">
              <a:latin typeface="Arial"/>
              <a:cs typeface="Arial"/>
            </a:endParaRPr>
          </a:p>
          <a:p>
            <a:endParaRPr lang="en-US" dirty="0"/>
          </a:p>
        </p:txBody>
      </p:sp>
      <p:pic>
        <p:nvPicPr>
          <p:cNvPr id="2050" name="Picture 2">
            <a:extLst>
              <a:ext uri="{FF2B5EF4-FFF2-40B4-BE49-F238E27FC236}">
                <a16:creationId xmlns:a16="http://schemas.microsoft.com/office/drawing/2014/main" id="{C55F198C-5639-4D75-A997-EB5E62E3CF4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30553" y="4006230"/>
            <a:ext cx="2640106" cy="23086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5573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48619B8-F06A-4A13-96E7-8C7338FB0B86}"/>
              </a:ext>
            </a:extLst>
          </p:cNvPr>
          <p:cNvSpPr>
            <a:spLocks noGrp="1"/>
          </p:cNvSpPr>
          <p:nvPr>
            <p:ph idx="1"/>
          </p:nvPr>
        </p:nvSpPr>
        <p:spPr/>
        <p:txBody>
          <a:bodyPr/>
          <a:lstStyle/>
          <a:p>
            <a:pPr algn="l">
              <a:lnSpc>
                <a:spcPct val="150000"/>
              </a:lnSpc>
            </a:pPr>
            <a:r>
              <a:rPr lang="en-CA" altLang="en-US"/>
              <a:t>Giggling is okay</a:t>
            </a:r>
          </a:p>
          <a:p>
            <a:pPr algn="l">
              <a:lnSpc>
                <a:spcPct val="150000"/>
              </a:lnSpc>
            </a:pPr>
            <a:r>
              <a:rPr lang="en-CA" altLang="en-US"/>
              <a:t>Be respectful</a:t>
            </a:r>
          </a:p>
          <a:p>
            <a:pPr algn="l">
              <a:lnSpc>
                <a:spcPct val="150000"/>
              </a:lnSpc>
            </a:pPr>
            <a:r>
              <a:rPr lang="en-CA" altLang="en-US"/>
              <a:t>Everyone is learning, ask questions!</a:t>
            </a:r>
          </a:p>
          <a:p>
            <a:pPr algn="l">
              <a:lnSpc>
                <a:spcPct val="150000"/>
              </a:lnSpc>
            </a:pPr>
            <a:r>
              <a:rPr lang="en-CA" altLang="en-US"/>
              <a:t>Discuss puberty topics responsibly outside the classroom</a:t>
            </a:r>
          </a:p>
          <a:p>
            <a:pPr marL="0" indent="0" algn="l">
              <a:buNone/>
            </a:pPr>
            <a:endParaRPr lang="en-CA"/>
          </a:p>
        </p:txBody>
      </p:sp>
      <p:sp>
        <p:nvSpPr>
          <p:cNvPr id="4" name="Rectangle 2">
            <a:extLst>
              <a:ext uri="{FF2B5EF4-FFF2-40B4-BE49-F238E27FC236}">
                <a16:creationId xmlns:a16="http://schemas.microsoft.com/office/drawing/2014/main" id="{F456D65B-CB0C-4312-8401-B9F6F12D0912}"/>
              </a:ext>
            </a:extLst>
          </p:cNvPr>
          <p:cNvSpPr>
            <a:spLocks noGrp="1" noChangeArrowheads="1"/>
          </p:cNvSpPr>
          <p:nvPr>
            <p:ph type="title"/>
          </p:nvPr>
        </p:nvSpPr>
        <p:spPr>
          <a:xfrm>
            <a:off x="838200" y="935038"/>
            <a:ext cx="10515600" cy="1325562"/>
          </a:xfrm>
        </p:spPr>
        <p:txBody>
          <a:bodyPr/>
          <a:lstStyle/>
          <a:p>
            <a:r>
              <a:rPr lang="en-CA" altLang="en-US" b="1">
                <a:solidFill>
                  <a:srgbClr val="006345"/>
                </a:solidFill>
                <a:latin typeface="Arial" panose="020B0604020202020204" pitchFamily="34" charset="0"/>
              </a:rPr>
              <a:t>C</a:t>
            </a:r>
            <a:r>
              <a:rPr lang="en-US" altLang="en-US" b="1">
                <a:solidFill>
                  <a:srgbClr val="006345"/>
                </a:solidFill>
                <a:latin typeface="Arial" panose="020B0604020202020204" pitchFamily="34" charset="0"/>
              </a:rPr>
              <a:t>lass Guidelines</a:t>
            </a:r>
            <a:endParaRPr lang="en-US" altLang="en-US" b="1">
              <a:solidFill>
                <a:srgbClr val="006345"/>
              </a:solidFill>
              <a:latin typeface="Arial Black" panose="020B0A04020102020204" pitchFamily="34" charset="0"/>
            </a:endParaRPr>
          </a:p>
        </p:txBody>
      </p:sp>
    </p:spTree>
    <p:extLst>
      <p:ext uri="{BB962C8B-B14F-4D97-AF65-F5344CB8AC3E}">
        <p14:creationId xmlns:p14="http://schemas.microsoft.com/office/powerpoint/2010/main" val="35226174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F7B20C-D03A-419C-8815-039A3C9F466B}"/>
              </a:ext>
            </a:extLst>
          </p:cNvPr>
          <p:cNvSpPr>
            <a:spLocks noGrp="1"/>
          </p:cNvSpPr>
          <p:nvPr>
            <p:ph type="title"/>
          </p:nvPr>
        </p:nvSpPr>
        <p:spPr/>
        <p:txBody>
          <a:bodyPr/>
          <a:lstStyle/>
          <a:p>
            <a:r>
              <a:rPr lang="en-US" altLang="en-US" dirty="0">
                <a:solidFill>
                  <a:srgbClr val="006345"/>
                </a:solidFill>
              </a:rPr>
              <a:t>Feelings</a:t>
            </a:r>
            <a:endParaRPr lang="en-US" dirty="0"/>
          </a:p>
        </p:txBody>
      </p:sp>
      <p:sp>
        <p:nvSpPr>
          <p:cNvPr id="3" name="Content Placeholder 2">
            <a:extLst>
              <a:ext uri="{FF2B5EF4-FFF2-40B4-BE49-F238E27FC236}">
                <a16:creationId xmlns:a16="http://schemas.microsoft.com/office/drawing/2014/main" id="{F0035075-2887-4D50-9928-E3AD80C71368}"/>
              </a:ext>
            </a:extLst>
          </p:cNvPr>
          <p:cNvSpPr>
            <a:spLocks noGrp="1"/>
          </p:cNvSpPr>
          <p:nvPr>
            <p:ph idx="1"/>
          </p:nvPr>
        </p:nvSpPr>
        <p:spPr/>
        <p:txBody>
          <a:bodyPr/>
          <a:lstStyle/>
          <a:p>
            <a:pPr marL="0" indent="0">
              <a:buNone/>
            </a:pPr>
            <a:r>
              <a:rPr lang="en-US" altLang="en-US" sz="2400" dirty="0">
                <a:latin typeface="Arial"/>
                <a:cs typeface="Arial"/>
              </a:rPr>
              <a:t>Everyone has different feelings during puberty…this is completely normal!</a:t>
            </a:r>
          </a:p>
          <a:p>
            <a:pPr marL="0" indent="0">
              <a:buNone/>
            </a:pPr>
            <a:endParaRPr lang="en-US" altLang="en-US" sz="2400" dirty="0"/>
          </a:p>
          <a:p>
            <a:pPr marL="0" indent="0">
              <a:buNone/>
            </a:pPr>
            <a:r>
              <a:rPr lang="en-US" altLang="en-US" sz="2400" dirty="0">
                <a:latin typeface="Arial"/>
                <a:cs typeface="Arial"/>
              </a:rPr>
              <a:t>What are some of the feelings you might experience?</a:t>
            </a:r>
          </a:p>
          <a:p>
            <a:endParaRPr lang="en-US" dirty="0"/>
          </a:p>
        </p:txBody>
      </p:sp>
    </p:spTree>
    <p:extLst>
      <p:ext uri="{BB962C8B-B14F-4D97-AF65-F5344CB8AC3E}">
        <p14:creationId xmlns:p14="http://schemas.microsoft.com/office/powerpoint/2010/main" val="7980206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BBCFAC68-4056-4ACB-9AA9-2A5E79A98A72}"/>
              </a:ext>
            </a:extLst>
          </p:cNvPr>
          <p:cNvPicPr>
            <a:picLocks noGrp="1" noChangeAspect="1"/>
          </p:cNvPicPr>
          <p:nvPr>
            <p:ph idx="1"/>
          </p:nvPr>
        </p:nvPicPr>
        <p:blipFill rotWithShape="1">
          <a:blip r:embed="rId3"/>
          <a:srcRect l="1556" r="1556"/>
          <a:stretch/>
        </p:blipFill>
        <p:spPr>
          <a:xfrm>
            <a:off x="1724224" y="635258"/>
            <a:ext cx="8743551" cy="5587484"/>
          </a:xfrm>
          <a:prstGeom prst="rect">
            <a:avLst/>
          </a:prstGeom>
        </p:spPr>
      </p:pic>
    </p:spTree>
    <p:extLst>
      <p:ext uri="{BB962C8B-B14F-4D97-AF65-F5344CB8AC3E}">
        <p14:creationId xmlns:p14="http://schemas.microsoft.com/office/powerpoint/2010/main" val="18843965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4E73A3-AA46-4349-8587-FE166208DB30}"/>
              </a:ext>
            </a:extLst>
          </p:cNvPr>
          <p:cNvSpPr>
            <a:spLocks noGrp="1"/>
          </p:cNvSpPr>
          <p:nvPr>
            <p:ph type="title"/>
          </p:nvPr>
        </p:nvSpPr>
        <p:spPr/>
        <p:txBody>
          <a:bodyPr/>
          <a:lstStyle/>
          <a:p>
            <a:r>
              <a:rPr lang="en-CA" altLang="en-US" dirty="0">
                <a:solidFill>
                  <a:srgbClr val="006345"/>
                </a:solidFill>
              </a:rPr>
              <a:t>How can puberty affect relationships?</a:t>
            </a:r>
            <a:endParaRPr lang="en-US" dirty="0"/>
          </a:p>
        </p:txBody>
      </p:sp>
      <p:sp>
        <p:nvSpPr>
          <p:cNvPr id="3" name="Content Placeholder 2">
            <a:extLst>
              <a:ext uri="{FF2B5EF4-FFF2-40B4-BE49-F238E27FC236}">
                <a16:creationId xmlns:a16="http://schemas.microsoft.com/office/drawing/2014/main" id="{A1261995-8140-4B62-AB79-C24336A2B991}"/>
              </a:ext>
            </a:extLst>
          </p:cNvPr>
          <p:cNvSpPr>
            <a:spLocks noGrp="1"/>
          </p:cNvSpPr>
          <p:nvPr>
            <p:ph idx="1"/>
          </p:nvPr>
        </p:nvSpPr>
        <p:spPr/>
        <p:txBody>
          <a:bodyPr/>
          <a:lstStyle/>
          <a:p>
            <a:pPr algn="l">
              <a:lnSpc>
                <a:spcPct val="150000"/>
              </a:lnSpc>
            </a:pPr>
            <a:r>
              <a:rPr lang="en-CA" altLang="en-US" dirty="0"/>
              <a:t>Changing interests may change friendships</a:t>
            </a:r>
            <a:endParaRPr lang="en-US" dirty="0"/>
          </a:p>
          <a:p>
            <a:pPr algn="l">
              <a:lnSpc>
                <a:spcPct val="150000"/>
              </a:lnSpc>
              <a:spcAft>
                <a:spcPts val="600"/>
              </a:spcAft>
            </a:pPr>
            <a:r>
              <a:rPr lang="en-CA" altLang="en-US" dirty="0"/>
              <a:t>Some people start “liking” others</a:t>
            </a:r>
          </a:p>
          <a:p>
            <a:pPr algn="l">
              <a:spcAft>
                <a:spcPts val="600"/>
              </a:spcAft>
            </a:pPr>
            <a:r>
              <a:rPr lang="en-CA" dirty="0"/>
              <a:t>Some people may be treated like they are older because of their changing body</a:t>
            </a:r>
          </a:p>
          <a:p>
            <a:pPr algn="l">
              <a:spcAft>
                <a:spcPts val="600"/>
              </a:spcAft>
            </a:pPr>
            <a:r>
              <a:rPr lang="en-CA" altLang="en-US" dirty="0"/>
              <a:t>Teasing</a:t>
            </a:r>
          </a:p>
          <a:p>
            <a:endParaRPr lang="en-US" dirty="0"/>
          </a:p>
        </p:txBody>
      </p:sp>
    </p:spTree>
    <p:extLst>
      <p:ext uri="{BB962C8B-B14F-4D97-AF65-F5344CB8AC3E}">
        <p14:creationId xmlns:p14="http://schemas.microsoft.com/office/powerpoint/2010/main" val="11046549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CF338F-3E33-4CDA-9EC4-EB52C4312D63}"/>
              </a:ext>
            </a:extLst>
          </p:cNvPr>
          <p:cNvSpPr>
            <a:spLocks noGrp="1"/>
          </p:cNvSpPr>
          <p:nvPr>
            <p:ph type="title"/>
          </p:nvPr>
        </p:nvSpPr>
        <p:spPr/>
        <p:txBody>
          <a:bodyPr/>
          <a:lstStyle/>
          <a:p>
            <a:r>
              <a:rPr lang="en-CA" altLang="en-US">
                <a:solidFill>
                  <a:srgbClr val="006345"/>
                </a:solidFill>
              </a:rPr>
              <a:t>Where can you get more information?</a:t>
            </a:r>
            <a:endParaRPr lang="en-US"/>
          </a:p>
        </p:txBody>
      </p:sp>
      <p:sp>
        <p:nvSpPr>
          <p:cNvPr id="3" name="Content Placeholder 2">
            <a:extLst>
              <a:ext uri="{FF2B5EF4-FFF2-40B4-BE49-F238E27FC236}">
                <a16:creationId xmlns:a16="http://schemas.microsoft.com/office/drawing/2014/main" id="{A054D306-1F9E-4E05-848C-C7572C96CF12}"/>
              </a:ext>
            </a:extLst>
          </p:cNvPr>
          <p:cNvSpPr>
            <a:spLocks noGrp="1"/>
          </p:cNvSpPr>
          <p:nvPr>
            <p:ph idx="1"/>
          </p:nvPr>
        </p:nvSpPr>
        <p:spPr/>
        <p:txBody>
          <a:bodyPr/>
          <a:lstStyle/>
          <a:p>
            <a:pPr algn="l">
              <a:lnSpc>
                <a:spcPct val="150000"/>
              </a:lnSpc>
            </a:pPr>
            <a:r>
              <a:rPr lang="en-CA" altLang="en-US"/>
              <a:t>Parents or other family members</a:t>
            </a:r>
          </a:p>
          <a:p>
            <a:pPr algn="l">
              <a:lnSpc>
                <a:spcPct val="150000"/>
              </a:lnSpc>
              <a:spcAft>
                <a:spcPts val="600"/>
              </a:spcAft>
            </a:pPr>
            <a:r>
              <a:rPr lang="en-CA" altLang="en-US"/>
              <a:t>Other trusted adults (teachers)</a:t>
            </a:r>
          </a:p>
          <a:p>
            <a:pPr algn="l">
              <a:spcAft>
                <a:spcPts val="600"/>
              </a:spcAft>
            </a:pPr>
            <a:r>
              <a:rPr lang="en-CA" altLang="en-US"/>
              <a:t>Health professionals</a:t>
            </a:r>
          </a:p>
          <a:p>
            <a:pPr algn="l"/>
            <a:endParaRPr lang="en-US"/>
          </a:p>
        </p:txBody>
      </p:sp>
    </p:spTree>
    <p:extLst>
      <p:ext uri="{BB962C8B-B14F-4D97-AF65-F5344CB8AC3E}">
        <p14:creationId xmlns:p14="http://schemas.microsoft.com/office/powerpoint/2010/main" val="21664698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8A74C0-9DC2-4213-BADC-8683DABF2F39}"/>
              </a:ext>
            </a:extLst>
          </p:cNvPr>
          <p:cNvSpPr>
            <a:spLocks noGrp="1"/>
          </p:cNvSpPr>
          <p:nvPr>
            <p:ph type="title"/>
          </p:nvPr>
        </p:nvSpPr>
        <p:spPr/>
        <p:txBody>
          <a:bodyPr/>
          <a:lstStyle/>
          <a:p>
            <a:r>
              <a:rPr lang="en-CA" altLang="en-US">
                <a:solidFill>
                  <a:srgbClr val="006345"/>
                </a:solidFill>
              </a:rPr>
              <a:t>What is puberty?</a:t>
            </a:r>
            <a:endParaRPr lang="en-US"/>
          </a:p>
        </p:txBody>
      </p:sp>
      <p:sp>
        <p:nvSpPr>
          <p:cNvPr id="3" name="Content Placeholder 2">
            <a:extLst>
              <a:ext uri="{FF2B5EF4-FFF2-40B4-BE49-F238E27FC236}">
                <a16:creationId xmlns:a16="http://schemas.microsoft.com/office/drawing/2014/main" id="{A4605518-8277-44EE-BA7C-3AD5A292C922}"/>
              </a:ext>
            </a:extLst>
          </p:cNvPr>
          <p:cNvSpPr>
            <a:spLocks noGrp="1"/>
          </p:cNvSpPr>
          <p:nvPr>
            <p:ph idx="1"/>
          </p:nvPr>
        </p:nvSpPr>
        <p:spPr/>
        <p:txBody>
          <a:bodyPr vert="horz" lIns="91440" tIns="45720" rIns="91440" bIns="45720" rtlCol="0" anchor="t">
            <a:normAutofit/>
          </a:bodyPr>
          <a:lstStyle/>
          <a:p>
            <a:pPr algn="l">
              <a:lnSpc>
                <a:spcPct val="150000"/>
              </a:lnSpc>
              <a:defRPr/>
            </a:pPr>
            <a:r>
              <a:rPr lang="en-CA" altLang="en-US" dirty="0"/>
              <a:t>Time of change from child to adult</a:t>
            </a:r>
          </a:p>
          <a:p>
            <a:pPr algn="l">
              <a:lnSpc>
                <a:spcPct val="150000"/>
              </a:lnSpc>
              <a:defRPr/>
            </a:pPr>
            <a:r>
              <a:rPr lang="en-CA" altLang="en-US" dirty="0"/>
              <a:t>Physical changes</a:t>
            </a:r>
          </a:p>
          <a:p>
            <a:pPr algn="l">
              <a:lnSpc>
                <a:spcPct val="150000"/>
              </a:lnSpc>
              <a:spcAft>
                <a:spcPts val="600"/>
              </a:spcAft>
              <a:defRPr/>
            </a:pPr>
            <a:r>
              <a:rPr lang="en-CA" altLang="en-US" dirty="0"/>
              <a:t>Emotional changes</a:t>
            </a:r>
          </a:p>
          <a:p>
            <a:pPr algn="l">
              <a:lnSpc>
                <a:spcPct val="150000"/>
              </a:lnSpc>
              <a:spcAft>
                <a:spcPts val="600"/>
              </a:spcAft>
              <a:defRPr/>
            </a:pPr>
            <a:r>
              <a:rPr lang="en-CA" altLang="en-US" dirty="0">
                <a:latin typeface="Arial"/>
                <a:cs typeface="Arial"/>
              </a:rPr>
              <a:t>The body becomes fertile</a:t>
            </a:r>
          </a:p>
          <a:p>
            <a:pPr algn="l">
              <a:lnSpc>
                <a:spcPct val="150000"/>
              </a:lnSpc>
              <a:spcAft>
                <a:spcPts val="600"/>
              </a:spcAft>
              <a:defRPr/>
            </a:pPr>
            <a:r>
              <a:rPr lang="en-CA" altLang="en-US" dirty="0">
                <a:latin typeface="Arial"/>
                <a:cs typeface="Arial"/>
              </a:rPr>
              <a:t>In some cultures it is a celebrated right of passage</a:t>
            </a:r>
          </a:p>
          <a:p>
            <a:pPr marL="0" indent="0" algn="l">
              <a:lnSpc>
                <a:spcPct val="150000"/>
              </a:lnSpc>
              <a:spcAft>
                <a:spcPts val="600"/>
              </a:spcAft>
              <a:buNone/>
              <a:defRPr/>
            </a:pPr>
            <a:endParaRPr lang="en-CA" altLang="en-US" dirty="0"/>
          </a:p>
          <a:p>
            <a:endParaRPr lang="en-US" dirty="0"/>
          </a:p>
        </p:txBody>
      </p:sp>
    </p:spTree>
    <p:extLst>
      <p:ext uri="{BB962C8B-B14F-4D97-AF65-F5344CB8AC3E}">
        <p14:creationId xmlns:p14="http://schemas.microsoft.com/office/powerpoint/2010/main" val="23195607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37DA5E-5664-4013-8DF4-E3D88CE30892}"/>
              </a:ext>
            </a:extLst>
          </p:cNvPr>
          <p:cNvSpPr>
            <a:spLocks noGrp="1"/>
          </p:cNvSpPr>
          <p:nvPr>
            <p:ph type="title"/>
          </p:nvPr>
        </p:nvSpPr>
        <p:spPr/>
        <p:txBody>
          <a:bodyPr/>
          <a:lstStyle/>
          <a:p>
            <a:r>
              <a:rPr lang="en-CA" altLang="en-US">
                <a:solidFill>
                  <a:srgbClr val="006345"/>
                </a:solidFill>
              </a:rPr>
              <a:t>When does puberty start and why?</a:t>
            </a:r>
            <a:endParaRPr lang="en-US"/>
          </a:p>
        </p:txBody>
      </p:sp>
      <p:sp>
        <p:nvSpPr>
          <p:cNvPr id="3" name="Content Placeholder 2">
            <a:extLst>
              <a:ext uri="{FF2B5EF4-FFF2-40B4-BE49-F238E27FC236}">
                <a16:creationId xmlns:a16="http://schemas.microsoft.com/office/drawing/2014/main" id="{18FFF7ED-2158-433D-8672-0E47579B4F5A}"/>
              </a:ext>
            </a:extLst>
          </p:cNvPr>
          <p:cNvSpPr>
            <a:spLocks noGrp="1"/>
          </p:cNvSpPr>
          <p:nvPr>
            <p:ph idx="1"/>
          </p:nvPr>
        </p:nvSpPr>
        <p:spPr>
          <a:xfrm>
            <a:off x="838200" y="2385250"/>
            <a:ext cx="10515600" cy="2459882"/>
          </a:xfrm>
        </p:spPr>
        <p:txBody>
          <a:bodyPr vert="horz" lIns="91440" tIns="45720" rIns="91440" bIns="45720" rtlCol="0" anchor="t">
            <a:normAutofit/>
          </a:bodyPr>
          <a:lstStyle/>
          <a:p>
            <a:pPr algn="l">
              <a:lnSpc>
                <a:spcPct val="150000"/>
              </a:lnSpc>
              <a:spcAft>
                <a:spcPts val="600"/>
              </a:spcAft>
            </a:pPr>
            <a:r>
              <a:rPr lang="en-CA" altLang="en-US" dirty="0">
                <a:latin typeface="Arial"/>
                <a:cs typeface="Arial"/>
              </a:rPr>
              <a:t>Puberty begins when youth are between 8-15 years old</a:t>
            </a:r>
          </a:p>
          <a:p>
            <a:pPr algn="l">
              <a:spcAft>
                <a:spcPts val="600"/>
              </a:spcAft>
            </a:pPr>
            <a:r>
              <a:rPr lang="en-CA" altLang="en-US" dirty="0">
                <a:latin typeface="Arial"/>
                <a:cs typeface="Arial"/>
              </a:rPr>
              <a:t>The brain sends a signal to the reproductive organs to produce hormones</a:t>
            </a:r>
          </a:p>
          <a:p>
            <a:pPr algn="l"/>
            <a:endParaRPr lang="en-CA" altLang="en-US" dirty="0"/>
          </a:p>
          <a:p>
            <a:endParaRPr lang="en-US"/>
          </a:p>
        </p:txBody>
      </p:sp>
      <p:grpSp>
        <p:nvGrpSpPr>
          <p:cNvPr id="4" name="Group 3">
            <a:extLst>
              <a:ext uri="{FF2B5EF4-FFF2-40B4-BE49-F238E27FC236}">
                <a16:creationId xmlns:a16="http://schemas.microsoft.com/office/drawing/2014/main" id="{D10C3F33-A89E-4649-A2E0-2271D9F54AA9}"/>
              </a:ext>
            </a:extLst>
          </p:cNvPr>
          <p:cNvGrpSpPr>
            <a:grpSpLocks/>
          </p:cNvGrpSpPr>
          <p:nvPr/>
        </p:nvGrpSpPr>
        <p:grpSpPr bwMode="auto">
          <a:xfrm>
            <a:off x="4522602" y="4643251"/>
            <a:ext cx="3146796" cy="2131621"/>
            <a:chOff x="2196436" y="4399132"/>
            <a:chExt cx="3563696" cy="2449060"/>
          </a:xfrm>
        </p:grpSpPr>
        <p:pic>
          <p:nvPicPr>
            <p:cNvPr id="5" name="Picture 11">
              <a:extLst>
                <a:ext uri="{FF2B5EF4-FFF2-40B4-BE49-F238E27FC236}">
                  <a16:creationId xmlns:a16="http://schemas.microsoft.com/office/drawing/2014/main" id="{201F3809-0544-4062-8637-A5658455A4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28580"/>
            <a:stretch>
              <a:fillRect/>
            </a:stretch>
          </p:blipFill>
          <p:spPr bwMode="auto">
            <a:xfrm>
              <a:off x="3383868" y="4399132"/>
              <a:ext cx="2376264" cy="2449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Arrow: Up 5">
              <a:extLst>
                <a:ext uri="{FF2B5EF4-FFF2-40B4-BE49-F238E27FC236}">
                  <a16:creationId xmlns:a16="http://schemas.microsoft.com/office/drawing/2014/main" id="{E0E86638-3D98-4648-9E4F-E8CE37DF8298}"/>
                </a:ext>
              </a:extLst>
            </p:cNvPr>
            <p:cNvSpPr/>
            <p:nvPr/>
          </p:nvSpPr>
          <p:spPr>
            <a:xfrm rot="14843309">
              <a:off x="2879602" y="4244505"/>
              <a:ext cx="1007877" cy="2374210"/>
            </a:xfrm>
            <a:prstGeom prst="upArrow">
              <a:avLst/>
            </a:prstGeom>
            <a:solidFill>
              <a:srgbClr val="1CB497"/>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Tree>
    <p:extLst>
      <p:ext uri="{BB962C8B-B14F-4D97-AF65-F5344CB8AC3E}">
        <p14:creationId xmlns:p14="http://schemas.microsoft.com/office/powerpoint/2010/main" val="685870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4">
            <a:extLst>
              <a:ext uri="{FF2B5EF4-FFF2-40B4-BE49-F238E27FC236}">
                <a16:creationId xmlns:a16="http://schemas.microsoft.com/office/drawing/2014/main" id="{76F13E0F-B451-40B3-A044-4152DD5F3410}"/>
              </a:ext>
            </a:extLst>
          </p:cNvPr>
          <p:cNvSpPr txBox="1">
            <a:spLocks/>
          </p:cNvSpPr>
          <p:nvPr/>
        </p:nvSpPr>
        <p:spPr>
          <a:xfrm>
            <a:off x="836611" y="1138217"/>
            <a:ext cx="5157787" cy="823912"/>
          </a:xfrm>
          <a:prstGeom prst="rect">
            <a:avLst/>
          </a:prstGeom>
        </p:spPr>
        <p:txBody>
          <a:bodyPr vert="horz" lIns="91440" tIns="45720" rIns="91440" bIns="45720" rtlCol="0" anchor="t">
            <a:normAutofit/>
          </a:bodyPr>
          <a:lstStyle>
            <a:lvl1pPr marL="228600" indent="-228600" algn="ct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CA" altLang="en-US" sz="3600" b="1">
                <a:solidFill>
                  <a:srgbClr val="006345"/>
                </a:solidFill>
              </a:rPr>
              <a:t>Person with a penis</a:t>
            </a:r>
            <a:endParaRPr lang="en-US" sz="3600" b="1"/>
          </a:p>
        </p:txBody>
      </p:sp>
      <p:sp>
        <p:nvSpPr>
          <p:cNvPr id="5" name="Text Placeholder 6">
            <a:extLst>
              <a:ext uri="{FF2B5EF4-FFF2-40B4-BE49-F238E27FC236}">
                <a16:creationId xmlns:a16="http://schemas.microsoft.com/office/drawing/2014/main" id="{B324D88F-6AC3-4076-AB24-29F4DD869FF4}"/>
              </a:ext>
            </a:extLst>
          </p:cNvPr>
          <p:cNvSpPr txBox="1">
            <a:spLocks/>
          </p:cNvSpPr>
          <p:nvPr/>
        </p:nvSpPr>
        <p:spPr>
          <a:xfrm>
            <a:off x="6096000" y="1138217"/>
            <a:ext cx="5183188" cy="823912"/>
          </a:xfrm>
          <a:prstGeom prst="rect">
            <a:avLst/>
          </a:prstGeom>
        </p:spPr>
        <p:txBody>
          <a:bodyPr/>
          <a:lstStyle>
            <a:lvl1pPr marL="228600" indent="-228600" algn="ct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CA" altLang="en-US" sz="3600" b="1">
                <a:solidFill>
                  <a:srgbClr val="006345"/>
                </a:solidFill>
              </a:rPr>
              <a:t>Person with a vulva</a:t>
            </a:r>
            <a:endParaRPr lang="en-US" altLang="en-US" sz="3600" b="1">
              <a:solidFill>
                <a:srgbClr val="006345"/>
              </a:solidFill>
            </a:endParaRPr>
          </a:p>
          <a:p>
            <a:endParaRPr lang="en-US"/>
          </a:p>
        </p:txBody>
      </p:sp>
      <p:pic>
        <p:nvPicPr>
          <p:cNvPr id="6" name="Picture 6">
            <a:extLst>
              <a:ext uri="{FF2B5EF4-FFF2-40B4-BE49-F238E27FC236}">
                <a16:creationId xmlns:a16="http://schemas.microsoft.com/office/drawing/2014/main" id="{F445A533-B74E-453C-AC9C-429A3099891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9549" y="2030062"/>
            <a:ext cx="3731912" cy="3684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
            <a:extLst>
              <a:ext uri="{FF2B5EF4-FFF2-40B4-BE49-F238E27FC236}">
                <a16:creationId xmlns:a16="http://schemas.microsoft.com/office/drawing/2014/main" id="{C7C689EA-F17F-4211-9797-19FF00DE431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699" y="2030062"/>
            <a:ext cx="3657790" cy="3684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Arrow: Up 7">
            <a:extLst>
              <a:ext uri="{FF2B5EF4-FFF2-40B4-BE49-F238E27FC236}">
                <a16:creationId xmlns:a16="http://schemas.microsoft.com/office/drawing/2014/main" id="{5FC40253-8EC0-4D7B-853F-87A36DAA7A9D}"/>
              </a:ext>
            </a:extLst>
          </p:cNvPr>
          <p:cNvSpPr/>
          <p:nvPr/>
        </p:nvSpPr>
        <p:spPr>
          <a:xfrm rot="5400000">
            <a:off x="2911448" y="5031276"/>
            <a:ext cx="1008112" cy="2374861"/>
          </a:xfrm>
          <a:prstGeom prst="upArrow">
            <a:avLst/>
          </a:prstGeom>
          <a:solidFill>
            <a:srgbClr val="1CB4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96B2E7AC-5B60-461E-8225-15D8C8355A42}"/>
              </a:ext>
            </a:extLst>
          </p:cNvPr>
          <p:cNvSpPr/>
          <p:nvPr/>
        </p:nvSpPr>
        <p:spPr>
          <a:xfrm>
            <a:off x="2396552" y="6034040"/>
            <a:ext cx="1616661" cy="369332"/>
          </a:xfrm>
          <a:prstGeom prst="rect">
            <a:avLst/>
          </a:prstGeom>
        </p:spPr>
        <p:txBody>
          <a:bodyPr wrap="none">
            <a:spAutoFit/>
          </a:bodyPr>
          <a:lstStyle/>
          <a:p>
            <a:r>
              <a:rPr lang="en-CA" b="1" dirty="0">
                <a:solidFill>
                  <a:schemeClr val="bg1"/>
                </a:solidFill>
                <a:latin typeface="Arial" panose="020B0604020202020204" pitchFamily="34" charset="0"/>
                <a:cs typeface="Arial" panose="020B0604020202020204" pitchFamily="34" charset="0"/>
              </a:rPr>
              <a:t>Testosterone</a:t>
            </a:r>
            <a:endParaRPr lang="en-US" dirty="0"/>
          </a:p>
        </p:txBody>
      </p:sp>
      <p:sp>
        <p:nvSpPr>
          <p:cNvPr id="11" name="Arrow: Up 10">
            <a:extLst>
              <a:ext uri="{FF2B5EF4-FFF2-40B4-BE49-F238E27FC236}">
                <a16:creationId xmlns:a16="http://schemas.microsoft.com/office/drawing/2014/main" id="{8165B723-179E-4082-BEB2-71BDD7DDB3AF}"/>
              </a:ext>
            </a:extLst>
          </p:cNvPr>
          <p:cNvSpPr/>
          <p:nvPr/>
        </p:nvSpPr>
        <p:spPr>
          <a:xfrm rot="5400000">
            <a:off x="8142582" y="5027587"/>
            <a:ext cx="1008112" cy="2374861"/>
          </a:xfrm>
          <a:prstGeom prst="upArrow">
            <a:avLst/>
          </a:prstGeom>
          <a:solidFill>
            <a:srgbClr val="1CB4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0947CD7-887F-4C02-B860-A1CED43FBB7F}"/>
              </a:ext>
            </a:extLst>
          </p:cNvPr>
          <p:cNvSpPr/>
          <p:nvPr/>
        </p:nvSpPr>
        <p:spPr>
          <a:xfrm>
            <a:off x="7856286" y="6028507"/>
            <a:ext cx="1184940" cy="369332"/>
          </a:xfrm>
          <a:prstGeom prst="rect">
            <a:avLst/>
          </a:prstGeom>
        </p:spPr>
        <p:txBody>
          <a:bodyPr wrap="none">
            <a:spAutoFit/>
          </a:bodyPr>
          <a:lstStyle/>
          <a:p>
            <a:r>
              <a:rPr lang="en-CA" b="1" dirty="0">
                <a:solidFill>
                  <a:schemeClr val="bg1"/>
                </a:solidFill>
                <a:latin typeface="Arial" panose="020B0604020202020204" pitchFamily="34" charset="0"/>
                <a:cs typeface="Arial" panose="020B0604020202020204" pitchFamily="34" charset="0"/>
              </a:rPr>
              <a:t>Estrogen</a:t>
            </a:r>
            <a:endParaRPr lang="en-US" dirty="0"/>
          </a:p>
        </p:txBody>
      </p:sp>
    </p:spTree>
    <p:extLst>
      <p:ext uri="{BB962C8B-B14F-4D97-AF65-F5344CB8AC3E}">
        <p14:creationId xmlns:p14="http://schemas.microsoft.com/office/powerpoint/2010/main" val="40218786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9" descr="Icon&#10;&#10;Description automatically generated">
            <a:extLst>
              <a:ext uri="{FF2B5EF4-FFF2-40B4-BE49-F238E27FC236}">
                <a16:creationId xmlns:a16="http://schemas.microsoft.com/office/drawing/2014/main" id="{6E6857FD-0544-3FB2-4F5B-A851E0FCAB33}"/>
              </a:ext>
            </a:extLst>
          </p:cNvPr>
          <p:cNvPicPr>
            <a:picLocks noChangeAspect="1"/>
          </p:cNvPicPr>
          <p:nvPr/>
        </p:nvPicPr>
        <p:blipFill>
          <a:blip r:embed="rId3"/>
          <a:stretch>
            <a:fillRect/>
          </a:stretch>
        </p:blipFill>
        <p:spPr>
          <a:xfrm>
            <a:off x="7824061" y="5035906"/>
            <a:ext cx="2368658" cy="2365578"/>
          </a:xfrm>
          <a:prstGeom prst="rect">
            <a:avLst/>
          </a:prstGeom>
        </p:spPr>
      </p:pic>
      <p:pic>
        <p:nvPicPr>
          <p:cNvPr id="3" name="Picture 8" descr="A picture containing text, businesscard&#10;&#10;Description automatically generated">
            <a:extLst>
              <a:ext uri="{FF2B5EF4-FFF2-40B4-BE49-F238E27FC236}">
                <a16:creationId xmlns:a16="http://schemas.microsoft.com/office/drawing/2014/main" id="{FF4BA165-E5CF-FAB3-BE0A-14AF0B72327D}"/>
              </a:ext>
            </a:extLst>
          </p:cNvPr>
          <p:cNvPicPr>
            <a:picLocks noChangeAspect="1"/>
          </p:cNvPicPr>
          <p:nvPr/>
        </p:nvPicPr>
        <p:blipFill>
          <a:blip r:embed="rId4"/>
          <a:stretch>
            <a:fillRect/>
          </a:stretch>
        </p:blipFill>
        <p:spPr>
          <a:xfrm>
            <a:off x="1999281" y="4994761"/>
            <a:ext cx="2743200" cy="2732003"/>
          </a:xfrm>
          <a:prstGeom prst="rect">
            <a:avLst/>
          </a:prstGeom>
        </p:spPr>
      </p:pic>
      <p:sp>
        <p:nvSpPr>
          <p:cNvPr id="4" name="Text Placeholder 4">
            <a:extLst>
              <a:ext uri="{FF2B5EF4-FFF2-40B4-BE49-F238E27FC236}">
                <a16:creationId xmlns:a16="http://schemas.microsoft.com/office/drawing/2014/main" id="{76F13E0F-B451-40B3-A044-4152DD5F3410}"/>
              </a:ext>
            </a:extLst>
          </p:cNvPr>
          <p:cNvSpPr txBox="1">
            <a:spLocks/>
          </p:cNvSpPr>
          <p:nvPr/>
        </p:nvSpPr>
        <p:spPr>
          <a:xfrm>
            <a:off x="836611" y="1138217"/>
            <a:ext cx="5157787" cy="823912"/>
          </a:xfrm>
          <a:prstGeom prst="rect">
            <a:avLst/>
          </a:prstGeom>
        </p:spPr>
        <p:txBody>
          <a:bodyPr vert="horz" lIns="91440" tIns="45720" rIns="91440" bIns="45720" rtlCol="0" anchor="t">
            <a:normAutofit/>
          </a:bodyPr>
          <a:lstStyle>
            <a:lvl1pPr marL="228600" indent="-228600" algn="ct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CA" altLang="en-US" sz="3600" b="1">
                <a:solidFill>
                  <a:srgbClr val="006345"/>
                </a:solidFill>
              </a:rPr>
              <a:t>Person with a penis</a:t>
            </a:r>
            <a:endParaRPr lang="en-US" sz="3600" b="1"/>
          </a:p>
        </p:txBody>
      </p:sp>
      <p:sp>
        <p:nvSpPr>
          <p:cNvPr id="5" name="Text Placeholder 6">
            <a:extLst>
              <a:ext uri="{FF2B5EF4-FFF2-40B4-BE49-F238E27FC236}">
                <a16:creationId xmlns:a16="http://schemas.microsoft.com/office/drawing/2014/main" id="{B324D88F-6AC3-4076-AB24-29F4DD869FF4}"/>
              </a:ext>
            </a:extLst>
          </p:cNvPr>
          <p:cNvSpPr txBox="1">
            <a:spLocks/>
          </p:cNvSpPr>
          <p:nvPr/>
        </p:nvSpPr>
        <p:spPr>
          <a:xfrm>
            <a:off x="6096000" y="1138217"/>
            <a:ext cx="5183188" cy="823912"/>
          </a:xfrm>
          <a:prstGeom prst="rect">
            <a:avLst/>
          </a:prstGeom>
        </p:spPr>
        <p:txBody>
          <a:bodyPr/>
          <a:lstStyle>
            <a:lvl1pPr marL="228600" indent="-228600" algn="ct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CA" altLang="en-US" sz="3600" b="1">
                <a:solidFill>
                  <a:srgbClr val="006345"/>
                </a:solidFill>
              </a:rPr>
              <a:t>Person with a vulva</a:t>
            </a:r>
            <a:endParaRPr lang="en-US" altLang="en-US" sz="3600" b="1">
              <a:solidFill>
                <a:srgbClr val="006345"/>
              </a:solidFill>
            </a:endParaRPr>
          </a:p>
          <a:p>
            <a:endParaRPr lang="en-US"/>
          </a:p>
        </p:txBody>
      </p:sp>
      <p:pic>
        <p:nvPicPr>
          <p:cNvPr id="6" name="Picture 6">
            <a:extLst>
              <a:ext uri="{FF2B5EF4-FFF2-40B4-BE49-F238E27FC236}">
                <a16:creationId xmlns:a16="http://schemas.microsoft.com/office/drawing/2014/main" id="{F445A533-B74E-453C-AC9C-429A3099891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46600" y="1784671"/>
            <a:ext cx="3137811" cy="30775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
            <a:extLst>
              <a:ext uri="{FF2B5EF4-FFF2-40B4-BE49-F238E27FC236}">
                <a16:creationId xmlns:a16="http://schemas.microsoft.com/office/drawing/2014/main" id="{C7C689EA-F17F-4211-9797-19FF00DE431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17004" y="1758841"/>
            <a:ext cx="3076604" cy="30775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Arrow: Up 7">
            <a:extLst>
              <a:ext uri="{FF2B5EF4-FFF2-40B4-BE49-F238E27FC236}">
                <a16:creationId xmlns:a16="http://schemas.microsoft.com/office/drawing/2014/main" id="{5FC40253-8EC0-4D7B-853F-87A36DAA7A9D}"/>
              </a:ext>
            </a:extLst>
          </p:cNvPr>
          <p:cNvSpPr/>
          <p:nvPr/>
        </p:nvSpPr>
        <p:spPr>
          <a:xfrm rot="5400000">
            <a:off x="2976024" y="4165954"/>
            <a:ext cx="1008112" cy="2374861"/>
          </a:xfrm>
          <a:prstGeom prst="upArrow">
            <a:avLst/>
          </a:prstGeom>
          <a:solidFill>
            <a:srgbClr val="1CB4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96B2E7AC-5B60-461E-8225-15D8C8355A42}"/>
              </a:ext>
            </a:extLst>
          </p:cNvPr>
          <p:cNvSpPr/>
          <p:nvPr/>
        </p:nvSpPr>
        <p:spPr>
          <a:xfrm>
            <a:off x="2461128" y="5168718"/>
            <a:ext cx="1616661" cy="369332"/>
          </a:xfrm>
          <a:prstGeom prst="rect">
            <a:avLst/>
          </a:prstGeom>
        </p:spPr>
        <p:txBody>
          <a:bodyPr wrap="none">
            <a:spAutoFit/>
          </a:bodyPr>
          <a:lstStyle/>
          <a:p>
            <a:r>
              <a:rPr lang="en-CA" b="1" dirty="0">
                <a:solidFill>
                  <a:schemeClr val="bg1"/>
                </a:solidFill>
                <a:latin typeface="Arial" panose="020B0604020202020204" pitchFamily="34" charset="0"/>
                <a:cs typeface="Arial" panose="020B0604020202020204" pitchFamily="34" charset="0"/>
              </a:rPr>
              <a:t>Testosterone</a:t>
            </a:r>
            <a:endParaRPr lang="en-US" dirty="0"/>
          </a:p>
        </p:txBody>
      </p:sp>
      <p:sp>
        <p:nvSpPr>
          <p:cNvPr id="11" name="Arrow: Up 10">
            <a:extLst>
              <a:ext uri="{FF2B5EF4-FFF2-40B4-BE49-F238E27FC236}">
                <a16:creationId xmlns:a16="http://schemas.microsoft.com/office/drawing/2014/main" id="{8165B723-179E-4082-BEB2-71BDD7DDB3AF}"/>
              </a:ext>
            </a:extLst>
          </p:cNvPr>
          <p:cNvSpPr/>
          <p:nvPr/>
        </p:nvSpPr>
        <p:spPr>
          <a:xfrm rot="5400000">
            <a:off x="8207158" y="4123519"/>
            <a:ext cx="1008112" cy="2374861"/>
          </a:xfrm>
          <a:prstGeom prst="upArrow">
            <a:avLst/>
          </a:prstGeom>
          <a:solidFill>
            <a:srgbClr val="1CB4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0947CD7-887F-4C02-B860-A1CED43FBB7F}"/>
              </a:ext>
            </a:extLst>
          </p:cNvPr>
          <p:cNvSpPr/>
          <p:nvPr/>
        </p:nvSpPr>
        <p:spPr>
          <a:xfrm>
            <a:off x="7920862" y="5124439"/>
            <a:ext cx="1184940" cy="369332"/>
          </a:xfrm>
          <a:prstGeom prst="rect">
            <a:avLst/>
          </a:prstGeom>
        </p:spPr>
        <p:txBody>
          <a:bodyPr wrap="none">
            <a:spAutoFit/>
          </a:bodyPr>
          <a:lstStyle/>
          <a:p>
            <a:r>
              <a:rPr lang="en-CA" b="1" dirty="0">
                <a:solidFill>
                  <a:schemeClr val="bg1"/>
                </a:solidFill>
                <a:latin typeface="Arial" panose="020B0604020202020204" pitchFamily="34" charset="0"/>
                <a:cs typeface="Arial" panose="020B0604020202020204" pitchFamily="34" charset="0"/>
              </a:rPr>
              <a:t>Estrogen</a:t>
            </a:r>
            <a:endParaRPr lang="en-US" dirty="0"/>
          </a:p>
        </p:txBody>
      </p:sp>
    </p:spTree>
    <p:extLst>
      <p:ext uri="{BB962C8B-B14F-4D97-AF65-F5344CB8AC3E}">
        <p14:creationId xmlns:p14="http://schemas.microsoft.com/office/powerpoint/2010/main" val="22079970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A picture containing text, businesscard&#10;&#10;Description automatically generated">
            <a:extLst>
              <a:ext uri="{FF2B5EF4-FFF2-40B4-BE49-F238E27FC236}">
                <a16:creationId xmlns:a16="http://schemas.microsoft.com/office/drawing/2014/main" id="{AC988BF0-4B87-BBC4-F212-08D1EABDB99C}"/>
              </a:ext>
            </a:extLst>
          </p:cNvPr>
          <p:cNvPicPr>
            <a:picLocks noChangeAspect="1"/>
          </p:cNvPicPr>
          <p:nvPr/>
        </p:nvPicPr>
        <p:blipFill>
          <a:blip r:embed="rId3"/>
          <a:stretch>
            <a:fillRect/>
          </a:stretch>
        </p:blipFill>
        <p:spPr>
          <a:xfrm>
            <a:off x="1495586" y="1424553"/>
            <a:ext cx="5868691" cy="5881606"/>
          </a:xfrm>
          <a:prstGeom prst="rect">
            <a:avLst/>
          </a:prstGeom>
        </p:spPr>
      </p:pic>
      <p:sp>
        <p:nvSpPr>
          <p:cNvPr id="2" name="Title 1">
            <a:extLst>
              <a:ext uri="{FF2B5EF4-FFF2-40B4-BE49-F238E27FC236}">
                <a16:creationId xmlns:a16="http://schemas.microsoft.com/office/drawing/2014/main" id="{8091F2EB-4A20-E7EC-5AD7-701F4703B627}"/>
              </a:ext>
            </a:extLst>
          </p:cNvPr>
          <p:cNvSpPr>
            <a:spLocks noGrp="1"/>
          </p:cNvSpPr>
          <p:nvPr>
            <p:ph type="title"/>
          </p:nvPr>
        </p:nvSpPr>
        <p:spPr/>
        <p:txBody>
          <a:bodyPr>
            <a:normAutofit/>
          </a:bodyPr>
          <a:lstStyle/>
          <a:p>
            <a:r>
              <a:rPr lang="en-US" dirty="0">
                <a:solidFill>
                  <a:srgbClr val="006345"/>
                </a:solidFill>
              </a:rPr>
              <a:t>The cells necessary to make a baby</a:t>
            </a:r>
          </a:p>
        </p:txBody>
      </p:sp>
      <p:sp>
        <p:nvSpPr>
          <p:cNvPr id="3" name="Content Placeholder 2">
            <a:extLst>
              <a:ext uri="{FF2B5EF4-FFF2-40B4-BE49-F238E27FC236}">
                <a16:creationId xmlns:a16="http://schemas.microsoft.com/office/drawing/2014/main" id="{0255619C-DA42-C9DF-B871-76177F7F8A95}"/>
              </a:ext>
            </a:extLst>
          </p:cNvPr>
          <p:cNvSpPr>
            <a:spLocks noGrp="1"/>
          </p:cNvSpPr>
          <p:nvPr>
            <p:ph idx="1"/>
          </p:nvPr>
        </p:nvSpPr>
        <p:spPr>
          <a:xfrm>
            <a:off x="838200" y="6169419"/>
            <a:ext cx="10515600" cy="593000"/>
          </a:xfrm>
        </p:spPr>
        <p:txBody>
          <a:bodyPr vert="horz" lIns="91440" tIns="45720" rIns="91440" bIns="45720" rtlCol="0" anchor="t">
            <a:normAutofit/>
          </a:bodyPr>
          <a:lstStyle/>
          <a:p>
            <a:pPr marL="0" indent="0">
              <a:buNone/>
            </a:pPr>
            <a:r>
              <a:rPr lang="en-US" dirty="0">
                <a:latin typeface="Arial"/>
                <a:cs typeface="Arial"/>
              </a:rPr>
              <a:t>Sperm          +           Egg          =           Baby</a:t>
            </a:r>
            <a:endParaRPr lang="en-US" dirty="0"/>
          </a:p>
        </p:txBody>
      </p:sp>
      <p:pic>
        <p:nvPicPr>
          <p:cNvPr id="5" name="Picture 5" descr="A picture containing text&#10;&#10;Description automatically generated">
            <a:extLst>
              <a:ext uri="{FF2B5EF4-FFF2-40B4-BE49-F238E27FC236}">
                <a16:creationId xmlns:a16="http://schemas.microsoft.com/office/drawing/2014/main" id="{4DA5B2A8-36DF-603D-444D-83192FFFC7EF}"/>
              </a:ext>
            </a:extLst>
          </p:cNvPr>
          <p:cNvPicPr>
            <a:picLocks noChangeAspect="1"/>
          </p:cNvPicPr>
          <p:nvPr/>
        </p:nvPicPr>
        <p:blipFill>
          <a:blip r:embed="rId4"/>
          <a:stretch>
            <a:fillRect/>
          </a:stretch>
        </p:blipFill>
        <p:spPr>
          <a:xfrm>
            <a:off x="7798231" y="1960624"/>
            <a:ext cx="2743200" cy="3763327"/>
          </a:xfrm>
          <a:prstGeom prst="rect">
            <a:avLst/>
          </a:prstGeom>
        </p:spPr>
      </p:pic>
    </p:spTree>
    <p:extLst>
      <p:ext uri="{BB962C8B-B14F-4D97-AF65-F5344CB8AC3E}">
        <p14:creationId xmlns:p14="http://schemas.microsoft.com/office/powerpoint/2010/main" val="16222994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3BF369-1BD1-69B3-EB61-BDFCFCB4E720}"/>
              </a:ext>
            </a:extLst>
          </p:cNvPr>
          <p:cNvSpPr>
            <a:spLocks noGrp="1"/>
          </p:cNvSpPr>
          <p:nvPr>
            <p:ph type="title"/>
          </p:nvPr>
        </p:nvSpPr>
        <p:spPr/>
        <p:txBody>
          <a:bodyPr>
            <a:normAutofit/>
          </a:bodyPr>
          <a:lstStyle/>
          <a:p>
            <a:r>
              <a:rPr lang="en-US" dirty="0">
                <a:solidFill>
                  <a:srgbClr val="006345"/>
                </a:solidFill>
              </a:rPr>
              <a:t>Person with a penis</a:t>
            </a:r>
          </a:p>
        </p:txBody>
      </p:sp>
      <p:pic>
        <p:nvPicPr>
          <p:cNvPr id="10" name="Picture 10" descr="A picture containing toilet&#10;&#10;Description automatically generated">
            <a:extLst>
              <a:ext uri="{FF2B5EF4-FFF2-40B4-BE49-F238E27FC236}">
                <a16:creationId xmlns:a16="http://schemas.microsoft.com/office/drawing/2014/main" id="{B6D0A2C2-99EE-2F6E-A600-636714F09EF3}"/>
              </a:ext>
            </a:extLst>
          </p:cNvPr>
          <p:cNvPicPr>
            <a:picLocks noChangeAspect="1"/>
          </p:cNvPicPr>
          <p:nvPr/>
        </p:nvPicPr>
        <p:blipFill>
          <a:blip r:embed="rId3"/>
          <a:stretch>
            <a:fillRect/>
          </a:stretch>
        </p:blipFill>
        <p:spPr>
          <a:xfrm>
            <a:off x="1004807" y="2031569"/>
            <a:ext cx="4732149" cy="4745064"/>
          </a:xfrm>
          <a:prstGeom prst="rect">
            <a:avLst/>
          </a:prstGeom>
        </p:spPr>
      </p:pic>
      <p:pic>
        <p:nvPicPr>
          <p:cNvPr id="11" name="Picture 11">
            <a:extLst>
              <a:ext uri="{FF2B5EF4-FFF2-40B4-BE49-F238E27FC236}">
                <a16:creationId xmlns:a16="http://schemas.microsoft.com/office/drawing/2014/main" id="{F9CC93B2-A97E-07FC-8FDB-C63A913CD833}"/>
              </a:ext>
            </a:extLst>
          </p:cNvPr>
          <p:cNvPicPr>
            <a:picLocks noChangeAspect="1"/>
          </p:cNvPicPr>
          <p:nvPr/>
        </p:nvPicPr>
        <p:blipFill>
          <a:blip r:embed="rId4"/>
          <a:stretch>
            <a:fillRect/>
          </a:stretch>
        </p:blipFill>
        <p:spPr>
          <a:xfrm>
            <a:off x="1624739" y="4157996"/>
            <a:ext cx="6114080" cy="1008823"/>
          </a:xfrm>
          <a:prstGeom prst="rect">
            <a:avLst/>
          </a:prstGeom>
        </p:spPr>
      </p:pic>
      <p:sp>
        <p:nvSpPr>
          <p:cNvPr id="5" name="TextBox 4">
            <a:extLst>
              <a:ext uri="{FF2B5EF4-FFF2-40B4-BE49-F238E27FC236}">
                <a16:creationId xmlns:a16="http://schemas.microsoft.com/office/drawing/2014/main" id="{6ECEBFDF-494F-40BF-8454-B559DDAF280E}"/>
              </a:ext>
            </a:extLst>
          </p:cNvPr>
          <p:cNvSpPr txBox="1"/>
          <p:nvPr/>
        </p:nvSpPr>
        <p:spPr>
          <a:xfrm>
            <a:off x="5640240" y="5740893"/>
            <a:ext cx="1872208" cy="461665"/>
          </a:xfrm>
          <a:prstGeom prst="rect">
            <a:avLst/>
          </a:prstGeom>
          <a:noFill/>
        </p:spPr>
        <p:txBody>
          <a:bodyPr wrap="square" rtlCol="0">
            <a:spAutoFit/>
          </a:bodyPr>
          <a:lstStyle/>
          <a:p>
            <a:r>
              <a:rPr lang="en-CA" dirty="0">
                <a:latin typeface="Arial" panose="020B0604020202020204" pitchFamily="34" charset="0"/>
                <a:cs typeface="Arial" panose="020B0604020202020204" pitchFamily="34" charset="0"/>
              </a:rPr>
              <a:t>Scrotum</a:t>
            </a:r>
            <a:endParaRPr lang="en-US" dirty="0">
              <a:latin typeface="Arial" panose="020B0604020202020204" pitchFamily="34" charset="0"/>
              <a:cs typeface="Arial" panose="020B0604020202020204" pitchFamily="34" charset="0"/>
            </a:endParaRPr>
          </a:p>
        </p:txBody>
      </p:sp>
      <p:cxnSp>
        <p:nvCxnSpPr>
          <p:cNvPr id="6" name="Straight Connector 5">
            <a:extLst>
              <a:ext uri="{FF2B5EF4-FFF2-40B4-BE49-F238E27FC236}">
                <a16:creationId xmlns:a16="http://schemas.microsoft.com/office/drawing/2014/main" id="{792C0A04-807E-4DBC-986C-28A44EF42BD3}"/>
              </a:ext>
            </a:extLst>
          </p:cNvPr>
          <p:cNvCxnSpPr>
            <a:cxnSpLocks/>
            <a:stCxn id="5" idx="1"/>
          </p:cNvCxnSpPr>
          <p:nvPr/>
        </p:nvCxnSpPr>
        <p:spPr>
          <a:xfrm flipH="1" flipV="1">
            <a:off x="2185319" y="5923657"/>
            <a:ext cx="3454921" cy="48069"/>
          </a:xfrm>
          <a:prstGeom prst="line">
            <a:avLst/>
          </a:prstGeom>
        </p:spPr>
        <p:style>
          <a:lnRef idx="1">
            <a:schemeClr val="dk1"/>
          </a:lnRef>
          <a:fillRef idx="0">
            <a:schemeClr val="dk1"/>
          </a:fillRef>
          <a:effectRef idx="0">
            <a:schemeClr val="dk1"/>
          </a:effectRef>
          <a:fontRef idx="minor">
            <a:schemeClr val="tx1"/>
          </a:fontRef>
        </p:style>
      </p:cxnSp>
      <p:sp>
        <p:nvSpPr>
          <p:cNvPr id="7" name="TextBox 6">
            <a:extLst>
              <a:ext uri="{FF2B5EF4-FFF2-40B4-BE49-F238E27FC236}">
                <a16:creationId xmlns:a16="http://schemas.microsoft.com/office/drawing/2014/main" id="{78A14C0F-B5E0-4D33-A8EC-2AC75311CBBF}"/>
              </a:ext>
            </a:extLst>
          </p:cNvPr>
          <p:cNvSpPr txBox="1"/>
          <p:nvPr/>
        </p:nvSpPr>
        <p:spPr>
          <a:xfrm>
            <a:off x="5640240" y="4908820"/>
            <a:ext cx="1872208" cy="461665"/>
          </a:xfrm>
          <a:prstGeom prst="rect">
            <a:avLst/>
          </a:prstGeom>
          <a:noFill/>
        </p:spPr>
        <p:txBody>
          <a:bodyPr wrap="square" rtlCol="0">
            <a:spAutoFit/>
          </a:bodyPr>
          <a:lstStyle/>
          <a:p>
            <a:r>
              <a:rPr lang="en-CA" dirty="0">
                <a:latin typeface="Arial" panose="020B0604020202020204" pitchFamily="34" charset="0"/>
                <a:cs typeface="Arial" panose="020B0604020202020204" pitchFamily="34" charset="0"/>
              </a:rPr>
              <a:t>Testicle</a:t>
            </a:r>
            <a:endParaRPr lang="en-US" dirty="0">
              <a:latin typeface="Arial" panose="020B0604020202020204" pitchFamily="34" charset="0"/>
              <a:cs typeface="Arial" panose="020B0604020202020204" pitchFamily="34" charset="0"/>
            </a:endParaRPr>
          </a:p>
        </p:txBody>
      </p:sp>
      <p:cxnSp>
        <p:nvCxnSpPr>
          <p:cNvPr id="8" name="Straight Connector 7">
            <a:extLst>
              <a:ext uri="{FF2B5EF4-FFF2-40B4-BE49-F238E27FC236}">
                <a16:creationId xmlns:a16="http://schemas.microsoft.com/office/drawing/2014/main" id="{1096C01D-DC2B-4CD0-84B7-7B84B167D95B}"/>
              </a:ext>
            </a:extLst>
          </p:cNvPr>
          <p:cNvCxnSpPr>
            <a:cxnSpLocks/>
            <a:stCxn id="7" idx="1"/>
          </p:cNvCxnSpPr>
          <p:nvPr/>
        </p:nvCxnSpPr>
        <p:spPr>
          <a:xfrm flipH="1">
            <a:off x="2219390" y="5139653"/>
            <a:ext cx="3420850" cy="397574"/>
          </a:xfrm>
          <a:prstGeom prst="line">
            <a:avLst/>
          </a:prstGeom>
        </p:spPr>
        <p:style>
          <a:lnRef idx="1">
            <a:schemeClr val="dk1"/>
          </a:lnRef>
          <a:fillRef idx="0">
            <a:schemeClr val="dk1"/>
          </a:fillRef>
          <a:effectRef idx="0">
            <a:schemeClr val="dk1"/>
          </a:effectRef>
          <a:fontRef idx="minor">
            <a:schemeClr val="tx1"/>
          </a:fontRef>
        </p:style>
      </p:cxnSp>
      <p:sp>
        <p:nvSpPr>
          <p:cNvPr id="9" name="TextBox 8">
            <a:extLst>
              <a:ext uri="{FF2B5EF4-FFF2-40B4-BE49-F238E27FC236}">
                <a16:creationId xmlns:a16="http://schemas.microsoft.com/office/drawing/2014/main" id="{4DA41EEA-9B17-4314-BE0B-6D96CAAD1188}"/>
              </a:ext>
            </a:extLst>
          </p:cNvPr>
          <p:cNvSpPr txBox="1"/>
          <p:nvPr/>
        </p:nvSpPr>
        <p:spPr>
          <a:xfrm>
            <a:off x="5866611" y="4511245"/>
            <a:ext cx="1872208" cy="461665"/>
          </a:xfrm>
          <a:prstGeom prst="rect">
            <a:avLst/>
          </a:prstGeom>
          <a:noFill/>
        </p:spPr>
        <p:txBody>
          <a:bodyPr wrap="square" rtlCol="0">
            <a:spAutoFit/>
          </a:bodyPr>
          <a:lstStyle/>
          <a:p>
            <a:r>
              <a:rPr lang="en-CA" dirty="0">
                <a:latin typeface="Arial" panose="020B0604020202020204" pitchFamily="34" charset="0"/>
                <a:cs typeface="Arial" panose="020B0604020202020204" pitchFamily="34" charset="0"/>
              </a:rPr>
              <a:t>Epididymis</a:t>
            </a:r>
            <a:endParaRPr lang="en-US" dirty="0">
              <a:latin typeface="Arial" panose="020B0604020202020204" pitchFamily="34" charset="0"/>
              <a:cs typeface="Arial" panose="020B0604020202020204" pitchFamily="34" charset="0"/>
            </a:endParaRPr>
          </a:p>
        </p:txBody>
      </p:sp>
      <p:cxnSp>
        <p:nvCxnSpPr>
          <p:cNvPr id="12" name="Straight Connector 11">
            <a:extLst>
              <a:ext uri="{FF2B5EF4-FFF2-40B4-BE49-F238E27FC236}">
                <a16:creationId xmlns:a16="http://schemas.microsoft.com/office/drawing/2014/main" id="{6869FC12-30A5-4F91-A8ED-40A6687F04A3}"/>
              </a:ext>
            </a:extLst>
          </p:cNvPr>
          <p:cNvCxnSpPr>
            <a:cxnSpLocks/>
          </p:cNvCxnSpPr>
          <p:nvPr/>
        </p:nvCxnSpPr>
        <p:spPr>
          <a:xfrm flipH="1">
            <a:off x="2444404" y="4797135"/>
            <a:ext cx="3422208" cy="447975"/>
          </a:xfrm>
          <a:prstGeom prst="line">
            <a:avLst/>
          </a:prstGeom>
        </p:spPr>
        <p:style>
          <a:lnRef idx="1">
            <a:schemeClr val="dk1"/>
          </a:lnRef>
          <a:fillRef idx="0">
            <a:schemeClr val="dk1"/>
          </a:fillRef>
          <a:effectRef idx="0">
            <a:schemeClr val="dk1"/>
          </a:effectRef>
          <a:fontRef idx="minor">
            <a:schemeClr val="tx1"/>
          </a:fontRef>
        </p:style>
      </p:cxnSp>
      <p:sp>
        <p:nvSpPr>
          <p:cNvPr id="13" name="Speech Bubble: Rectangle with Corners Rounded 12">
            <a:extLst>
              <a:ext uri="{FF2B5EF4-FFF2-40B4-BE49-F238E27FC236}">
                <a16:creationId xmlns:a16="http://schemas.microsoft.com/office/drawing/2014/main" id="{4287D617-B293-48FB-A8E4-E2643CC353A9}"/>
              </a:ext>
            </a:extLst>
          </p:cNvPr>
          <p:cNvSpPr/>
          <p:nvPr/>
        </p:nvSpPr>
        <p:spPr>
          <a:xfrm>
            <a:off x="8539521" y="3413925"/>
            <a:ext cx="1825576" cy="2368463"/>
          </a:xfrm>
          <a:prstGeom prst="wedgeRoundRectCallout">
            <a:avLst>
              <a:gd name="adj1" fmla="val 36737"/>
              <a:gd name="adj2" fmla="val 64842"/>
              <a:gd name="adj3" fmla="val 16667"/>
            </a:avLst>
          </a:prstGeom>
          <a:solidFill>
            <a:srgbClr val="7996F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2"/>
          </a:fillRef>
          <a:effectRef idx="1">
            <a:schemeClr val="accent2"/>
          </a:effectRef>
          <a:fontRef idx="minor">
            <a:schemeClr val="lt1"/>
          </a:fontRef>
        </p:style>
        <p:txBody>
          <a:bodyPr anchor="ctr"/>
          <a:lstStyle/>
          <a:p>
            <a:pPr algn="ctr">
              <a:defRPr/>
            </a:pPr>
            <a:r>
              <a:rPr lang="en-CA" sz="1800" i="1" dirty="0"/>
              <a:t>During puberty, the testicles start making sperm every day, about 400 million per day</a:t>
            </a:r>
            <a:endParaRPr lang="en-US" sz="1800" dirty="0"/>
          </a:p>
        </p:txBody>
      </p:sp>
      <p:sp>
        <p:nvSpPr>
          <p:cNvPr id="14" name="TextBox 13">
            <a:extLst>
              <a:ext uri="{FF2B5EF4-FFF2-40B4-BE49-F238E27FC236}">
                <a16:creationId xmlns:a16="http://schemas.microsoft.com/office/drawing/2014/main" id="{E7C27997-9799-4023-A9FC-BFFF802E1BD8}"/>
              </a:ext>
            </a:extLst>
          </p:cNvPr>
          <p:cNvSpPr txBox="1"/>
          <p:nvPr/>
        </p:nvSpPr>
        <p:spPr>
          <a:xfrm>
            <a:off x="5903563" y="3355934"/>
            <a:ext cx="2016224" cy="461665"/>
          </a:xfrm>
          <a:prstGeom prst="rect">
            <a:avLst/>
          </a:prstGeom>
          <a:noFill/>
        </p:spPr>
        <p:txBody>
          <a:bodyPr wrap="square" rtlCol="0">
            <a:spAutoFit/>
          </a:bodyPr>
          <a:lstStyle/>
          <a:p>
            <a:r>
              <a:rPr lang="en-CA" dirty="0">
                <a:latin typeface="Arial" panose="020B0604020202020204" pitchFamily="34" charset="0"/>
                <a:cs typeface="Arial" panose="020B0604020202020204" pitchFamily="34" charset="0"/>
              </a:rPr>
              <a:t>Vas deferens</a:t>
            </a:r>
            <a:endParaRPr lang="en-US" dirty="0">
              <a:latin typeface="Arial" panose="020B0604020202020204" pitchFamily="34" charset="0"/>
              <a:cs typeface="Arial" panose="020B0604020202020204" pitchFamily="34" charset="0"/>
            </a:endParaRPr>
          </a:p>
        </p:txBody>
      </p:sp>
      <p:cxnSp>
        <p:nvCxnSpPr>
          <p:cNvPr id="15" name="Straight Connector 14">
            <a:extLst>
              <a:ext uri="{FF2B5EF4-FFF2-40B4-BE49-F238E27FC236}">
                <a16:creationId xmlns:a16="http://schemas.microsoft.com/office/drawing/2014/main" id="{EA4C84ED-1320-46C5-922F-1C9C1B99EC87}"/>
              </a:ext>
            </a:extLst>
          </p:cNvPr>
          <p:cNvCxnSpPr>
            <a:cxnSpLocks/>
            <a:stCxn id="14" idx="1"/>
          </p:cNvCxnSpPr>
          <p:nvPr/>
        </p:nvCxnSpPr>
        <p:spPr>
          <a:xfrm flipH="1">
            <a:off x="2373814" y="3586767"/>
            <a:ext cx="3529749" cy="1019738"/>
          </a:xfrm>
          <a:prstGeom prst="line">
            <a:avLst/>
          </a:prstGeom>
        </p:spPr>
        <p:style>
          <a:lnRef idx="1">
            <a:schemeClr val="dk1"/>
          </a:lnRef>
          <a:fillRef idx="0">
            <a:schemeClr val="dk1"/>
          </a:fillRef>
          <a:effectRef idx="0">
            <a:schemeClr val="dk1"/>
          </a:effectRef>
          <a:fontRef idx="minor">
            <a:schemeClr val="tx1"/>
          </a:fontRef>
        </p:style>
      </p:cxnSp>
      <p:sp>
        <p:nvSpPr>
          <p:cNvPr id="16" name="TextBox 15">
            <a:extLst>
              <a:ext uri="{FF2B5EF4-FFF2-40B4-BE49-F238E27FC236}">
                <a16:creationId xmlns:a16="http://schemas.microsoft.com/office/drawing/2014/main" id="{3E3DCD72-E136-4167-85CC-1374051F09DA}"/>
              </a:ext>
            </a:extLst>
          </p:cNvPr>
          <p:cNvSpPr txBox="1"/>
          <p:nvPr/>
        </p:nvSpPr>
        <p:spPr>
          <a:xfrm>
            <a:off x="5779163" y="2344076"/>
            <a:ext cx="2593751" cy="461665"/>
          </a:xfrm>
          <a:prstGeom prst="rect">
            <a:avLst/>
          </a:prstGeom>
          <a:noFill/>
        </p:spPr>
        <p:txBody>
          <a:bodyPr wrap="square" rtlCol="0">
            <a:spAutoFit/>
          </a:bodyPr>
          <a:lstStyle/>
          <a:p>
            <a:r>
              <a:rPr lang="en-CA" dirty="0">
                <a:latin typeface="Arial" panose="020B0604020202020204" pitchFamily="34" charset="0"/>
                <a:cs typeface="Arial" panose="020B0604020202020204" pitchFamily="34" charset="0"/>
              </a:rPr>
              <a:t>Seminal vesicle</a:t>
            </a:r>
            <a:endParaRPr lang="en-US" dirty="0">
              <a:latin typeface="Arial" panose="020B0604020202020204" pitchFamily="34" charset="0"/>
              <a:cs typeface="Arial" panose="020B0604020202020204" pitchFamily="34" charset="0"/>
            </a:endParaRPr>
          </a:p>
        </p:txBody>
      </p:sp>
      <p:cxnSp>
        <p:nvCxnSpPr>
          <p:cNvPr id="17" name="Straight Connector 16">
            <a:extLst>
              <a:ext uri="{FF2B5EF4-FFF2-40B4-BE49-F238E27FC236}">
                <a16:creationId xmlns:a16="http://schemas.microsoft.com/office/drawing/2014/main" id="{01C313EE-0B6B-48ED-839B-24E485FBBAB6}"/>
              </a:ext>
            </a:extLst>
          </p:cNvPr>
          <p:cNvCxnSpPr>
            <a:cxnSpLocks/>
          </p:cNvCxnSpPr>
          <p:nvPr/>
        </p:nvCxnSpPr>
        <p:spPr>
          <a:xfrm flipH="1">
            <a:off x="4047442" y="2595702"/>
            <a:ext cx="1710171" cy="834478"/>
          </a:xfrm>
          <a:prstGeom prst="line">
            <a:avLst/>
          </a:prstGeom>
        </p:spPr>
        <p:style>
          <a:lnRef idx="1">
            <a:schemeClr val="dk1"/>
          </a:lnRef>
          <a:fillRef idx="0">
            <a:schemeClr val="dk1"/>
          </a:fillRef>
          <a:effectRef idx="0">
            <a:schemeClr val="dk1"/>
          </a:effectRef>
          <a:fontRef idx="minor">
            <a:schemeClr val="tx1"/>
          </a:fontRef>
        </p:style>
      </p:cxnSp>
      <p:sp>
        <p:nvSpPr>
          <p:cNvPr id="18" name="TextBox 17">
            <a:extLst>
              <a:ext uri="{FF2B5EF4-FFF2-40B4-BE49-F238E27FC236}">
                <a16:creationId xmlns:a16="http://schemas.microsoft.com/office/drawing/2014/main" id="{023EAA65-47C2-4F7B-95A6-B4FD7AEC718F}"/>
              </a:ext>
            </a:extLst>
          </p:cNvPr>
          <p:cNvSpPr txBox="1"/>
          <p:nvPr/>
        </p:nvSpPr>
        <p:spPr>
          <a:xfrm>
            <a:off x="5617382" y="2947502"/>
            <a:ext cx="2293294" cy="461665"/>
          </a:xfrm>
          <a:prstGeom prst="rect">
            <a:avLst/>
          </a:prstGeom>
          <a:noFill/>
        </p:spPr>
        <p:txBody>
          <a:bodyPr wrap="square" rtlCol="0">
            <a:spAutoFit/>
          </a:bodyPr>
          <a:lstStyle/>
          <a:p>
            <a:r>
              <a:rPr lang="en-CA" dirty="0">
                <a:latin typeface="Arial" panose="020B0604020202020204" pitchFamily="34" charset="0"/>
                <a:cs typeface="Arial" panose="020B0604020202020204" pitchFamily="34" charset="0"/>
              </a:rPr>
              <a:t>Prostate gland</a:t>
            </a:r>
            <a:endParaRPr lang="en-US" dirty="0">
              <a:latin typeface="Arial" panose="020B0604020202020204" pitchFamily="34" charset="0"/>
              <a:cs typeface="Arial" panose="020B0604020202020204" pitchFamily="34" charset="0"/>
            </a:endParaRPr>
          </a:p>
        </p:txBody>
      </p:sp>
      <p:cxnSp>
        <p:nvCxnSpPr>
          <p:cNvPr id="19" name="Straight Connector 18">
            <a:extLst>
              <a:ext uri="{FF2B5EF4-FFF2-40B4-BE49-F238E27FC236}">
                <a16:creationId xmlns:a16="http://schemas.microsoft.com/office/drawing/2014/main" id="{ED1E57C4-2A35-486D-83A7-E070BF3B4DDC}"/>
              </a:ext>
            </a:extLst>
          </p:cNvPr>
          <p:cNvCxnSpPr>
            <a:cxnSpLocks/>
            <a:stCxn id="18" idx="1"/>
          </p:cNvCxnSpPr>
          <p:nvPr/>
        </p:nvCxnSpPr>
        <p:spPr>
          <a:xfrm flipH="1">
            <a:off x="3509081" y="3178335"/>
            <a:ext cx="2108301" cy="906500"/>
          </a:xfrm>
          <a:prstGeom prst="line">
            <a:avLst/>
          </a:prstGeom>
        </p:spPr>
        <p:style>
          <a:lnRef idx="1">
            <a:schemeClr val="dk1"/>
          </a:lnRef>
          <a:fillRef idx="0">
            <a:schemeClr val="dk1"/>
          </a:fillRef>
          <a:effectRef idx="0">
            <a:schemeClr val="dk1"/>
          </a:effectRef>
          <a:fontRef idx="minor">
            <a:schemeClr val="tx1"/>
          </a:fontRef>
        </p:style>
      </p:cxnSp>
      <p:sp>
        <p:nvSpPr>
          <p:cNvPr id="20" name="TextBox 19">
            <a:extLst>
              <a:ext uri="{FF2B5EF4-FFF2-40B4-BE49-F238E27FC236}">
                <a16:creationId xmlns:a16="http://schemas.microsoft.com/office/drawing/2014/main" id="{1BECA4AD-01CA-4F33-849A-65475398F61D}"/>
              </a:ext>
            </a:extLst>
          </p:cNvPr>
          <p:cNvSpPr txBox="1"/>
          <p:nvPr/>
        </p:nvSpPr>
        <p:spPr>
          <a:xfrm>
            <a:off x="5560990" y="2018327"/>
            <a:ext cx="2593751" cy="461665"/>
          </a:xfrm>
          <a:prstGeom prst="rect">
            <a:avLst/>
          </a:prstGeom>
          <a:noFill/>
        </p:spPr>
        <p:txBody>
          <a:bodyPr wrap="square" rtlCol="0">
            <a:spAutoFit/>
          </a:bodyPr>
          <a:lstStyle/>
          <a:p>
            <a:r>
              <a:rPr lang="en-CA" dirty="0">
                <a:latin typeface="Arial" panose="020B0604020202020204" pitchFamily="34" charset="0"/>
                <a:cs typeface="Arial" panose="020B0604020202020204" pitchFamily="34" charset="0"/>
              </a:rPr>
              <a:t>Bladder</a:t>
            </a:r>
            <a:endParaRPr lang="en-US" dirty="0">
              <a:latin typeface="Arial" panose="020B0604020202020204" pitchFamily="34" charset="0"/>
              <a:cs typeface="Arial" panose="020B0604020202020204" pitchFamily="34" charset="0"/>
            </a:endParaRPr>
          </a:p>
        </p:txBody>
      </p:sp>
      <p:cxnSp>
        <p:nvCxnSpPr>
          <p:cNvPr id="21" name="Straight Connector 20">
            <a:extLst>
              <a:ext uri="{FF2B5EF4-FFF2-40B4-BE49-F238E27FC236}">
                <a16:creationId xmlns:a16="http://schemas.microsoft.com/office/drawing/2014/main" id="{3B05D594-8610-4518-8CEF-FDE1FD05A849}"/>
              </a:ext>
            </a:extLst>
          </p:cNvPr>
          <p:cNvCxnSpPr>
            <a:cxnSpLocks/>
            <a:stCxn id="20" idx="1"/>
          </p:cNvCxnSpPr>
          <p:nvPr/>
        </p:nvCxnSpPr>
        <p:spPr>
          <a:xfrm flipH="1">
            <a:off x="3339827" y="2249160"/>
            <a:ext cx="2221163" cy="805168"/>
          </a:xfrm>
          <a:prstGeom prst="line">
            <a:avLst/>
          </a:prstGeom>
        </p:spPr>
        <p:style>
          <a:lnRef idx="1">
            <a:schemeClr val="dk1"/>
          </a:lnRef>
          <a:fillRef idx="0">
            <a:schemeClr val="dk1"/>
          </a:fillRef>
          <a:effectRef idx="0">
            <a:schemeClr val="dk1"/>
          </a:effectRef>
          <a:fontRef idx="minor">
            <a:schemeClr val="tx1"/>
          </a:fontRef>
        </p:style>
      </p:cxnSp>
      <p:sp>
        <p:nvSpPr>
          <p:cNvPr id="22" name="TextBox 21">
            <a:extLst>
              <a:ext uri="{FF2B5EF4-FFF2-40B4-BE49-F238E27FC236}">
                <a16:creationId xmlns:a16="http://schemas.microsoft.com/office/drawing/2014/main" id="{19FFCA12-54A7-4D27-A5FC-35301D3E629E}"/>
              </a:ext>
            </a:extLst>
          </p:cNvPr>
          <p:cNvSpPr txBox="1"/>
          <p:nvPr/>
        </p:nvSpPr>
        <p:spPr>
          <a:xfrm>
            <a:off x="5736956" y="3818748"/>
            <a:ext cx="1872208" cy="461665"/>
          </a:xfrm>
          <a:prstGeom prst="rect">
            <a:avLst/>
          </a:prstGeom>
          <a:noFill/>
        </p:spPr>
        <p:txBody>
          <a:bodyPr wrap="square" rtlCol="0">
            <a:spAutoFit/>
          </a:bodyPr>
          <a:lstStyle/>
          <a:p>
            <a:r>
              <a:rPr lang="en-CA" dirty="0">
                <a:latin typeface="Arial" panose="020B0604020202020204" pitchFamily="34" charset="0"/>
                <a:cs typeface="Arial" panose="020B0604020202020204" pitchFamily="34" charset="0"/>
              </a:rPr>
              <a:t>Urethra</a:t>
            </a:r>
            <a:endParaRPr lang="en-US" dirty="0">
              <a:latin typeface="Arial" panose="020B0604020202020204" pitchFamily="34" charset="0"/>
              <a:cs typeface="Arial" panose="020B0604020202020204" pitchFamily="34" charset="0"/>
            </a:endParaRPr>
          </a:p>
        </p:txBody>
      </p:sp>
      <p:cxnSp>
        <p:nvCxnSpPr>
          <p:cNvPr id="23" name="Straight Connector 22">
            <a:extLst>
              <a:ext uri="{FF2B5EF4-FFF2-40B4-BE49-F238E27FC236}">
                <a16:creationId xmlns:a16="http://schemas.microsoft.com/office/drawing/2014/main" id="{0159E883-F8DA-4FD8-8E60-716E1C000616}"/>
              </a:ext>
            </a:extLst>
          </p:cNvPr>
          <p:cNvCxnSpPr>
            <a:cxnSpLocks/>
            <a:stCxn id="22" idx="1"/>
          </p:cNvCxnSpPr>
          <p:nvPr/>
        </p:nvCxnSpPr>
        <p:spPr>
          <a:xfrm flipH="1">
            <a:off x="1560893" y="4049581"/>
            <a:ext cx="4176063" cy="869845"/>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023390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1000"/>
                                        <p:tgtEl>
                                          <p:spTgt spid="6"/>
                                        </p:tgtEl>
                                      </p:cBhvr>
                                    </p:animEffect>
                                    <p:anim calcmode="lin" valueType="num">
                                      <p:cBhvr>
                                        <p:cTn id="27" dur="1000" fill="hold"/>
                                        <p:tgtEl>
                                          <p:spTgt spid="6"/>
                                        </p:tgtEl>
                                        <p:attrNameLst>
                                          <p:attrName>ppt_x</p:attrName>
                                        </p:attrNameLst>
                                      </p:cBhvr>
                                      <p:tavLst>
                                        <p:tav tm="0">
                                          <p:val>
                                            <p:strVal val="#ppt_x"/>
                                          </p:val>
                                        </p:tav>
                                        <p:tav tm="100000">
                                          <p:val>
                                            <p:strVal val="#ppt_x"/>
                                          </p:val>
                                        </p:tav>
                                      </p:tavLst>
                                    </p:anim>
                                    <p:anim calcmode="lin" valueType="num">
                                      <p:cBhvr>
                                        <p:cTn id="28"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fade">
                                      <p:cBhvr>
                                        <p:cTn id="33" dur="1000"/>
                                        <p:tgtEl>
                                          <p:spTgt spid="7"/>
                                        </p:tgtEl>
                                      </p:cBhvr>
                                    </p:animEffect>
                                    <p:anim calcmode="lin" valueType="num">
                                      <p:cBhvr>
                                        <p:cTn id="34" dur="1000" fill="hold"/>
                                        <p:tgtEl>
                                          <p:spTgt spid="7"/>
                                        </p:tgtEl>
                                        <p:attrNameLst>
                                          <p:attrName>ppt_x</p:attrName>
                                        </p:attrNameLst>
                                      </p:cBhvr>
                                      <p:tavLst>
                                        <p:tav tm="0">
                                          <p:val>
                                            <p:strVal val="#ppt_x"/>
                                          </p:val>
                                        </p:tav>
                                        <p:tav tm="100000">
                                          <p:val>
                                            <p:strVal val="#ppt_x"/>
                                          </p:val>
                                        </p:tav>
                                      </p:tavLst>
                                    </p:anim>
                                    <p:anim calcmode="lin" valueType="num">
                                      <p:cBhvr>
                                        <p:cTn id="35" dur="1000" fill="hold"/>
                                        <p:tgtEl>
                                          <p:spTgt spid="7"/>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fade">
                                      <p:cBhvr>
                                        <p:cTn id="38" dur="1000"/>
                                        <p:tgtEl>
                                          <p:spTgt spid="8"/>
                                        </p:tgtEl>
                                      </p:cBhvr>
                                    </p:animEffect>
                                    <p:anim calcmode="lin" valueType="num">
                                      <p:cBhvr>
                                        <p:cTn id="39" dur="1000" fill="hold"/>
                                        <p:tgtEl>
                                          <p:spTgt spid="8"/>
                                        </p:tgtEl>
                                        <p:attrNameLst>
                                          <p:attrName>ppt_x</p:attrName>
                                        </p:attrNameLst>
                                      </p:cBhvr>
                                      <p:tavLst>
                                        <p:tav tm="0">
                                          <p:val>
                                            <p:strVal val="#ppt_x"/>
                                          </p:val>
                                        </p:tav>
                                        <p:tav tm="100000">
                                          <p:val>
                                            <p:strVal val="#ppt_x"/>
                                          </p:val>
                                        </p:tav>
                                      </p:tavLst>
                                    </p:anim>
                                    <p:anim calcmode="lin" valueType="num">
                                      <p:cBhvr>
                                        <p:cTn id="40" dur="1000" fill="hold"/>
                                        <p:tgtEl>
                                          <p:spTgt spid="8"/>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1000"/>
                                        <p:tgtEl>
                                          <p:spTgt spid="13"/>
                                        </p:tgtEl>
                                      </p:cBhvr>
                                    </p:animEffect>
                                    <p:anim calcmode="lin" valueType="num">
                                      <p:cBhvr>
                                        <p:cTn id="44" dur="1000" fill="hold"/>
                                        <p:tgtEl>
                                          <p:spTgt spid="13"/>
                                        </p:tgtEl>
                                        <p:attrNameLst>
                                          <p:attrName>ppt_x</p:attrName>
                                        </p:attrNameLst>
                                      </p:cBhvr>
                                      <p:tavLst>
                                        <p:tav tm="0">
                                          <p:val>
                                            <p:strVal val="#ppt_x"/>
                                          </p:val>
                                        </p:tav>
                                        <p:tav tm="100000">
                                          <p:val>
                                            <p:strVal val="#ppt_x"/>
                                          </p:val>
                                        </p:tav>
                                      </p:tavLst>
                                    </p:anim>
                                    <p:anim calcmode="lin" valueType="num">
                                      <p:cBhvr>
                                        <p:cTn id="45"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grpId="0" nodeType="clickEffect">
                                  <p:stCondLst>
                                    <p:cond delay="0"/>
                                  </p:stCondLst>
                                  <p:childTnLst>
                                    <p:set>
                                      <p:cBhvr>
                                        <p:cTn id="49" dur="1" fill="hold">
                                          <p:stCondLst>
                                            <p:cond delay="0"/>
                                          </p:stCondLst>
                                        </p:cTn>
                                        <p:tgtEl>
                                          <p:spTgt spid="9"/>
                                        </p:tgtEl>
                                        <p:attrNameLst>
                                          <p:attrName>style.visibility</p:attrName>
                                        </p:attrNameLst>
                                      </p:cBhvr>
                                      <p:to>
                                        <p:strVal val="visible"/>
                                      </p:to>
                                    </p:set>
                                    <p:animEffect transition="in" filter="fade">
                                      <p:cBhvr>
                                        <p:cTn id="50" dur="1000"/>
                                        <p:tgtEl>
                                          <p:spTgt spid="9"/>
                                        </p:tgtEl>
                                      </p:cBhvr>
                                    </p:animEffect>
                                    <p:anim calcmode="lin" valueType="num">
                                      <p:cBhvr>
                                        <p:cTn id="51" dur="1000" fill="hold"/>
                                        <p:tgtEl>
                                          <p:spTgt spid="9"/>
                                        </p:tgtEl>
                                        <p:attrNameLst>
                                          <p:attrName>ppt_x</p:attrName>
                                        </p:attrNameLst>
                                      </p:cBhvr>
                                      <p:tavLst>
                                        <p:tav tm="0">
                                          <p:val>
                                            <p:strVal val="#ppt_x"/>
                                          </p:val>
                                        </p:tav>
                                        <p:tav tm="100000">
                                          <p:val>
                                            <p:strVal val="#ppt_x"/>
                                          </p:val>
                                        </p:tav>
                                      </p:tavLst>
                                    </p:anim>
                                    <p:anim calcmode="lin" valueType="num">
                                      <p:cBhvr>
                                        <p:cTn id="52" dur="1000" fill="hold"/>
                                        <p:tgtEl>
                                          <p:spTgt spid="9"/>
                                        </p:tgtEl>
                                        <p:attrNameLst>
                                          <p:attrName>ppt_y</p:attrName>
                                        </p:attrNameLst>
                                      </p:cBhvr>
                                      <p:tavLst>
                                        <p:tav tm="0">
                                          <p:val>
                                            <p:strVal val="#ppt_y+.1"/>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2"/>
                                        </p:tgtEl>
                                        <p:attrNameLst>
                                          <p:attrName>style.visibility</p:attrName>
                                        </p:attrNameLst>
                                      </p:cBhvr>
                                      <p:to>
                                        <p:strVal val="visible"/>
                                      </p:to>
                                    </p:set>
                                    <p:animEffect transition="in" filter="fade">
                                      <p:cBhvr>
                                        <p:cTn id="55" dur="1000"/>
                                        <p:tgtEl>
                                          <p:spTgt spid="12"/>
                                        </p:tgtEl>
                                      </p:cBhvr>
                                    </p:animEffect>
                                    <p:anim calcmode="lin" valueType="num">
                                      <p:cBhvr>
                                        <p:cTn id="56" dur="1000" fill="hold"/>
                                        <p:tgtEl>
                                          <p:spTgt spid="12"/>
                                        </p:tgtEl>
                                        <p:attrNameLst>
                                          <p:attrName>ppt_x</p:attrName>
                                        </p:attrNameLst>
                                      </p:cBhvr>
                                      <p:tavLst>
                                        <p:tav tm="0">
                                          <p:val>
                                            <p:strVal val="#ppt_x"/>
                                          </p:val>
                                        </p:tav>
                                        <p:tav tm="100000">
                                          <p:val>
                                            <p:strVal val="#ppt_x"/>
                                          </p:val>
                                        </p:tav>
                                      </p:tavLst>
                                    </p:anim>
                                    <p:anim calcmode="lin" valueType="num">
                                      <p:cBhvr>
                                        <p:cTn id="57"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grpId="0" nodeType="clickEffect">
                                  <p:stCondLst>
                                    <p:cond delay="0"/>
                                  </p:stCondLst>
                                  <p:childTnLst>
                                    <p:set>
                                      <p:cBhvr>
                                        <p:cTn id="61" dur="1" fill="hold">
                                          <p:stCondLst>
                                            <p:cond delay="0"/>
                                          </p:stCondLst>
                                        </p:cTn>
                                        <p:tgtEl>
                                          <p:spTgt spid="14"/>
                                        </p:tgtEl>
                                        <p:attrNameLst>
                                          <p:attrName>style.visibility</p:attrName>
                                        </p:attrNameLst>
                                      </p:cBhvr>
                                      <p:to>
                                        <p:strVal val="visible"/>
                                      </p:to>
                                    </p:set>
                                    <p:animEffect transition="in" filter="fade">
                                      <p:cBhvr>
                                        <p:cTn id="62" dur="1000"/>
                                        <p:tgtEl>
                                          <p:spTgt spid="14"/>
                                        </p:tgtEl>
                                      </p:cBhvr>
                                    </p:animEffect>
                                    <p:anim calcmode="lin" valueType="num">
                                      <p:cBhvr>
                                        <p:cTn id="63" dur="1000" fill="hold"/>
                                        <p:tgtEl>
                                          <p:spTgt spid="14"/>
                                        </p:tgtEl>
                                        <p:attrNameLst>
                                          <p:attrName>ppt_x</p:attrName>
                                        </p:attrNameLst>
                                      </p:cBhvr>
                                      <p:tavLst>
                                        <p:tav tm="0">
                                          <p:val>
                                            <p:strVal val="#ppt_x"/>
                                          </p:val>
                                        </p:tav>
                                        <p:tav tm="100000">
                                          <p:val>
                                            <p:strVal val="#ppt_x"/>
                                          </p:val>
                                        </p:tav>
                                      </p:tavLst>
                                    </p:anim>
                                    <p:anim calcmode="lin" valueType="num">
                                      <p:cBhvr>
                                        <p:cTn id="64" dur="1000" fill="hold"/>
                                        <p:tgtEl>
                                          <p:spTgt spid="14"/>
                                        </p:tgtEl>
                                        <p:attrNameLst>
                                          <p:attrName>ppt_y</p:attrName>
                                        </p:attrNameLst>
                                      </p:cBhvr>
                                      <p:tavLst>
                                        <p:tav tm="0">
                                          <p:val>
                                            <p:strVal val="#ppt_y+.1"/>
                                          </p:val>
                                        </p:tav>
                                        <p:tav tm="100000">
                                          <p:val>
                                            <p:strVal val="#ppt_y"/>
                                          </p:val>
                                        </p:tav>
                                      </p:tavLst>
                                    </p:anim>
                                  </p:childTnLst>
                                </p:cTn>
                              </p:par>
                              <p:par>
                                <p:cTn id="65" presetID="42" presetClass="entr" presetSubtype="0" fill="hold" nodeType="with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fade">
                                      <p:cBhvr>
                                        <p:cTn id="67" dur="1000"/>
                                        <p:tgtEl>
                                          <p:spTgt spid="15"/>
                                        </p:tgtEl>
                                      </p:cBhvr>
                                    </p:animEffect>
                                    <p:anim calcmode="lin" valueType="num">
                                      <p:cBhvr>
                                        <p:cTn id="68" dur="1000" fill="hold"/>
                                        <p:tgtEl>
                                          <p:spTgt spid="15"/>
                                        </p:tgtEl>
                                        <p:attrNameLst>
                                          <p:attrName>ppt_x</p:attrName>
                                        </p:attrNameLst>
                                      </p:cBhvr>
                                      <p:tavLst>
                                        <p:tav tm="0">
                                          <p:val>
                                            <p:strVal val="#ppt_x"/>
                                          </p:val>
                                        </p:tav>
                                        <p:tav tm="100000">
                                          <p:val>
                                            <p:strVal val="#ppt_x"/>
                                          </p:val>
                                        </p:tav>
                                      </p:tavLst>
                                    </p:anim>
                                    <p:anim calcmode="lin" valueType="num">
                                      <p:cBhvr>
                                        <p:cTn id="6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42" presetClass="entr" presetSubtype="0" fill="hold" grpId="0" nodeType="clickEffect">
                                  <p:stCondLst>
                                    <p:cond delay="0"/>
                                  </p:stCondLst>
                                  <p:childTnLst>
                                    <p:set>
                                      <p:cBhvr>
                                        <p:cTn id="73" dur="1" fill="hold">
                                          <p:stCondLst>
                                            <p:cond delay="0"/>
                                          </p:stCondLst>
                                        </p:cTn>
                                        <p:tgtEl>
                                          <p:spTgt spid="16"/>
                                        </p:tgtEl>
                                        <p:attrNameLst>
                                          <p:attrName>style.visibility</p:attrName>
                                        </p:attrNameLst>
                                      </p:cBhvr>
                                      <p:to>
                                        <p:strVal val="visible"/>
                                      </p:to>
                                    </p:set>
                                    <p:animEffect transition="in" filter="fade">
                                      <p:cBhvr>
                                        <p:cTn id="74" dur="1000"/>
                                        <p:tgtEl>
                                          <p:spTgt spid="16"/>
                                        </p:tgtEl>
                                      </p:cBhvr>
                                    </p:animEffect>
                                    <p:anim calcmode="lin" valueType="num">
                                      <p:cBhvr>
                                        <p:cTn id="75" dur="1000" fill="hold"/>
                                        <p:tgtEl>
                                          <p:spTgt spid="16"/>
                                        </p:tgtEl>
                                        <p:attrNameLst>
                                          <p:attrName>ppt_x</p:attrName>
                                        </p:attrNameLst>
                                      </p:cBhvr>
                                      <p:tavLst>
                                        <p:tav tm="0">
                                          <p:val>
                                            <p:strVal val="#ppt_x"/>
                                          </p:val>
                                        </p:tav>
                                        <p:tav tm="100000">
                                          <p:val>
                                            <p:strVal val="#ppt_x"/>
                                          </p:val>
                                        </p:tav>
                                      </p:tavLst>
                                    </p:anim>
                                    <p:anim calcmode="lin" valueType="num">
                                      <p:cBhvr>
                                        <p:cTn id="76" dur="1000" fill="hold"/>
                                        <p:tgtEl>
                                          <p:spTgt spid="16"/>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fade">
                                      <p:cBhvr>
                                        <p:cTn id="79" dur="1000"/>
                                        <p:tgtEl>
                                          <p:spTgt spid="17"/>
                                        </p:tgtEl>
                                      </p:cBhvr>
                                    </p:animEffect>
                                    <p:anim calcmode="lin" valueType="num">
                                      <p:cBhvr>
                                        <p:cTn id="80" dur="1000" fill="hold"/>
                                        <p:tgtEl>
                                          <p:spTgt spid="17"/>
                                        </p:tgtEl>
                                        <p:attrNameLst>
                                          <p:attrName>ppt_x</p:attrName>
                                        </p:attrNameLst>
                                      </p:cBhvr>
                                      <p:tavLst>
                                        <p:tav tm="0">
                                          <p:val>
                                            <p:strVal val="#ppt_x"/>
                                          </p:val>
                                        </p:tav>
                                        <p:tav tm="100000">
                                          <p:val>
                                            <p:strVal val="#ppt_x"/>
                                          </p:val>
                                        </p:tav>
                                      </p:tavLst>
                                    </p:anim>
                                    <p:anim calcmode="lin" valueType="num">
                                      <p:cBhvr>
                                        <p:cTn id="81"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82" fill="hold">
                      <p:stCondLst>
                        <p:cond delay="indefinite"/>
                      </p:stCondLst>
                      <p:childTnLst>
                        <p:par>
                          <p:cTn id="83" fill="hold">
                            <p:stCondLst>
                              <p:cond delay="0"/>
                            </p:stCondLst>
                            <p:childTnLst>
                              <p:par>
                                <p:cTn id="84" presetID="42" presetClass="entr" presetSubtype="0" fill="hold" grpId="0" nodeType="clickEffect">
                                  <p:stCondLst>
                                    <p:cond delay="0"/>
                                  </p:stCondLst>
                                  <p:childTnLst>
                                    <p:set>
                                      <p:cBhvr>
                                        <p:cTn id="85" dur="1" fill="hold">
                                          <p:stCondLst>
                                            <p:cond delay="0"/>
                                          </p:stCondLst>
                                        </p:cTn>
                                        <p:tgtEl>
                                          <p:spTgt spid="18"/>
                                        </p:tgtEl>
                                        <p:attrNameLst>
                                          <p:attrName>style.visibility</p:attrName>
                                        </p:attrNameLst>
                                      </p:cBhvr>
                                      <p:to>
                                        <p:strVal val="visible"/>
                                      </p:to>
                                    </p:set>
                                    <p:animEffect transition="in" filter="fade">
                                      <p:cBhvr>
                                        <p:cTn id="86" dur="1000"/>
                                        <p:tgtEl>
                                          <p:spTgt spid="18"/>
                                        </p:tgtEl>
                                      </p:cBhvr>
                                    </p:animEffect>
                                    <p:anim calcmode="lin" valueType="num">
                                      <p:cBhvr>
                                        <p:cTn id="87" dur="1000" fill="hold"/>
                                        <p:tgtEl>
                                          <p:spTgt spid="18"/>
                                        </p:tgtEl>
                                        <p:attrNameLst>
                                          <p:attrName>ppt_x</p:attrName>
                                        </p:attrNameLst>
                                      </p:cBhvr>
                                      <p:tavLst>
                                        <p:tav tm="0">
                                          <p:val>
                                            <p:strVal val="#ppt_x"/>
                                          </p:val>
                                        </p:tav>
                                        <p:tav tm="100000">
                                          <p:val>
                                            <p:strVal val="#ppt_x"/>
                                          </p:val>
                                        </p:tav>
                                      </p:tavLst>
                                    </p:anim>
                                    <p:anim calcmode="lin" valueType="num">
                                      <p:cBhvr>
                                        <p:cTn id="88" dur="1000" fill="hold"/>
                                        <p:tgtEl>
                                          <p:spTgt spid="18"/>
                                        </p:tgtEl>
                                        <p:attrNameLst>
                                          <p:attrName>ppt_y</p:attrName>
                                        </p:attrNameLst>
                                      </p:cBhvr>
                                      <p:tavLst>
                                        <p:tav tm="0">
                                          <p:val>
                                            <p:strVal val="#ppt_y+.1"/>
                                          </p:val>
                                        </p:tav>
                                        <p:tav tm="100000">
                                          <p:val>
                                            <p:strVal val="#ppt_y"/>
                                          </p:val>
                                        </p:tav>
                                      </p:tavLst>
                                    </p:anim>
                                  </p:childTnLst>
                                </p:cTn>
                              </p:par>
                              <p:par>
                                <p:cTn id="89" presetID="42" presetClass="entr" presetSubtype="0" fill="hold" nodeType="withEffect">
                                  <p:stCondLst>
                                    <p:cond delay="0"/>
                                  </p:stCondLst>
                                  <p:childTnLst>
                                    <p:set>
                                      <p:cBhvr>
                                        <p:cTn id="90" dur="1" fill="hold">
                                          <p:stCondLst>
                                            <p:cond delay="0"/>
                                          </p:stCondLst>
                                        </p:cTn>
                                        <p:tgtEl>
                                          <p:spTgt spid="19"/>
                                        </p:tgtEl>
                                        <p:attrNameLst>
                                          <p:attrName>style.visibility</p:attrName>
                                        </p:attrNameLst>
                                      </p:cBhvr>
                                      <p:to>
                                        <p:strVal val="visible"/>
                                      </p:to>
                                    </p:set>
                                    <p:animEffect transition="in" filter="fade">
                                      <p:cBhvr>
                                        <p:cTn id="91" dur="1000"/>
                                        <p:tgtEl>
                                          <p:spTgt spid="19"/>
                                        </p:tgtEl>
                                      </p:cBhvr>
                                    </p:animEffect>
                                    <p:anim calcmode="lin" valueType="num">
                                      <p:cBhvr>
                                        <p:cTn id="92" dur="1000" fill="hold"/>
                                        <p:tgtEl>
                                          <p:spTgt spid="19"/>
                                        </p:tgtEl>
                                        <p:attrNameLst>
                                          <p:attrName>ppt_x</p:attrName>
                                        </p:attrNameLst>
                                      </p:cBhvr>
                                      <p:tavLst>
                                        <p:tav tm="0">
                                          <p:val>
                                            <p:strVal val="#ppt_x"/>
                                          </p:val>
                                        </p:tav>
                                        <p:tav tm="100000">
                                          <p:val>
                                            <p:strVal val="#ppt_x"/>
                                          </p:val>
                                        </p:tav>
                                      </p:tavLst>
                                    </p:anim>
                                    <p:anim calcmode="lin" valueType="num">
                                      <p:cBhvr>
                                        <p:cTn id="93"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42" presetClass="entr" presetSubtype="0" fill="hold" grpId="0" nodeType="clickEffect">
                                  <p:stCondLst>
                                    <p:cond delay="0"/>
                                  </p:stCondLst>
                                  <p:childTnLst>
                                    <p:set>
                                      <p:cBhvr>
                                        <p:cTn id="97" dur="1" fill="hold">
                                          <p:stCondLst>
                                            <p:cond delay="0"/>
                                          </p:stCondLst>
                                        </p:cTn>
                                        <p:tgtEl>
                                          <p:spTgt spid="20"/>
                                        </p:tgtEl>
                                        <p:attrNameLst>
                                          <p:attrName>style.visibility</p:attrName>
                                        </p:attrNameLst>
                                      </p:cBhvr>
                                      <p:to>
                                        <p:strVal val="visible"/>
                                      </p:to>
                                    </p:set>
                                    <p:animEffect transition="in" filter="fade">
                                      <p:cBhvr>
                                        <p:cTn id="98" dur="1000"/>
                                        <p:tgtEl>
                                          <p:spTgt spid="20"/>
                                        </p:tgtEl>
                                      </p:cBhvr>
                                    </p:animEffect>
                                    <p:anim calcmode="lin" valueType="num">
                                      <p:cBhvr>
                                        <p:cTn id="99" dur="1000" fill="hold"/>
                                        <p:tgtEl>
                                          <p:spTgt spid="20"/>
                                        </p:tgtEl>
                                        <p:attrNameLst>
                                          <p:attrName>ppt_x</p:attrName>
                                        </p:attrNameLst>
                                      </p:cBhvr>
                                      <p:tavLst>
                                        <p:tav tm="0">
                                          <p:val>
                                            <p:strVal val="#ppt_x"/>
                                          </p:val>
                                        </p:tav>
                                        <p:tav tm="100000">
                                          <p:val>
                                            <p:strVal val="#ppt_x"/>
                                          </p:val>
                                        </p:tav>
                                      </p:tavLst>
                                    </p:anim>
                                    <p:anim calcmode="lin" valueType="num">
                                      <p:cBhvr>
                                        <p:cTn id="100" dur="1000" fill="hold"/>
                                        <p:tgtEl>
                                          <p:spTgt spid="20"/>
                                        </p:tgtEl>
                                        <p:attrNameLst>
                                          <p:attrName>ppt_y</p:attrName>
                                        </p:attrNameLst>
                                      </p:cBhvr>
                                      <p:tavLst>
                                        <p:tav tm="0">
                                          <p:val>
                                            <p:strVal val="#ppt_y+.1"/>
                                          </p:val>
                                        </p:tav>
                                        <p:tav tm="100000">
                                          <p:val>
                                            <p:strVal val="#ppt_y"/>
                                          </p:val>
                                        </p:tav>
                                      </p:tavLst>
                                    </p:anim>
                                  </p:childTnLst>
                                </p:cTn>
                              </p:par>
                              <p:par>
                                <p:cTn id="101" presetID="42" presetClass="entr" presetSubtype="0" fill="hold" nodeType="withEffect">
                                  <p:stCondLst>
                                    <p:cond delay="0"/>
                                  </p:stCondLst>
                                  <p:childTnLst>
                                    <p:set>
                                      <p:cBhvr>
                                        <p:cTn id="102" dur="1" fill="hold">
                                          <p:stCondLst>
                                            <p:cond delay="0"/>
                                          </p:stCondLst>
                                        </p:cTn>
                                        <p:tgtEl>
                                          <p:spTgt spid="21"/>
                                        </p:tgtEl>
                                        <p:attrNameLst>
                                          <p:attrName>style.visibility</p:attrName>
                                        </p:attrNameLst>
                                      </p:cBhvr>
                                      <p:to>
                                        <p:strVal val="visible"/>
                                      </p:to>
                                    </p:set>
                                    <p:animEffect transition="in" filter="fade">
                                      <p:cBhvr>
                                        <p:cTn id="103" dur="1000"/>
                                        <p:tgtEl>
                                          <p:spTgt spid="21"/>
                                        </p:tgtEl>
                                      </p:cBhvr>
                                    </p:animEffect>
                                    <p:anim calcmode="lin" valueType="num">
                                      <p:cBhvr>
                                        <p:cTn id="104" dur="1000" fill="hold"/>
                                        <p:tgtEl>
                                          <p:spTgt spid="21"/>
                                        </p:tgtEl>
                                        <p:attrNameLst>
                                          <p:attrName>ppt_x</p:attrName>
                                        </p:attrNameLst>
                                      </p:cBhvr>
                                      <p:tavLst>
                                        <p:tav tm="0">
                                          <p:val>
                                            <p:strVal val="#ppt_x"/>
                                          </p:val>
                                        </p:tav>
                                        <p:tav tm="100000">
                                          <p:val>
                                            <p:strVal val="#ppt_x"/>
                                          </p:val>
                                        </p:tav>
                                      </p:tavLst>
                                    </p:anim>
                                    <p:anim calcmode="lin" valueType="num">
                                      <p:cBhvr>
                                        <p:cTn id="105"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06" fill="hold">
                      <p:stCondLst>
                        <p:cond delay="indefinite"/>
                      </p:stCondLst>
                      <p:childTnLst>
                        <p:par>
                          <p:cTn id="107" fill="hold">
                            <p:stCondLst>
                              <p:cond delay="0"/>
                            </p:stCondLst>
                            <p:childTnLst>
                              <p:par>
                                <p:cTn id="108" presetID="42" presetClass="entr" presetSubtype="0" fill="hold" grpId="0" nodeType="clickEffect">
                                  <p:stCondLst>
                                    <p:cond delay="0"/>
                                  </p:stCondLst>
                                  <p:childTnLst>
                                    <p:set>
                                      <p:cBhvr>
                                        <p:cTn id="109" dur="1" fill="hold">
                                          <p:stCondLst>
                                            <p:cond delay="0"/>
                                          </p:stCondLst>
                                        </p:cTn>
                                        <p:tgtEl>
                                          <p:spTgt spid="22"/>
                                        </p:tgtEl>
                                        <p:attrNameLst>
                                          <p:attrName>style.visibility</p:attrName>
                                        </p:attrNameLst>
                                      </p:cBhvr>
                                      <p:to>
                                        <p:strVal val="visible"/>
                                      </p:to>
                                    </p:set>
                                    <p:animEffect transition="in" filter="fade">
                                      <p:cBhvr>
                                        <p:cTn id="110" dur="1000"/>
                                        <p:tgtEl>
                                          <p:spTgt spid="22"/>
                                        </p:tgtEl>
                                      </p:cBhvr>
                                    </p:animEffect>
                                    <p:anim calcmode="lin" valueType="num">
                                      <p:cBhvr>
                                        <p:cTn id="111" dur="1000" fill="hold"/>
                                        <p:tgtEl>
                                          <p:spTgt spid="22"/>
                                        </p:tgtEl>
                                        <p:attrNameLst>
                                          <p:attrName>ppt_x</p:attrName>
                                        </p:attrNameLst>
                                      </p:cBhvr>
                                      <p:tavLst>
                                        <p:tav tm="0">
                                          <p:val>
                                            <p:strVal val="#ppt_x"/>
                                          </p:val>
                                        </p:tav>
                                        <p:tav tm="100000">
                                          <p:val>
                                            <p:strVal val="#ppt_x"/>
                                          </p:val>
                                        </p:tav>
                                      </p:tavLst>
                                    </p:anim>
                                    <p:anim calcmode="lin" valueType="num">
                                      <p:cBhvr>
                                        <p:cTn id="112" dur="1000" fill="hold"/>
                                        <p:tgtEl>
                                          <p:spTgt spid="22"/>
                                        </p:tgtEl>
                                        <p:attrNameLst>
                                          <p:attrName>ppt_y</p:attrName>
                                        </p:attrNameLst>
                                      </p:cBhvr>
                                      <p:tavLst>
                                        <p:tav tm="0">
                                          <p:val>
                                            <p:strVal val="#ppt_y+.1"/>
                                          </p:val>
                                        </p:tav>
                                        <p:tav tm="100000">
                                          <p:val>
                                            <p:strVal val="#ppt_y"/>
                                          </p:val>
                                        </p:tav>
                                      </p:tavLst>
                                    </p:anim>
                                  </p:childTnLst>
                                </p:cTn>
                              </p:par>
                              <p:par>
                                <p:cTn id="113" presetID="42" presetClass="entr" presetSubtype="0" fill="hold" nodeType="withEffect">
                                  <p:stCondLst>
                                    <p:cond delay="0"/>
                                  </p:stCondLst>
                                  <p:childTnLst>
                                    <p:set>
                                      <p:cBhvr>
                                        <p:cTn id="114" dur="1" fill="hold">
                                          <p:stCondLst>
                                            <p:cond delay="0"/>
                                          </p:stCondLst>
                                        </p:cTn>
                                        <p:tgtEl>
                                          <p:spTgt spid="23"/>
                                        </p:tgtEl>
                                        <p:attrNameLst>
                                          <p:attrName>style.visibility</p:attrName>
                                        </p:attrNameLst>
                                      </p:cBhvr>
                                      <p:to>
                                        <p:strVal val="visible"/>
                                      </p:to>
                                    </p:set>
                                    <p:animEffect transition="in" filter="fade">
                                      <p:cBhvr>
                                        <p:cTn id="115" dur="1000"/>
                                        <p:tgtEl>
                                          <p:spTgt spid="23"/>
                                        </p:tgtEl>
                                      </p:cBhvr>
                                    </p:animEffect>
                                    <p:anim calcmode="lin" valueType="num">
                                      <p:cBhvr>
                                        <p:cTn id="116" dur="1000" fill="hold"/>
                                        <p:tgtEl>
                                          <p:spTgt spid="23"/>
                                        </p:tgtEl>
                                        <p:attrNameLst>
                                          <p:attrName>ppt_x</p:attrName>
                                        </p:attrNameLst>
                                      </p:cBhvr>
                                      <p:tavLst>
                                        <p:tav tm="0">
                                          <p:val>
                                            <p:strVal val="#ppt_x"/>
                                          </p:val>
                                        </p:tav>
                                        <p:tav tm="100000">
                                          <p:val>
                                            <p:strVal val="#ppt_x"/>
                                          </p:val>
                                        </p:tav>
                                      </p:tavLst>
                                    </p:anim>
                                    <p:anim calcmode="lin" valueType="num">
                                      <p:cBhvr>
                                        <p:cTn id="117"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9" grpId="0"/>
      <p:bldP spid="13" grpId="0" animBg="1"/>
      <p:bldP spid="14" grpId="0"/>
      <p:bldP spid="16" grpId="0"/>
      <p:bldP spid="18" grpId="0"/>
      <p:bldP spid="20" grpId="0"/>
      <p:bldP spid="2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C39527-5EF6-4EE3-B78A-91F730191606}"/>
              </a:ext>
            </a:extLst>
          </p:cNvPr>
          <p:cNvSpPr>
            <a:spLocks noGrp="1"/>
          </p:cNvSpPr>
          <p:nvPr>
            <p:ph type="title"/>
          </p:nvPr>
        </p:nvSpPr>
        <p:spPr/>
        <p:txBody>
          <a:bodyPr/>
          <a:lstStyle/>
          <a:p>
            <a:r>
              <a:rPr lang="en-US" dirty="0">
                <a:solidFill>
                  <a:srgbClr val="006345"/>
                </a:solidFill>
              </a:rPr>
              <a:t>Person with a penis</a:t>
            </a:r>
            <a:endParaRPr lang="en-US" dirty="0"/>
          </a:p>
        </p:txBody>
      </p:sp>
      <p:pic>
        <p:nvPicPr>
          <p:cNvPr id="4" name="Picture 3">
            <a:extLst>
              <a:ext uri="{FF2B5EF4-FFF2-40B4-BE49-F238E27FC236}">
                <a16:creationId xmlns:a16="http://schemas.microsoft.com/office/drawing/2014/main" id="{EF94EE8F-02F9-4559-9AC9-759A454BD0B8}"/>
              </a:ext>
            </a:extLst>
          </p:cNvPr>
          <p:cNvPicPr>
            <a:picLocks noChangeAspect="1"/>
          </p:cNvPicPr>
          <p:nvPr/>
        </p:nvPicPr>
        <p:blipFill>
          <a:blip r:embed="rId3">
            <a:extLst>
              <a:ext uri="{BEBA8EAE-BF5A-486C-A8C5-ECC9F3942E4B}">
                <a14:imgProps xmlns:a14="http://schemas.microsoft.com/office/drawing/2010/main">
                  <a14:imgLayer r:embed="rId4">
                    <a14:imgEffect>
                      <a14:saturation sat="0"/>
                    </a14:imgEffect>
                  </a14:imgLayer>
                </a14:imgProps>
              </a:ext>
            </a:extLst>
          </a:blip>
          <a:stretch>
            <a:fillRect/>
          </a:stretch>
        </p:blipFill>
        <p:spPr>
          <a:xfrm>
            <a:off x="2613012" y="2149394"/>
            <a:ext cx="2790825" cy="3705225"/>
          </a:xfrm>
          <a:prstGeom prst="rect">
            <a:avLst/>
          </a:prstGeom>
        </p:spPr>
      </p:pic>
      <p:pic>
        <p:nvPicPr>
          <p:cNvPr id="5" name="Picture 4">
            <a:extLst>
              <a:ext uri="{FF2B5EF4-FFF2-40B4-BE49-F238E27FC236}">
                <a16:creationId xmlns:a16="http://schemas.microsoft.com/office/drawing/2014/main" id="{58C78961-D205-46C4-AF82-27E8CE3F6884}"/>
              </a:ext>
            </a:extLst>
          </p:cNvPr>
          <p:cNvPicPr>
            <a:picLocks noChangeAspect="1"/>
          </p:cNvPicPr>
          <p:nvPr/>
        </p:nvPicPr>
        <p:blipFill rotWithShape="1">
          <a:blip r:embed="rId5">
            <a:extLst>
              <a:ext uri="{BEBA8EAE-BF5A-486C-A8C5-ECC9F3942E4B}">
                <a14:imgProps xmlns:a14="http://schemas.microsoft.com/office/drawing/2010/main">
                  <a14:imgLayer r:embed="rId6">
                    <a14:imgEffect>
                      <a14:saturation sat="0"/>
                    </a14:imgEffect>
                  </a14:imgLayer>
                </a14:imgProps>
              </a:ext>
            </a:extLst>
          </a:blip>
          <a:srcRect b="8729"/>
          <a:stretch/>
        </p:blipFill>
        <p:spPr>
          <a:xfrm>
            <a:off x="6717469" y="2463664"/>
            <a:ext cx="2428875" cy="3460055"/>
          </a:xfrm>
          <a:prstGeom prst="rect">
            <a:avLst/>
          </a:prstGeom>
        </p:spPr>
      </p:pic>
      <p:sp>
        <p:nvSpPr>
          <p:cNvPr id="6" name="TextBox 5">
            <a:extLst>
              <a:ext uri="{FF2B5EF4-FFF2-40B4-BE49-F238E27FC236}">
                <a16:creationId xmlns:a16="http://schemas.microsoft.com/office/drawing/2014/main" id="{9DB2C1B3-842F-44E1-986E-4A9983FF038F}"/>
              </a:ext>
            </a:extLst>
          </p:cNvPr>
          <p:cNvSpPr txBox="1"/>
          <p:nvPr/>
        </p:nvSpPr>
        <p:spPr>
          <a:xfrm>
            <a:off x="2567799" y="5723664"/>
            <a:ext cx="2881252" cy="400110"/>
          </a:xfrm>
          <a:prstGeom prst="rect">
            <a:avLst/>
          </a:prstGeom>
          <a:noFill/>
        </p:spPr>
        <p:txBody>
          <a:bodyPr wrap="square" rtlCol="0">
            <a:spAutoFit/>
          </a:bodyPr>
          <a:lstStyle/>
          <a:p>
            <a:pPr algn="ctr"/>
            <a:r>
              <a:rPr lang="en-CA" sz="2000" dirty="0">
                <a:latin typeface="Arial" panose="020B0604020202020204" pitchFamily="34" charset="0"/>
                <a:cs typeface="Arial" panose="020B0604020202020204" pitchFamily="34" charset="0"/>
              </a:rPr>
              <a:t>Circumcised Penis</a:t>
            </a:r>
            <a:endParaRPr lang="en-US" sz="2000"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D75D584D-D4FA-4C42-84D1-9976634F0146}"/>
              </a:ext>
            </a:extLst>
          </p:cNvPr>
          <p:cNvSpPr txBox="1"/>
          <p:nvPr/>
        </p:nvSpPr>
        <p:spPr>
          <a:xfrm>
            <a:off x="6427529" y="5725654"/>
            <a:ext cx="2718815" cy="400110"/>
          </a:xfrm>
          <a:prstGeom prst="rect">
            <a:avLst/>
          </a:prstGeom>
          <a:noFill/>
        </p:spPr>
        <p:txBody>
          <a:bodyPr wrap="square" rtlCol="0">
            <a:spAutoFit/>
          </a:bodyPr>
          <a:lstStyle/>
          <a:p>
            <a:pPr algn="ctr"/>
            <a:r>
              <a:rPr lang="en-CA" sz="2000" dirty="0">
                <a:latin typeface="Arial" panose="020B0604020202020204" pitchFamily="34" charset="0"/>
                <a:cs typeface="Arial" panose="020B0604020202020204" pitchFamily="34" charset="0"/>
              </a:rPr>
              <a:t>Uncircumcised Penis</a:t>
            </a:r>
            <a:endParaRPr lang="en-US" sz="2000" dirty="0">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A9C7BAA9-8E7F-4EF2-A98B-6BC45BA6920A}"/>
              </a:ext>
            </a:extLst>
          </p:cNvPr>
          <p:cNvSpPr txBox="1"/>
          <p:nvPr/>
        </p:nvSpPr>
        <p:spPr>
          <a:xfrm>
            <a:off x="7582953" y="2185137"/>
            <a:ext cx="2881252" cy="400110"/>
          </a:xfrm>
          <a:prstGeom prst="rect">
            <a:avLst/>
          </a:prstGeom>
          <a:noFill/>
        </p:spPr>
        <p:txBody>
          <a:bodyPr wrap="square" rtlCol="0">
            <a:spAutoFit/>
          </a:bodyPr>
          <a:lstStyle/>
          <a:p>
            <a:pPr algn="ctr"/>
            <a:r>
              <a:rPr lang="en-CA" sz="2000" dirty="0">
                <a:latin typeface="Arial" panose="020B0604020202020204" pitchFamily="34" charset="0"/>
                <a:cs typeface="Arial" panose="020B0604020202020204" pitchFamily="34" charset="0"/>
              </a:rPr>
              <a:t>Foreskin</a:t>
            </a:r>
            <a:endParaRPr lang="en-US" sz="2000"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2ECD4CE5-8DEE-453F-992B-F0580B692FC9}"/>
              </a:ext>
            </a:extLst>
          </p:cNvPr>
          <p:cNvSpPr txBox="1"/>
          <p:nvPr/>
        </p:nvSpPr>
        <p:spPr>
          <a:xfrm>
            <a:off x="4475058" y="2596398"/>
            <a:ext cx="2026387" cy="400110"/>
          </a:xfrm>
          <a:prstGeom prst="rect">
            <a:avLst/>
          </a:prstGeom>
          <a:noFill/>
        </p:spPr>
        <p:txBody>
          <a:bodyPr wrap="square" rtlCol="0">
            <a:spAutoFit/>
          </a:bodyPr>
          <a:lstStyle/>
          <a:p>
            <a:pPr algn="ctr"/>
            <a:r>
              <a:rPr lang="en-CA" sz="2000" dirty="0">
                <a:latin typeface="Arial" panose="020B0604020202020204" pitchFamily="34" charset="0"/>
                <a:cs typeface="Arial" panose="020B0604020202020204" pitchFamily="34" charset="0"/>
              </a:rPr>
              <a:t>Glans</a:t>
            </a:r>
          </a:p>
        </p:txBody>
      </p:sp>
      <p:cxnSp>
        <p:nvCxnSpPr>
          <p:cNvPr id="10" name="Straight Connector 9">
            <a:extLst>
              <a:ext uri="{FF2B5EF4-FFF2-40B4-BE49-F238E27FC236}">
                <a16:creationId xmlns:a16="http://schemas.microsoft.com/office/drawing/2014/main" id="{36BD3D0A-CCE0-415D-9117-357C4EB5E4BB}"/>
              </a:ext>
            </a:extLst>
          </p:cNvPr>
          <p:cNvCxnSpPr>
            <a:cxnSpLocks/>
          </p:cNvCxnSpPr>
          <p:nvPr/>
        </p:nvCxnSpPr>
        <p:spPr>
          <a:xfrm flipH="1">
            <a:off x="4475059" y="2863681"/>
            <a:ext cx="658234" cy="288032"/>
          </a:xfrm>
          <a:prstGeom prst="line">
            <a:avLst/>
          </a:prstGeom>
        </p:spPr>
        <p:style>
          <a:lnRef idx="1">
            <a:schemeClr val="dk1"/>
          </a:lnRef>
          <a:fillRef idx="0">
            <a:schemeClr val="dk1"/>
          </a:fillRef>
          <a:effectRef idx="0">
            <a:schemeClr val="dk1"/>
          </a:effectRef>
          <a:fontRef idx="minor">
            <a:schemeClr val="tx1"/>
          </a:fontRef>
        </p:style>
      </p:cxnSp>
      <p:cxnSp>
        <p:nvCxnSpPr>
          <p:cNvPr id="11" name="Straight Connector 10">
            <a:extLst>
              <a:ext uri="{FF2B5EF4-FFF2-40B4-BE49-F238E27FC236}">
                <a16:creationId xmlns:a16="http://schemas.microsoft.com/office/drawing/2014/main" id="{DAE1FD0B-AA29-47AE-8E50-FA241BEAB523}"/>
              </a:ext>
            </a:extLst>
          </p:cNvPr>
          <p:cNvCxnSpPr/>
          <p:nvPr/>
        </p:nvCxnSpPr>
        <p:spPr>
          <a:xfrm flipH="1">
            <a:off x="8085621" y="2596398"/>
            <a:ext cx="432048" cy="700522"/>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33284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1000"/>
                                        <p:tgtEl>
                                          <p:spTgt spid="9"/>
                                        </p:tgtEl>
                                      </p:cBhvr>
                                    </p:animEffect>
                                    <p:anim calcmode="lin" valueType="num">
                                      <p:cBhvr>
                                        <p:cTn id="23" dur="1000" fill="hold"/>
                                        <p:tgtEl>
                                          <p:spTgt spid="9"/>
                                        </p:tgtEl>
                                        <p:attrNameLst>
                                          <p:attrName>ppt_x</p:attrName>
                                        </p:attrNameLst>
                                      </p:cBhvr>
                                      <p:tavLst>
                                        <p:tav tm="0">
                                          <p:val>
                                            <p:strVal val="#ppt_x"/>
                                          </p:val>
                                        </p:tav>
                                        <p:tav tm="100000">
                                          <p:val>
                                            <p:strVal val="#ppt_x"/>
                                          </p:val>
                                        </p:tav>
                                      </p:tavLst>
                                    </p:anim>
                                    <p:anim calcmode="lin" valueType="num">
                                      <p:cBhvr>
                                        <p:cTn id="24" dur="1000" fill="hold"/>
                                        <p:tgtEl>
                                          <p:spTgt spid="9"/>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anim calcmode="lin" valueType="num">
                                      <p:cBhvr>
                                        <p:cTn id="28" dur="1000" fill="hold"/>
                                        <p:tgtEl>
                                          <p:spTgt spid="5"/>
                                        </p:tgtEl>
                                        <p:attrNameLst>
                                          <p:attrName>ppt_x</p:attrName>
                                        </p:attrNameLst>
                                      </p:cBhvr>
                                      <p:tavLst>
                                        <p:tav tm="0">
                                          <p:val>
                                            <p:strVal val="#ppt_x"/>
                                          </p:val>
                                        </p:tav>
                                        <p:tav tm="100000">
                                          <p:val>
                                            <p:strVal val="#ppt_x"/>
                                          </p:val>
                                        </p:tav>
                                      </p:tavLst>
                                    </p:anim>
                                    <p:anim calcmode="lin" valueType="num">
                                      <p:cBhvr>
                                        <p:cTn id="29" dur="1000" fill="hold"/>
                                        <p:tgtEl>
                                          <p:spTgt spid="5"/>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1000"/>
                                        <p:tgtEl>
                                          <p:spTgt spid="11"/>
                                        </p:tgtEl>
                                      </p:cBhvr>
                                    </p:animEffect>
                                    <p:anim calcmode="lin" valueType="num">
                                      <p:cBhvr>
                                        <p:cTn id="33" dur="1000" fill="hold"/>
                                        <p:tgtEl>
                                          <p:spTgt spid="11"/>
                                        </p:tgtEl>
                                        <p:attrNameLst>
                                          <p:attrName>ppt_x</p:attrName>
                                        </p:attrNameLst>
                                      </p:cBhvr>
                                      <p:tavLst>
                                        <p:tav tm="0">
                                          <p:val>
                                            <p:strVal val="#ppt_x"/>
                                          </p:val>
                                        </p:tav>
                                        <p:tav tm="100000">
                                          <p:val>
                                            <p:strVal val="#ppt_x"/>
                                          </p:val>
                                        </p:tav>
                                      </p:tavLst>
                                    </p:anim>
                                    <p:anim calcmode="lin" valueType="num">
                                      <p:cBhvr>
                                        <p:cTn id="34" dur="1000" fill="hold"/>
                                        <p:tgtEl>
                                          <p:spTgt spid="11"/>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1000"/>
                                        <p:tgtEl>
                                          <p:spTgt spid="8"/>
                                        </p:tgtEl>
                                      </p:cBhvr>
                                    </p:animEffect>
                                    <p:anim calcmode="lin" valueType="num">
                                      <p:cBhvr>
                                        <p:cTn id="38" dur="1000" fill="hold"/>
                                        <p:tgtEl>
                                          <p:spTgt spid="8"/>
                                        </p:tgtEl>
                                        <p:attrNameLst>
                                          <p:attrName>ppt_x</p:attrName>
                                        </p:attrNameLst>
                                      </p:cBhvr>
                                      <p:tavLst>
                                        <p:tav tm="0">
                                          <p:val>
                                            <p:strVal val="#ppt_x"/>
                                          </p:val>
                                        </p:tav>
                                        <p:tav tm="100000">
                                          <p:val>
                                            <p:strVal val="#ppt_x"/>
                                          </p:val>
                                        </p:tav>
                                      </p:tavLst>
                                    </p:anim>
                                    <p:anim calcmode="lin" valueType="num">
                                      <p:cBhvr>
                                        <p:cTn id="39" dur="1000" fill="hold"/>
                                        <p:tgtEl>
                                          <p:spTgt spid="8"/>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fade">
                                      <p:cBhvr>
                                        <p:cTn id="42" dur="1000"/>
                                        <p:tgtEl>
                                          <p:spTgt spid="7"/>
                                        </p:tgtEl>
                                      </p:cBhvr>
                                    </p:animEffect>
                                    <p:anim calcmode="lin" valueType="num">
                                      <p:cBhvr>
                                        <p:cTn id="43" dur="1000" fill="hold"/>
                                        <p:tgtEl>
                                          <p:spTgt spid="7"/>
                                        </p:tgtEl>
                                        <p:attrNameLst>
                                          <p:attrName>ppt_x</p:attrName>
                                        </p:attrNameLst>
                                      </p:cBhvr>
                                      <p:tavLst>
                                        <p:tav tm="0">
                                          <p:val>
                                            <p:strVal val="#ppt_x"/>
                                          </p:val>
                                        </p:tav>
                                        <p:tav tm="100000">
                                          <p:val>
                                            <p:strVal val="#ppt_x"/>
                                          </p:val>
                                        </p:tav>
                                      </p:tavLst>
                                    </p:anim>
                                    <p:anim calcmode="lin" valueType="num">
                                      <p:cBhvr>
                                        <p:cTn id="4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Lst>
  </p:timing>
</p:sld>
</file>

<file path=ppt/tags/tag1.xml><?xml version="1.0" encoding="utf-8"?>
<p:tagLst xmlns:a="http://schemas.openxmlformats.org/drawingml/2006/main" xmlns:r="http://schemas.openxmlformats.org/officeDocument/2006/relationships" xmlns:p="http://schemas.openxmlformats.org/presentationml/2006/main">
  <p:tag name="NUM" val="6"/>
</p:tagLst>
</file>

<file path=ppt/tags/tag2.xml><?xml version="1.0" encoding="utf-8"?>
<p:tagLst xmlns:a="http://schemas.openxmlformats.org/drawingml/2006/main" xmlns:r="http://schemas.openxmlformats.org/officeDocument/2006/relationships" xmlns:p="http://schemas.openxmlformats.org/presentationml/2006/main">
  <p:tag name="NUM" val="12"/>
</p:tagLst>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LHU032922.pptx" id="{9C9A844F-60E2-4832-9500-5CDCB9E9264F}" vid="{F3BFBC48-11B2-4151-9D1F-1441328DED2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0970EF6889E1542940F523285A40321" ma:contentTypeVersion="17" ma:contentTypeDescription="Create a new document." ma:contentTypeScope="" ma:versionID="0306d1d65540748c94805bb0236d1746">
  <xsd:schema xmlns:xsd="http://www.w3.org/2001/XMLSchema" xmlns:xs="http://www.w3.org/2001/XMLSchema" xmlns:p="http://schemas.microsoft.com/office/2006/metadata/properties" xmlns:ns2="88b26220-c0c3-4b70-bd45-470f1aa6fb54" xmlns:ns3="8c35f27a-7766-42e4-af79-3c5503d623c9" targetNamespace="http://schemas.microsoft.com/office/2006/metadata/properties" ma:root="true" ma:fieldsID="df2121132868da5439a57edafd1e1dc2" ns2:_="" ns3:_="">
    <xsd:import namespace="88b26220-c0c3-4b70-bd45-470f1aa6fb54"/>
    <xsd:import namespace="8c35f27a-7766-42e4-af79-3c5503d623c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Details" minOccurs="0"/>
                <xsd:element ref="ns2:MediaLengthInSeconds" minOccurs="0"/>
                <xsd:element ref="ns2:lcf76f155ced4ddcb4097134ff3c332f" minOccurs="0"/>
                <xsd:element ref="ns3:TaxCatchAll"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8b26220-c0c3-4b70-bd45-470f1aa6fb5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Details" ma:index="18" nillable="true" ma:displayName="Details" ma:format="Dropdown" ma:internalName="Details">
      <xsd:simpleType>
        <xsd:restriction base="dms:Text">
          <xsd:maxLength value="255"/>
        </xsd:restriction>
      </xsd:simpleType>
    </xsd:element>
    <xsd:element name="MediaLengthInSeconds" ma:index="19"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38ccabe3-0932-4d16-bb3d-57018f634a6c"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8c35f27a-7766-42e4-af79-3c5503d623c9" elementFormDefault="qualified">
    <xsd:import namespace="http://schemas.microsoft.com/office/2006/documentManagement/types"/>
    <xsd:import namespace="http://schemas.microsoft.com/office/infopath/2007/PartnerControls"/>
    <xsd:element name="TaxCatchAll" ma:index="22" nillable="true" ma:displayName="Taxonomy Catch All Column" ma:hidden="true" ma:list="{5bacca76-5b74-4581-b56d-a9bb706afbaf}" ma:internalName="TaxCatchAll" ma:showField="CatchAllData" ma:web="8c35f27a-7766-42e4-af79-3c5503d623c9">
      <xsd:complexType>
        <xsd:complexContent>
          <xsd:extension base="dms:MultiChoiceLookup">
            <xsd:sequence>
              <xsd:element name="Value" type="dms:Lookup" maxOccurs="unbounded" minOccurs="0" nillable="true"/>
            </xsd:sequence>
          </xsd:extension>
        </xsd:complexContent>
      </xsd:complexType>
    </xsd:element>
    <xsd:element name="SharedWithUsers" ma:index="2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Details xmlns="88b26220-c0c3-4b70-bd45-470f1aa6fb54" xsi:nil="true"/>
    <TaxCatchAll xmlns="8c35f27a-7766-42e4-af79-3c5503d623c9" xsi:nil="true"/>
    <lcf76f155ced4ddcb4097134ff3c332f xmlns="88b26220-c0c3-4b70-bd45-470f1aa6fb54">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25E01077-8248-4653-B1D2-D57BEAF1339B}">
  <ds:schemaRefs>
    <ds:schemaRef ds:uri="http://schemas.microsoft.com/sharepoint/v3/contenttype/forms"/>
  </ds:schemaRefs>
</ds:datastoreItem>
</file>

<file path=customXml/itemProps2.xml><?xml version="1.0" encoding="utf-8"?>
<ds:datastoreItem xmlns:ds="http://schemas.openxmlformats.org/officeDocument/2006/customXml" ds:itemID="{DA0640CB-BADD-4DDE-9A48-2F94D9A6E61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8b26220-c0c3-4b70-bd45-470f1aa6fb54"/>
    <ds:schemaRef ds:uri="8c35f27a-7766-42e4-af79-3c5503d623c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8860FB0-8DB2-45E2-ADEA-3F6D18E25BCB}">
  <ds:schemaRefs>
    <ds:schemaRef ds:uri="http://schemas.microsoft.com/office/2006/documentManagement/types"/>
    <ds:schemaRef ds:uri="http://schemas.openxmlformats.org/package/2006/metadata/core-properties"/>
    <ds:schemaRef ds:uri="8c35f27a-7766-42e4-af79-3c5503d623c9"/>
    <ds:schemaRef ds:uri="http://purl.org/dc/elements/1.1/"/>
    <ds:schemaRef ds:uri="88b26220-c0c3-4b70-bd45-470f1aa6fb54"/>
    <ds:schemaRef ds:uri="http://schemas.microsoft.com/office/2006/metadata/properties"/>
    <ds:schemaRef ds:uri="http://purl.org/dc/terms/"/>
    <ds:schemaRef ds:uri="http://schemas.microsoft.com/office/infopath/2007/PartnerControl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MLHU2022-Template</Template>
  <TotalTime>43</TotalTime>
  <Words>2086</Words>
  <Application>Microsoft Office PowerPoint</Application>
  <PresentationFormat>Widescreen</PresentationFormat>
  <Paragraphs>239</Paragraphs>
  <Slides>23</Slides>
  <Notes>23</Notes>
  <HiddenSlides>0</HiddenSlides>
  <MMClips>1</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Custom Design</vt:lpstr>
      <vt:lpstr>PowerPoint Presentation</vt:lpstr>
      <vt:lpstr>Class Guidelines</vt:lpstr>
      <vt:lpstr>What is puberty?</vt:lpstr>
      <vt:lpstr>When does puberty start and why?</vt:lpstr>
      <vt:lpstr>PowerPoint Presentation</vt:lpstr>
      <vt:lpstr>PowerPoint Presentation</vt:lpstr>
      <vt:lpstr>The cells necessary to make a baby</vt:lpstr>
      <vt:lpstr>Person with a penis</vt:lpstr>
      <vt:lpstr>Person with a penis</vt:lpstr>
      <vt:lpstr>Person with a penis</vt:lpstr>
      <vt:lpstr>Person with a penis</vt:lpstr>
      <vt:lpstr>Person with a vulva</vt:lpstr>
      <vt:lpstr>Person with a vulva</vt:lpstr>
      <vt:lpstr>Person with a vulva</vt:lpstr>
      <vt:lpstr>Person with a vulva</vt:lpstr>
      <vt:lpstr>Person with a vulva</vt:lpstr>
      <vt:lpstr>Menstrual Products</vt:lpstr>
      <vt:lpstr>Person with a vulva</vt:lpstr>
      <vt:lpstr>Person with a vulva</vt:lpstr>
      <vt:lpstr>Feelings</vt:lpstr>
      <vt:lpstr>PowerPoint Presentation</vt:lpstr>
      <vt:lpstr>How can puberty affect relationships?</vt:lpstr>
      <vt:lpstr>Where can you get more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Jacqueline Eckert</dc:creator>
  <cp:lastModifiedBy>Jacqueline Eckert</cp:lastModifiedBy>
  <cp:revision>79</cp:revision>
  <dcterms:created xsi:type="dcterms:W3CDTF">2022-04-14T13:45:21Z</dcterms:created>
  <dcterms:modified xsi:type="dcterms:W3CDTF">2023-11-06T19:44:04Z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0x01010050970EF6889E1542940F523285A40321</vt:lpwstr>
  </property>
  <property fmtid="{D5CDD505-2E9C-101B-9397-08002B2CF9AE}" pid="3" name="MediaServiceImageTags">
    <vt:lpwstr/>
  </property>
</Properties>
</file>