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20_CC7D62A0.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34"/>
  </p:notesMasterIdLst>
  <p:sldIdLst>
    <p:sldId id="256" r:id="rId5"/>
    <p:sldId id="284" r:id="rId6"/>
    <p:sldId id="258" r:id="rId7"/>
    <p:sldId id="259" r:id="rId8"/>
    <p:sldId id="261" r:id="rId9"/>
    <p:sldId id="287" r:id="rId10"/>
    <p:sldId id="268" r:id="rId11"/>
    <p:sldId id="298" r:id="rId12"/>
    <p:sldId id="299" r:id="rId13"/>
    <p:sldId id="273" r:id="rId14"/>
    <p:sldId id="293" r:id="rId15"/>
    <p:sldId id="275" r:id="rId16"/>
    <p:sldId id="288" r:id="rId17"/>
    <p:sldId id="276" r:id="rId18"/>
    <p:sldId id="286" r:id="rId19"/>
    <p:sldId id="300" r:id="rId20"/>
    <p:sldId id="264" r:id="rId21"/>
    <p:sldId id="290" r:id="rId22"/>
    <p:sldId id="294" r:id="rId23"/>
    <p:sldId id="301" r:id="rId24"/>
    <p:sldId id="295" r:id="rId25"/>
    <p:sldId id="266" r:id="rId26"/>
    <p:sldId id="263" r:id="rId27"/>
    <p:sldId id="302" r:id="rId28"/>
    <p:sldId id="267" r:id="rId29"/>
    <p:sldId id="289" r:id="rId30"/>
    <p:sldId id="303" r:id="rId31"/>
    <p:sldId id="270" r:id="rId32"/>
    <p:sldId id="29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DCB3D6-189A-136D-603B-50EB3D7D97CC}" name="Sheila Hattie-Butler" initials="SH" userId="S::sheila.hattie-butler@mlhu.on.ca::bb419ab1-7d66-4c7a-8ce2-0b1ad4dbb19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345"/>
    <a:srgbClr val="CF27BB"/>
    <a:srgbClr val="ED47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407" autoAdjust="0"/>
  </p:normalViewPr>
  <p:slideViewPr>
    <p:cSldViewPr snapToGrid="0">
      <p:cViewPr varScale="1">
        <p:scale>
          <a:sx n="41" d="100"/>
          <a:sy n="41" d="100"/>
        </p:scale>
        <p:origin x="974"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omments/modernComment_120_CC7D62A0.xml><?xml version="1.0" encoding="utf-8"?>
<p188:cmLst xmlns:a="http://schemas.openxmlformats.org/drawingml/2006/main" xmlns:r="http://schemas.openxmlformats.org/officeDocument/2006/relationships" xmlns:p188="http://schemas.microsoft.com/office/powerpoint/2018/8/main">
  <p188:cm id="{66980EB2-7CF7-40B1-AEA4-8355D3875E1F}" authorId="{1CDCB3D6-189A-136D-603B-50EB3D7D97CC}" created="2024-07-17T13:55:02.235">
    <pc:sldMkLst xmlns:pc="http://schemas.microsoft.com/office/powerpoint/2013/main/command">
      <pc:docMk/>
      <pc:sldMk cId="3430769312" sldId="288"/>
    </pc:sldMkLst>
    <p188:txBody>
      <a:bodyPr/>
      <a:lstStyle/>
      <a:p>
        <a:r>
          <a:rPr lang="en-US"/>
          <a:t>broken link</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8A5F96-3BF1-440F-A0C8-A31368585A03}" type="datetimeFigureOut">
              <a:t>9/5/2024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6BD776-D8B7-4C61-953D-DF2308282D9F}" type="slidenum">
              <a:t>‹#›</a:t>
            </a:fld>
            <a:endParaRPr lang="en-US"/>
          </a:p>
        </p:txBody>
      </p:sp>
    </p:spTree>
    <p:extLst>
      <p:ext uri="{BB962C8B-B14F-4D97-AF65-F5344CB8AC3E}">
        <p14:creationId xmlns:p14="http://schemas.microsoft.com/office/powerpoint/2010/main" val="291988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anada.ca/en/health-canada/services/smoking-tobacco/vaping/product-safety-regulation.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healthunit.com/e-cigarettes"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healthunit.com/e-cigarettes"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vitalitenb.ca/sites/default/files/documents/soins/vitalite_vaping_notes_module-1.pdf"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med.stanford.edu/tobaccopreventiontoolkit/curriculum-decision-maker/by-module/E-Cigs.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med.stanford.edu/tobaccopreventiontoolkit/ppt-pages/Whats_in_E-Cigarettes.html"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https/med.stanford.edu/tobaccopreventiontoolkit/ppt-pages/Whats_in_E-Cigarettes.html"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youtu.be/jWY-As9PTWo"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pixabay.com/photos/pokemon-pokemongo-friends-school-1548194/" TargetMode="External"/><Relationship Id="rId3" Type="http://schemas.openxmlformats.org/officeDocument/2006/relationships/hyperlink" Target="https://www.canada.ca/en/health-canada/services/smoking-tobacco/preventing/vaping.html" TargetMode="External"/><Relationship Id="rId7" Type="http://schemas.openxmlformats.org/officeDocument/2006/relationships/hyperlink" Target="https://pixabay.com/photos/caramel-candies-sweetmeats-sweet-1952996/"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pixabay.com/photos/people-emotion-dramatic-female-1492052/" TargetMode="External"/><Relationship Id="rId5" Type="http://schemas.openxmlformats.org/officeDocument/2006/relationships/hyperlink" Target="https://pixabay.com/photos/heart-clouds-sky-blue-sky-love-1213475/" TargetMode="External"/><Relationship Id="rId4" Type="http://schemas.openxmlformats.org/officeDocument/2006/relationships/hyperlink" Target="https://pixabay.com/photos/brain-mind-neuroscience-cerebrum-6498036/" TargetMode="External"/><Relationship Id="rId9" Type="http://schemas.openxmlformats.org/officeDocument/2006/relationships/hyperlink" Target="https://pixabay.com/illustrations/question-mark-a-notice-duplicate-2110767/"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anada.ca/en/public-health/services/diseases/vaping-pulmonary-illness.html"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truthinitiative.org/research-resources/emerging-tobacco-products/colliding-crises-youth-mental-health-and-nicotine-use" TargetMode="External"/><Relationship Id="rId5" Type="http://schemas.openxmlformats.org/officeDocument/2006/relationships/hyperlink" Target="https://www.healthunit.com/e-cigarettes" TargetMode="External"/><Relationship Id="rId4" Type="http://schemas.openxmlformats.org/officeDocument/2006/relationships/hyperlink" Target="https://www.alaskasleep.com/blog/vaping-new-us-epidemic-and-its-connection-to-sleep"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schulich.uwo.ca/rapport/2020/robarts_discovery/grace_parraga.html#:~:text=%E2%80%9CWe%20are%20seeing%20a%20lot,now%20think%20we%20know%20why.%E2%80%9D"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ontariocourts.ca/ocj/how-do-i/set-fines/set-fines-i/schedule-83-0-1/"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healthunit.com/e-cigarettes"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ontario.ca/page/where-you-cant-smoke-or-vape-ontario"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ontario.ca/page/no-smoking-no-vaping-signs-businesses"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operationfresh.wpenginepowered.com/wp-content/uploads/2023/01/Talking_About_Vaping_V5nl.pdf"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42wsqg1rthg11z8qhww68l41-wpengine.netdna-ssl.com/wp-content/uploads/2020/02/Talking_About_Vaping_V5nl.pdf"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lunghealth.ca/wp-content/uploads/2020/02/Talking_About_Vaping_V5nl.pdf"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42wsqg1rthg11z8qhww68l41-wpengine.netdna-ssl.com/wp-content/uploads/2020/02/Talking_About_Vaping_V5nl.pdf"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healthunit.com/e-cigarettes"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s://wdgpublichealth.ca/your-health/vaping" TargetMode="External"/><Relationship Id="rId4" Type="http://schemas.openxmlformats.org/officeDocument/2006/relationships/hyperlink" Target="https://ontario.cmha.ca/harm-reduction/"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healthunit.com/e-cigarette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quashapp.com/how-it-works"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s://www.smokershelpline.ca/" TargetMode="External"/><Relationship Id="rId4" Type="http://schemas.openxmlformats.org/officeDocument/2006/relationships/hyperlink" Target="https://www.quashapp.com/"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play.kahoot.it/v2/?quizId=c6bc2f17-2272-423c-b291-ee769dcd6856"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anada.ca/en/health-canada/services/smoking-tobacco/vaping.html"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e-cigarettes.surgeongeneral.gov/getthefacts.html"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canada.ca/en/health-canada/services/video/mechanics-vaping.html"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healthunit.com/e-cigarettes" TargetMode="External"/><Relationship Id="rId4" Type="http://schemas.openxmlformats.org/officeDocument/2006/relationships/hyperlink" Target="https://www.canada.ca/en/health-canada/services/smoking-tobacco/vaping.html"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healthunit.com/e-cigarett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youtube.com/watch?v=MfQ6pKVkkl4"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https:/med.stanford.edu/tobaccopreventiontoolkit/ppt-pages/Whats_in_E-Cigarettes.html" TargetMode="External"/><Relationship Id="rId4" Type="http://schemas.openxmlformats.org/officeDocument/2006/relationships/hyperlink" Target="https://www.healthunit.com/e-cigarettes"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healthunit.com/nicotine-pouches"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recalls-rappels.canada.ca/en/alert-recall/unauthorized-nicotine-buccal-pouches-may-pose-serious-health-risks-0"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healthunit.com/nicotine-pouches"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istockphoto.com/photo/box-of-swedish-nicotine-snus-on-wood-background-gm1284982969-381960013?utm_campaign=srp_photos_top&amp;utm_content=https%3A%2F%2Funsplash.com%2Fs%2Fphotos%2Fnicotine-pouch&amp;utm_medium=affiliate&amp;utm_source=unsplash&amp;utm_term=nicotine+pouch%3A%3A%3A" TargetMode="External"/><Relationship Id="rId4" Type="http://schemas.openxmlformats.org/officeDocument/2006/relationships/hyperlink" Target="https://recalls-rappels.canada.ca/en/alert-recall/unauthorized-nicotine-buccal-pouches-may-pose-serious-health-risks-0"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w8n9UOiBx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6BD776-D8B7-4C61-953D-DF2308282D9F}" type="slidenum">
              <a:rPr lang="en-US" smtClean="0"/>
              <a:t>2</a:t>
            </a:fld>
            <a:endParaRPr lang="en-US"/>
          </a:p>
        </p:txBody>
      </p:sp>
    </p:spTree>
    <p:extLst>
      <p:ext uri="{BB962C8B-B14F-4D97-AF65-F5344CB8AC3E}">
        <p14:creationId xmlns:p14="http://schemas.microsoft.com/office/powerpoint/2010/main" val="3877886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Nicotine is the highly addictive drug found in tobacco products, such as cigarettes, cigars and chewing tobacco. Although some vaping devices and e-liquids do not contain nicotine, most do and the nicotine content varies from device to device. In 2021 Federal Regulations were established for the amount of nicotine in vaping devices.  These regulations establish a maximum nicotine concentration of 20 mg/mL for vaping products manufactured or imported for sale in Canada. The regulations also prohibit the packaging and sale of vaping products if the nicotine concentration displayed on the package exceeds 20 mg/</a:t>
            </a:r>
            <a:r>
              <a:rPr lang="en-US" dirty="0" err="1"/>
              <a:t>mL.</a:t>
            </a:r>
            <a:r>
              <a:rPr lang="en-US" dirty="0"/>
              <a:t>  </a:t>
            </a:r>
            <a:endParaRPr lang="en-US" dirty="0">
              <a:cs typeface="Calibri"/>
            </a:endParaRPr>
          </a:p>
          <a:p>
            <a:endParaRPr lang="en-US" dirty="0">
              <a:cs typeface="Calibri"/>
            </a:endParaRPr>
          </a:p>
          <a:p>
            <a:r>
              <a:rPr lang="en-US" dirty="0"/>
              <a:t>Brain development continues throughout the teenage years, completing around the age of 25. Research has shown that exposure to nicotine before the age of 25 can “rewire” the brain and cause long lasting negative effects on attention, memory, concentration, and learning.</a:t>
            </a:r>
            <a:endParaRPr lang="en-US" u="sng" dirty="0">
              <a:cs typeface="Calibri"/>
            </a:endParaRPr>
          </a:p>
          <a:p>
            <a:r>
              <a:rPr lang="en-US" dirty="0"/>
              <a:t>Evidence has also shown that exposure to nicotine before the age of 25 can decrease impulse control, increase the risk of experiencing mood disorders (such as depression and anxiety), and increase the risk of developing nicotine dependence and addiction.  </a:t>
            </a:r>
            <a:endParaRPr lang="en-US" u="sng" dirty="0">
              <a:cs typeface="Calibri"/>
            </a:endParaRPr>
          </a:p>
          <a:p>
            <a:endParaRPr lang="en-US" dirty="0">
              <a:cs typeface="Calibri"/>
            </a:endParaRPr>
          </a:p>
          <a:p>
            <a:r>
              <a:rPr lang="en-US" dirty="0"/>
              <a:t>There is strong evidence that young people who vape products with nicotine are at a higher risk of ever using and becoming addicted to other combustible tobacco products (e.g. cigarettes). A recent study found that young people who use e-cigarettes were 4 times more likely to smoke tobacco cigarettes.</a:t>
            </a:r>
            <a:endParaRPr lang="en-US" u="sng" dirty="0">
              <a:cs typeface="Calibri"/>
            </a:endParaRPr>
          </a:p>
          <a:p>
            <a:endParaRPr lang="en-US" dirty="0">
              <a:cs typeface="Calibri"/>
            </a:endParaRPr>
          </a:p>
          <a:p>
            <a:endParaRPr lang="en-US" dirty="0">
              <a:cs typeface="Calibri"/>
            </a:endParaRPr>
          </a:p>
          <a:p>
            <a:r>
              <a:rPr lang="en-US" dirty="0">
                <a:cs typeface="Calibri"/>
              </a:rPr>
              <a:t>Sources:</a:t>
            </a:r>
          </a:p>
          <a:p>
            <a:endParaRPr lang="en-US" dirty="0"/>
          </a:p>
          <a:p>
            <a:r>
              <a:rPr lang="en-US" dirty="0"/>
              <a:t>Health Canada. (2022). </a:t>
            </a:r>
            <a:r>
              <a:rPr lang="en-US" i="1" dirty="0"/>
              <a:t>Vaping Product Regulations</a:t>
            </a:r>
            <a:r>
              <a:rPr lang="en-US" dirty="0"/>
              <a:t>.  Retrieved from: </a:t>
            </a:r>
            <a:r>
              <a:rPr lang="en-US" dirty="0">
                <a:hlinkClick r:id="rId3"/>
              </a:rPr>
              <a:t>https://www.canada.ca/en/health-canada/services/smoking-tobacco/vaping/product-safety-regulation.html</a:t>
            </a:r>
            <a:endParaRPr lang="en-US" dirty="0">
              <a:cs typeface="Calibri"/>
              <a:hlinkClick r:id="rId3"/>
            </a:endParaRPr>
          </a:p>
          <a:p>
            <a:endParaRPr lang="en-US" dirty="0">
              <a:cs typeface="Calibri"/>
            </a:endParaRPr>
          </a:p>
          <a:p>
            <a:r>
              <a:rPr lang="en-US" dirty="0"/>
              <a:t>Middlesex London Health Unit. (2020). </a:t>
            </a:r>
            <a:r>
              <a:rPr lang="en-US" i="1" dirty="0" err="1"/>
              <a:t>Vapour</a:t>
            </a:r>
            <a:r>
              <a:rPr lang="en-US" i="1" dirty="0"/>
              <a:t> Products (Electronic Cigarettes)</a:t>
            </a:r>
            <a:r>
              <a:rPr lang="en-US" dirty="0"/>
              <a:t>. Retrieved from: </a:t>
            </a:r>
            <a:r>
              <a:rPr lang="en-US" dirty="0">
                <a:hlinkClick r:id="rId4"/>
              </a:rPr>
              <a:t>https://www.healthunit.com/e-cigarettes</a:t>
            </a:r>
            <a:endParaRPr lang="en-US" dirty="0"/>
          </a:p>
          <a:p>
            <a:endParaRPr lang="en-US" dirty="0">
              <a:cs typeface="Calibri" panose="020F0502020204030204"/>
            </a:endParaRPr>
          </a:p>
          <a:p>
            <a:r>
              <a:rPr lang="en-US" dirty="0">
                <a:cs typeface="Calibri" panose="020F0502020204030204"/>
              </a:rPr>
              <a:t>Image: Canva</a:t>
            </a:r>
          </a:p>
          <a:p>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D96BD776-D8B7-4C61-953D-DF2308282D9F}" type="slidenum">
              <a:rPr lang="en-US"/>
              <a:t>11</a:t>
            </a:fld>
            <a:endParaRPr lang="en-US"/>
          </a:p>
        </p:txBody>
      </p:sp>
    </p:spTree>
    <p:extLst>
      <p:ext uri="{BB962C8B-B14F-4D97-AF65-F5344CB8AC3E}">
        <p14:creationId xmlns:p14="http://schemas.microsoft.com/office/powerpoint/2010/main" val="1236662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design of </a:t>
            </a:r>
            <a:r>
              <a:rPr lang="en-US" dirty="0" err="1"/>
              <a:t>vapour</a:t>
            </a:r>
            <a:r>
              <a:rPr lang="en-US" dirty="0"/>
              <a:t> products has evolved over the years with new devices that use cartridges or pods to deliver nicotine more efficiently, making them even more addictive. These pod devices use nicotine salts instead of a traditional e-liquid solution that contains freebase nicotine. </a:t>
            </a:r>
          </a:p>
          <a:p>
            <a:endParaRPr lang="en-US" dirty="0"/>
          </a:p>
          <a:p>
            <a:r>
              <a:rPr lang="en-US" dirty="0" err="1"/>
              <a:t>Vapour</a:t>
            </a:r>
            <a:r>
              <a:rPr lang="en-US" dirty="0"/>
              <a:t> products using a nicotine salt solution deliver very high concentrations of nicotine to the user, providing a greater nicotine “hit” compared to traditional </a:t>
            </a:r>
            <a:r>
              <a:rPr lang="en-US" dirty="0" err="1"/>
              <a:t>vapour</a:t>
            </a:r>
            <a:r>
              <a:rPr lang="en-US" dirty="0"/>
              <a:t> product models. </a:t>
            </a:r>
            <a:endParaRPr lang="en-US" dirty="0">
              <a:cs typeface="Calibri"/>
            </a:endParaRPr>
          </a:p>
          <a:p>
            <a:endParaRPr lang="en-US" dirty="0"/>
          </a:p>
          <a:p>
            <a:r>
              <a:rPr lang="en-US" dirty="0"/>
              <a:t>For example, one 5% strength JUUL pod contains roughly the same amount of nicotine as one pack of cigarettes (20 cigarettes). Recent studies have shown that individuals using nicotine salt pod devices have similar amounts of nicotine in their blood compared to those who smoke cigarettes.</a:t>
            </a:r>
            <a:endParaRPr lang="en-US" dirty="0">
              <a:cs typeface="Calibri"/>
            </a:endParaRPr>
          </a:p>
          <a:p>
            <a:endParaRPr lang="en-US" dirty="0">
              <a:cs typeface="Calibri"/>
            </a:endParaRPr>
          </a:p>
          <a:p>
            <a:endParaRPr lang="en-US" dirty="0"/>
          </a:p>
          <a:p>
            <a:r>
              <a:rPr lang="en-US" dirty="0"/>
              <a:t>Sources:</a:t>
            </a:r>
            <a:endParaRPr lang="en-US" dirty="0">
              <a:cs typeface="Calibri"/>
            </a:endParaRPr>
          </a:p>
          <a:p>
            <a:r>
              <a:rPr lang="en-US" dirty="0"/>
              <a:t>Middlesex London Health Unit. (2020).</a:t>
            </a:r>
            <a:r>
              <a:rPr lang="en-US" i="1" dirty="0"/>
              <a:t> </a:t>
            </a:r>
            <a:r>
              <a:rPr lang="en-US" i="1" dirty="0" err="1"/>
              <a:t>Vapour</a:t>
            </a:r>
            <a:r>
              <a:rPr lang="en-US" i="1" dirty="0"/>
              <a:t> Products (Electronic Cigarettes)</a:t>
            </a:r>
            <a:r>
              <a:rPr lang="en-US" dirty="0"/>
              <a:t>. Retrieved from: </a:t>
            </a:r>
            <a:r>
              <a:rPr lang="en-US" dirty="0">
                <a:hlinkClick r:id="rId3"/>
              </a:rPr>
              <a:t>https://www.healthunit.com/e-cigarettes</a:t>
            </a:r>
            <a:endParaRPr lang="en-US" dirty="0"/>
          </a:p>
          <a:p>
            <a:r>
              <a:rPr lang="en-US" dirty="0" err="1">
                <a:cs typeface="Calibri"/>
              </a:rPr>
              <a:t>Vitalite</a:t>
            </a:r>
            <a:r>
              <a:rPr lang="en-US" dirty="0">
                <a:cs typeface="Calibri"/>
              </a:rPr>
              <a:t> Health Network. (2019). </a:t>
            </a:r>
            <a:r>
              <a:rPr lang="en-US" i="1" dirty="0">
                <a:cs typeface="Calibri"/>
              </a:rPr>
              <a:t>Presentation on Vaping Prepared by Public Health Nurses</a:t>
            </a:r>
            <a:r>
              <a:rPr lang="en-US" dirty="0">
                <a:cs typeface="Calibri"/>
              </a:rPr>
              <a:t>.  Retrieved from:  </a:t>
            </a:r>
            <a:r>
              <a:rPr lang="en-CA" dirty="0">
                <a:hlinkClick r:id="rId4"/>
              </a:rPr>
              <a:t>https://www.vitalitenb.ca/sites/default/files/documents/soins/vitalite_vaping_notes_module-1.pdf</a:t>
            </a:r>
            <a:r>
              <a:rPr lang="en-US" dirty="0"/>
              <a:t> </a:t>
            </a:r>
            <a:r>
              <a:rPr lang="en-US" dirty="0">
                <a:cs typeface="Calibri"/>
              </a:rPr>
              <a:t> </a:t>
            </a:r>
          </a:p>
          <a:p>
            <a:endParaRPr lang="en-US" dirty="0">
              <a:cs typeface="Calibri"/>
            </a:endParaRPr>
          </a:p>
          <a:p>
            <a:r>
              <a:rPr lang="en-US" dirty="0">
                <a:cs typeface="Calibri"/>
              </a:rPr>
              <a:t>Image: Canva </a:t>
            </a:r>
          </a:p>
          <a:p>
            <a:endParaRPr lang="en-US" dirty="0">
              <a:cs typeface="Calibri"/>
            </a:endParaRPr>
          </a:p>
        </p:txBody>
      </p:sp>
      <p:sp>
        <p:nvSpPr>
          <p:cNvPr id="4" name="Slide Number Placeholder 3"/>
          <p:cNvSpPr>
            <a:spLocks noGrp="1"/>
          </p:cNvSpPr>
          <p:nvPr>
            <p:ph type="sldNum" sz="quarter" idx="5"/>
          </p:nvPr>
        </p:nvSpPr>
        <p:spPr/>
        <p:txBody>
          <a:bodyPr/>
          <a:lstStyle/>
          <a:p>
            <a:fld id="{D96BD776-D8B7-4C61-953D-DF2308282D9F}" type="slidenum">
              <a:rPr lang="en-US"/>
              <a:t>12</a:t>
            </a:fld>
            <a:endParaRPr lang="en-US"/>
          </a:p>
        </p:txBody>
      </p:sp>
    </p:spTree>
    <p:extLst>
      <p:ext uri="{BB962C8B-B14F-4D97-AF65-F5344CB8AC3E}">
        <p14:creationId xmlns:p14="http://schemas.microsoft.com/office/powerpoint/2010/main" val="2150954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Key take away is that all pods contain high levels of nicotine!  Remember the way that manufacturers are able to do this is through salt based nicotine making it easier to breathe in more nicotine with less irritation on the throat.  </a:t>
            </a:r>
          </a:p>
          <a:p>
            <a:endParaRPr lang="en-US" dirty="0">
              <a:cs typeface="Calibri"/>
            </a:endParaRPr>
          </a:p>
          <a:p>
            <a:r>
              <a:rPr lang="en-US" dirty="0">
                <a:cs typeface="Calibri"/>
              </a:rPr>
              <a:t>Source and Image:</a:t>
            </a:r>
          </a:p>
          <a:p>
            <a:r>
              <a:rPr lang="en-CA" dirty="0" err="1"/>
              <a:t>Standford</a:t>
            </a:r>
            <a:r>
              <a:rPr lang="en-CA" dirty="0"/>
              <a:t> Medicine Tobacco Prevention Toolkit. (2022). </a:t>
            </a:r>
            <a:r>
              <a:rPr lang="en-CA" i="1" dirty="0"/>
              <a:t>E-Cigarette and Vape Pen Module</a:t>
            </a:r>
            <a:r>
              <a:rPr lang="en-CA" dirty="0"/>
              <a:t>. Retrieved from: </a:t>
            </a:r>
            <a:r>
              <a:rPr lang="en-US" dirty="0">
                <a:hlinkClick r:id="rId3"/>
              </a:rPr>
              <a:t>https://med.stanford.edu/tobaccopreventiontoolkit/curriculum-decision-maker/by-module/E-Cigs.html</a:t>
            </a:r>
            <a:r>
              <a:rPr lang="en-US" dirty="0"/>
              <a:t>  </a:t>
            </a:r>
            <a:endParaRPr lang="en-US" dirty="0">
              <a:cs typeface="Calibri"/>
            </a:endParaRPr>
          </a:p>
          <a:p>
            <a:endParaRPr lang="en-US" dirty="0">
              <a:cs typeface="Calibri"/>
            </a:endParaRPr>
          </a:p>
          <a:p>
            <a:endParaRPr lang="en-CA"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96BD776-D8B7-4C61-953D-DF2308282D9F}" type="slidenum">
              <a:rPr lang="en-US"/>
              <a:t>13</a:t>
            </a:fld>
            <a:endParaRPr lang="en-US"/>
          </a:p>
        </p:txBody>
      </p:sp>
    </p:spTree>
    <p:extLst>
      <p:ext uri="{BB962C8B-B14F-4D97-AF65-F5344CB8AC3E}">
        <p14:creationId xmlns:p14="http://schemas.microsoft.com/office/powerpoint/2010/main" val="2029898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There is much discussion about the end product of a vape. Many suggest it is harmless water vapour, however the cloud like substance that is exhaled after using a vape is considered an aerosol. </a:t>
            </a:r>
            <a:endParaRPr lang="en-US"/>
          </a:p>
          <a:p>
            <a:endParaRPr lang="en-US">
              <a:cs typeface="Calibri"/>
            </a:endParaRPr>
          </a:p>
          <a:p>
            <a:r>
              <a:rPr lang="en-US" b="1">
                <a:cs typeface="Calibri"/>
              </a:rPr>
              <a:t>- What are some aerosols you can find around your house?</a:t>
            </a:r>
            <a:r>
              <a:rPr lang="en-US">
                <a:cs typeface="Calibri"/>
              </a:rPr>
              <a:t> (hair spray, whip cream can, spray paint, spray disinfectants) </a:t>
            </a:r>
          </a:p>
          <a:p>
            <a:endParaRPr lang="en-US">
              <a:cs typeface="Calibri"/>
            </a:endParaRPr>
          </a:p>
          <a:p>
            <a:r>
              <a:rPr lang="en-US">
                <a:cs typeface="Calibri"/>
              </a:rPr>
              <a:t>- Water vapor is the steam you see above a boiling pot of water or a kettle. </a:t>
            </a:r>
          </a:p>
          <a:p>
            <a:endParaRPr lang="en-US">
              <a:cs typeface="Calibri"/>
            </a:endParaRPr>
          </a:p>
          <a:p>
            <a:r>
              <a:rPr lang="en-US"/>
              <a:t>"The ‘cloud’ is a mixture of many different chemicals that were either present in the e-liquid before or produced during the heating process" (Stanford University  </a:t>
            </a:r>
            <a:r>
              <a:rPr lang="en-CA">
                <a:hlinkClick r:id="rId3"/>
              </a:rPr>
              <a:t>https://med.stanford.edu/tobaccopreventiontoolkit/ppt-pages/Whats_in_E-Cigarettes.html</a:t>
            </a:r>
            <a:r>
              <a:rPr lang="en-US"/>
              <a:t>  ) </a:t>
            </a:r>
            <a:endParaRPr lang="en-US">
              <a:cs typeface="Calibri"/>
            </a:endParaRPr>
          </a:p>
          <a:p>
            <a:endParaRPr lang="en-US">
              <a:cs typeface="Calibri"/>
            </a:endParaRPr>
          </a:p>
          <a:p>
            <a:endParaRPr lang="en-US">
              <a:cs typeface="Calibri"/>
            </a:endParaRPr>
          </a:p>
          <a:p>
            <a:r>
              <a:rPr lang="en-CA">
                <a:cs typeface="Calibri"/>
              </a:rPr>
              <a:t>Source:</a:t>
            </a:r>
            <a:endParaRPr lang="en-CA"/>
          </a:p>
          <a:p>
            <a:r>
              <a:rPr lang="en-CA" err="1"/>
              <a:t>Standford</a:t>
            </a:r>
            <a:r>
              <a:rPr lang="en-CA"/>
              <a:t> Medicine Tobacco Prevention Toolkit. (2022). </a:t>
            </a:r>
            <a:r>
              <a:rPr lang="en-CA" i="1"/>
              <a:t>So What's Really in These E-Cigarettes/Vapes?</a:t>
            </a:r>
            <a:r>
              <a:rPr lang="en-CA"/>
              <a:t> Retrieved from: </a:t>
            </a:r>
            <a:r>
              <a:rPr lang="en-CA">
                <a:hlinkClick r:id="rId4"/>
              </a:rPr>
              <a:t>https://med.stanford.edu/tobaccopreventiontoolkit/ppt-pages/Whats_in_E-Cigarettes.html</a:t>
            </a:r>
            <a:r>
              <a:rPr lang="en-US"/>
              <a:t> </a:t>
            </a:r>
            <a:endParaRPr lang="en-CA"/>
          </a:p>
          <a:p>
            <a:endParaRPr lang="en-CA">
              <a:cs typeface="Calibri"/>
            </a:endParaRPr>
          </a:p>
          <a:p>
            <a:r>
              <a:rPr lang="en-US">
                <a:cs typeface="Calibri"/>
              </a:rPr>
              <a:t>Images: Canva</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96BD776-D8B7-4C61-953D-DF2308282D9F}" type="slidenum">
              <a:rPr lang="en-US"/>
              <a:t>14</a:t>
            </a:fld>
            <a:endParaRPr lang="en-US"/>
          </a:p>
        </p:txBody>
      </p:sp>
    </p:spTree>
    <p:extLst>
      <p:ext uri="{BB962C8B-B14F-4D97-AF65-F5344CB8AC3E}">
        <p14:creationId xmlns:p14="http://schemas.microsoft.com/office/powerpoint/2010/main" val="4273830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 Alaska Native Tribal Health Consortium.  (2019). </a:t>
            </a:r>
            <a:r>
              <a:rPr lang="en-US" i="1"/>
              <a:t>Vaping: Not Harmless Water </a:t>
            </a:r>
            <a:r>
              <a:rPr lang="en-US" i="1" err="1"/>
              <a:t>Vapour</a:t>
            </a:r>
            <a:r>
              <a:rPr lang="en-US"/>
              <a:t>.  Retrieved from: </a:t>
            </a:r>
            <a:r>
              <a:rPr lang="en-US">
                <a:hlinkClick r:id="rId3"/>
              </a:rPr>
              <a:t>https://youtu.be/jWY-As9PTWo</a:t>
            </a:r>
            <a:r>
              <a:rPr lang="en-US"/>
              <a:t> </a:t>
            </a:r>
            <a:endParaRPr lang="en-US">
              <a:cs typeface="Calibri"/>
            </a:endParaRPr>
          </a:p>
        </p:txBody>
      </p:sp>
      <p:sp>
        <p:nvSpPr>
          <p:cNvPr id="4" name="Slide Number Placeholder 3"/>
          <p:cNvSpPr>
            <a:spLocks noGrp="1"/>
          </p:cNvSpPr>
          <p:nvPr>
            <p:ph type="sldNum" sz="quarter" idx="5"/>
          </p:nvPr>
        </p:nvSpPr>
        <p:spPr/>
        <p:txBody>
          <a:bodyPr/>
          <a:lstStyle/>
          <a:p>
            <a:fld id="{D96BD776-D8B7-4C61-953D-DF2308282D9F}" type="slidenum">
              <a:rPr lang="en-US"/>
              <a:t>15</a:t>
            </a:fld>
            <a:endParaRPr lang="en-US"/>
          </a:p>
        </p:txBody>
      </p:sp>
    </p:spTree>
    <p:extLst>
      <p:ext uri="{BB962C8B-B14F-4D97-AF65-F5344CB8AC3E}">
        <p14:creationId xmlns:p14="http://schemas.microsoft.com/office/powerpoint/2010/main" val="1651591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Ask the class, What are some reasons youth vape?</a:t>
            </a:r>
          </a:p>
          <a:p>
            <a:endParaRPr lang="en-US">
              <a:cs typeface="Calibri"/>
            </a:endParaRPr>
          </a:p>
          <a:p>
            <a:endParaRPr lang="en-US">
              <a:cs typeface="Calibri"/>
            </a:endParaRPr>
          </a:p>
          <a:p>
            <a:r>
              <a:rPr lang="en-US">
                <a:cs typeface="Calibri"/>
              </a:rPr>
              <a:t>Source: </a:t>
            </a:r>
            <a:endParaRPr lang="en-US"/>
          </a:p>
          <a:p>
            <a:r>
              <a:rPr lang="en-US">
                <a:cs typeface="Calibri"/>
              </a:rPr>
              <a:t>Health Canada. (2022). </a:t>
            </a:r>
            <a:r>
              <a:rPr lang="en-US" i="1"/>
              <a:t>Preventing kids and teens from vaping</a:t>
            </a:r>
            <a:r>
              <a:rPr lang="en-US"/>
              <a:t>.  Retrieved from: </a:t>
            </a:r>
            <a:r>
              <a:rPr lang="en-US">
                <a:hlinkClick r:id="rId3"/>
              </a:rPr>
              <a:t>https://www.canada.ca/en/health-canada/services/smoking-tobacco/preventing/vaping.html</a:t>
            </a:r>
            <a:r>
              <a:rPr lang="en-US"/>
              <a:t> </a:t>
            </a:r>
            <a:endParaRPr lang="en-US">
              <a:cs typeface="Calibri"/>
            </a:endParaRPr>
          </a:p>
          <a:p>
            <a:endParaRPr lang="en-US">
              <a:cs typeface="Calibri"/>
            </a:endParaRPr>
          </a:p>
          <a:p>
            <a:r>
              <a:rPr lang="en-US">
                <a:cs typeface="Calibri"/>
              </a:rPr>
              <a:t>Images:</a:t>
            </a:r>
          </a:p>
          <a:p>
            <a:r>
              <a:rPr lang="en-US">
                <a:cs typeface="Calibri"/>
              </a:rPr>
              <a:t>Head Rush or "Buzz": </a:t>
            </a:r>
            <a:r>
              <a:rPr lang="en-US">
                <a:hlinkClick r:id="rId4"/>
              </a:rPr>
              <a:t>https://pixabay.com/photos/brain-mind-neuroscience-cerebrum-6498036/</a:t>
            </a:r>
            <a:endParaRPr lang="en-US">
              <a:cs typeface="Calibri"/>
              <a:hlinkClick r:id="rId4"/>
            </a:endParaRPr>
          </a:p>
          <a:p>
            <a:r>
              <a:rPr lang="en-US">
                <a:cs typeface="Calibri"/>
              </a:rPr>
              <a:t>Vaping Tricks: </a:t>
            </a:r>
            <a:r>
              <a:rPr lang="en-US">
                <a:hlinkClick r:id="rId5"/>
              </a:rPr>
              <a:t>https://pixabay.com/photos/heart-clouds-sky-blue-sky-love-1213475/</a:t>
            </a:r>
            <a:endParaRPr lang="en-US">
              <a:cs typeface="Calibri"/>
            </a:endParaRPr>
          </a:p>
          <a:p>
            <a:r>
              <a:rPr lang="en-US">
                <a:cs typeface="Calibri"/>
              </a:rPr>
              <a:t>Stress: </a:t>
            </a:r>
            <a:r>
              <a:rPr lang="en-US">
                <a:hlinkClick r:id="rId6"/>
              </a:rPr>
              <a:t>https://pixabay.com/photos/people-emotion-dramatic-female-1492052/</a:t>
            </a:r>
            <a:endParaRPr lang="en-US"/>
          </a:p>
          <a:p>
            <a:r>
              <a:rPr lang="en-US" err="1">
                <a:cs typeface="Calibri"/>
              </a:rPr>
              <a:t>Flavours</a:t>
            </a:r>
            <a:r>
              <a:rPr lang="en-US">
                <a:cs typeface="Calibri"/>
              </a:rPr>
              <a:t>: </a:t>
            </a:r>
            <a:r>
              <a:rPr lang="en-US">
                <a:hlinkClick r:id="rId7"/>
              </a:rPr>
              <a:t>https://pixabay.com/photos/caramel-candies-sweetmeats-sweet-1952996/</a:t>
            </a:r>
            <a:endParaRPr lang="en-US">
              <a:cs typeface="Calibri"/>
            </a:endParaRPr>
          </a:p>
          <a:p>
            <a:r>
              <a:rPr lang="en-US">
                <a:cs typeface="Calibri"/>
              </a:rPr>
              <a:t>Friends/Social: </a:t>
            </a:r>
            <a:r>
              <a:rPr lang="en-US">
                <a:hlinkClick r:id="rId8"/>
              </a:rPr>
              <a:t>https://pixabay.com/photos/pokemon-pokemongo-friends-school-1548194/</a:t>
            </a:r>
            <a:endParaRPr lang="en-US">
              <a:cs typeface="Calibri"/>
            </a:endParaRPr>
          </a:p>
          <a:p>
            <a:r>
              <a:rPr lang="en-US">
                <a:cs typeface="Calibri"/>
              </a:rPr>
              <a:t>Curiosity: </a:t>
            </a:r>
            <a:r>
              <a:rPr lang="en-US">
                <a:hlinkClick r:id="rId9"/>
              </a:rPr>
              <a:t>https://pixabay.com/illustrations/question-mark-a-notice-duplicate-2110767/</a:t>
            </a:r>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96BD776-D8B7-4C61-953D-DF2308282D9F}" type="slidenum">
              <a:rPr lang="en-US"/>
              <a:t>17</a:t>
            </a:fld>
            <a:endParaRPr lang="en-US"/>
          </a:p>
        </p:txBody>
      </p:sp>
    </p:spTree>
    <p:extLst>
      <p:ext uri="{BB962C8B-B14F-4D97-AF65-F5344CB8AC3E}">
        <p14:creationId xmlns:p14="http://schemas.microsoft.com/office/powerpoint/2010/main" val="3835580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a:cs typeface="Calibri"/>
              </a:rPr>
              <a:t>There are many health effects of vaping (physical and mental). See below for further information on each health effect. </a:t>
            </a:r>
          </a:p>
          <a:p>
            <a:pPr>
              <a:lnSpc>
                <a:spcPct val="90000"/>
              </a:lnSpc>
              <a:spcBef>
                <a:spcPts val="1000"/>
              </a:spcBef>
            </a:pPr>
            <a:endParaRPr lang="en-US">
              <a:cs typeface="Calibri"/>
            </a:endParaRPr>
          </a:p>
          <a:p>
            <a:pPr>
              <a:lnSpc>
                <a:spcPct val="90000"/>
              </a:lnSpc>
              <a:spcBef>
                <a:spcPts val="1000"/>
              </a:spcBef>
            </a:pPr>
            <a:r>
              <a:rPr lang="en-US" b="1">
                <a:cs typeface="Calibri"/>
              </a:rPr>
              <a:t>Altered Teen Brain Development </a:t>
            </a:r>
            <a:r>
              <a:rPr lang="en-US">
                <a:cs typeface="Calibri"/>
              </a:rPr>
              <a:t>– When nicotine is used before the age of 25 it increases the risk of experiencing mood disorders and developing nicotine addiction. </a:t>
            </a:r>
            <a:endParaRPr lang="en-US"/>
          </a:p>
          <a:p>
            <a:pPr>
              <a:lnSpc>
                <a:spcPct val="90000"/>
              </a:lnSpc>
              <a:spcBef>
                <a:spcPts val="1000"/>
              </a:spcBef>
            </a:pPr>
            <a:endParaRPr lang="en-US">
              <a:cs typeface="Calibri"/>
            </a:endParaRPr>
          </a:p>
          <a:p>
            <a:pPr>
              <a:lnSpc>
                <a:spcPct val="90000"/>
              </a:lnSpc>
              <a:spcBef>
                <a:spcPts val="1000"/>
              </a:spcBef>
            </a:pPr>
            <a:r>
              <a:rPr lang="en-US" b="1">
                <a:cs typeface="Calibri"/>
              </a:rPr>
              <a:t>Lung Disease </a:t>
            </a:r>
            <a:r>
              <a:rPr lang="en-US">
                <a:cs typeface="Calibri"/>
              </a:rPr>
              <a:t>–  </a:t>
            </a:r>
            <a:r>
              <a:rPr lang="en-US" err="1"/>
              <a:t>Vapour</a:t>
            </a:r>
            <a:r>
              <a:rPr lang="en-US"/>
              <a:t> products expose users to harmful toxins and high levels of ultrafine particles that can be inhaled deeply into the lungs and may cause inflammation and increased mucus in the airways, as well as lung damage, and lung disease. Of particular concern are the recent reports of </a:t>
            </a:r>
            <a:r>
              <a:rPr lang="en-US" u="sng">
                <a:hlinkClick r:id="rId3"/>
              </a:rPr>
              <a:t>severe lung illness</a:t>
            </a:r>
            <a:r>
              <a:rPr lang="en-US"/>
              <a:t> among people who use </a:t>
            </a:r>
            <a:r>
              <a:rPr lang="en-US" err="1"/>
              <a:t>vapour</a:t>
            </a:r>
            <a:r>
              <a:rPr lang="en-US"/>
              <a:t> products. Symptoms experienced include cough, shortness of breath, chest pain, nausea, vomiting, diarrhea, fatigue, fever, and weight loss</a:t>
            </a:r>
            <a:endParaRPr lang="en-US">
              <a:cs typeface="Calibri"/>
            </a:endParaRPr>
          </a:p>
          <a:p>
            <a:pPr>
              <a:lnSpc>
                <a:spcPct val="90000"/>
              </a:lnSpc>
              <a:spcBef>
                <a:spcPts val="1000"/>
              </a:spcBef>
            </a:pPr>
            <a:endParaRPr lang="en-US">
              <a:cs typeface="Calibri"/>
            </a:endParaRPr>
          </a:p>
          <a:p>
            <a:pPr>
              <a:lnSpc>
                <a:spcPct val="90000"/>
              </a:lnSpc>
              <a:spcBef>
                <a:spcPts val="1000"/>
              </a:spcBef>
            </a:pPr>
            <a:r>
              <a:rPr lang="en-US" b="1">
                <a:cs typeface="Calibri"/>
              </a:rPr>
              <a:t>Heart Disease </a:t>
            </a:r>
            <a:r>
              <a:rPr lang="en-US">
                <a:cs typeface="Calibri"/>
              </a:rPr>
              <a:t>- </a:t>
            </a:r>
            <a:r>
              <a:rPr lang="en-US"/>
              <a:t>Nicotine may cause an increased risk of developing heart disease among those who smoke tobacco products, and research suggests that people who vape may also be at a higher risk of developing heart disease. Vaping with nicotine has been shown to increase heart rate, and nicotine from </a:t>
            </a:r>
            <a:r>
              <a:rPr lang="en-US" err="1"/>
              <a:t>vapour</a:t>
            </a:r>
            <a:r>
              <a:rPr lang="en-US"/>
              <a:t> products may cause arteries and blood vessels to stiffen, potentially damaging these delicate tissues.</a:t>
            </a:r>
            <a:endParaRPr lang="en-US">
              <a:cs typeface="Calibri"/>
            </a:endParaRPr>
          </a:p>
          <a:p>
            <a:pPr>
              <a:lnSpc>
                <a:spcPct val="90000"/>
              </a:lnSpc>
              <a:spcBef>
                <a:spcPts val="1000"/>
              </a:spcBef>
            </a:pPr>
            <a:endParaRPr lang="en-US">
              <a:cs typeface="Calibri"/>
            </a:endParaRPr>
          </a:p>
          <a:p>
            <a:pPr>
              <a:lnSpc>
                <a:spcPct val="90000"/>
              </a:lnSpc>
              <a:spcBef>
                <a:spcPts val="1000"/>
              </a:spcBef>
            </a:pPr>
            <a:r>
              <a:rPr lang="en-US" b="1">
                <a:cs typeface="Calibri"/>
              </a:rPr>
              <a:t>Cancers </a:t>
            </a:r>
            <a:r>
              <a:rPr lang="en-US">
                <a:cs typeface="Calibri"/>
              </a:rPr>
              <a:t>– </a:t>
            </a:r>
            <a:r>
              <a:rPr lang="en-US"/>
              <a:t>The aerosol from </a:t>
            </a:r>
            <a:r>
              <a:rPr lang="en-US" err="1"/>
              <a:t>vapour</a:t>
            </a:r>
            <a:r>
              <a:rPr lang="en-US"/>
              <a:t> products contain chemicals that are suspected or known to cause cancer.</a:t>
            </a:r>
            <a:endParaRPr lang="en-US">
              <a:cs typeface="Calibri"/>
            </a:endParaRPr>
          </a:p>
          <a:p>
            <a:pPr>
              <a:lnSpc>
                <a:spcPct val="90000"/>
              </a:lnSpc>
              <a:spcBef>
                <a:spcPts val="1000"/>
              </a:spcBef>
            </a:pPr>
            <a:endParaRPr lang="en-US">
              <a:cs typeface="Calibri"/>
            </a:endParaRPr>
          </a:p>
          <a:p>
            <a:pPr>
              <a:lnSpc>
                <a:spcPct val="90000"/>
              </a:lnSpc>
              <a:spcBef>
                <a:spcPts val="1000"/>
              </a:spcBef>
            </a:pPr>
            <a:r>
              <a:rPr lang="en-US" b="1">
                <a:cs typeface="Calibri"/>
              </a:rPr>
              <a:t>Altered Fetal Development</a:t>
            </a:r>
            <a:r>
              <a:rPr lang="en-US">
                <a:cs typeface="Calibri"/>
              </a:rPr>
              <a:t> - </a:t>
            </a:r>
            <a:r>
              <a:rPr lang="en-US"/>
              <a:t>Nicotine is not safe for individuals to consume while pregnant, as nicotine is toxic to developing fetuses and can negatively influence brain development in utero.</a:t>
            </a:r>
            <a:endParaRPr lang="en-US">
              <a:cs typeface="Calibri"/>
            </a:endParaRPr>
          </a:p>
          <a:p>
            <a:pPr>
              <a:lnSpc>
                <a:spcPct val="90000"/>
              </a:lnSpc>
              <a:spcBef>
                <a:spcPts val="1000"/>
              </a:spcBef>
            </a:pPr>
            <a:endParaRPr lang="en-US">
              <a:cs typeface="Calibri"/>
            </a:endParaRPr>
          </a:p>
          <a:p>
            <a:pPr>
              <a:lnSpc>
                <a:spcPct val="90000"/>
              </a:lnSpc>
              <a:spcBef>
                <a:spcPts val="1000"/>
              </a:spcBef>
            </a:pPr>
            <a:r>
              <a:rPr lang="en-US" b="1">
                <a:cs typeface="Calibri"/>
              </a:rPr>
              <a:t>Unintended Injuries </a:t>
            </a:r>
            <a:r>
              <a:rPr lang="en-US">
                <a:cs typeface="Calibri"/>
              </a:rPr>
              <a:t>- </a:t>
            </a:r>
            <a:r>
              <a:rPr lang="en-US"/>
              <a:t>There is conclusive evidence that </a:t>
            </a:r>
            <a:r>
              <a:rPr lang="en-US" err="1"/>
              <a:t>vapour</a:t>
            </a:r>
            <a:r>
              <a:rPr lang="en-US"/>
              <a:t> products can explode and cause serious injuries and burns. This risk is significantly increased when batteries are of poor quality, stored improperly, or modified by the user.</a:t>
            </a:r>
            <a:endParaRPr lang="en-US">
              <a:cs typeface="Calibri"/>
            </a:endParaRPr>
          </a:p>
          <a:p>
            <a:pPr>
              <a:lnSpc>
                <a:spcPct val="90000"/>
              </a:lnSpc>
              <a:spcBef>
                <a:spcPts val="1000"/>
              </a:spcBef>
            </a:pPr>
            <a:endParaRPr lang="en-US">
              <a:cs typeface="Calibri"/>
            </a:endParaRPr>
          </a:p>
          <a:p>
            <a:pPr>
              <a:lnSpc>
                <a:spcPct val="90000"/>
              </a:lnSpc>
              <a:spcBef>
                <a:spcPts val="1000"/>
              </a:spcBef>
            </a:pPr>
            <a:r>
              <a:rPr lang="en-US" b="1">
                <a:cs typeface="Calibri"/>
              </a:rPr>
              <a:t>Mental Health Concerns (anxiety, stress, depression)</a:t>
            </a:r>
            <a:r>
              <a:rPr lang="en-US">
                <a:cs typeface="Calibri"/>
              </a:rPr>
              <a:t> - vaping not only affects physical health but can also impact mental health.  Young adults may use e-cigarettes as a way to cope not realizing the impact nicotine has on mental health.  Mental health concerns can become worse through the use of e-cigarettes in the long term.  </a:t>
            </a:r>
          </a:p>
          <a:p>
            <a:pPr>
              <a:lnSpc>
                <a:spcPct val="90000"/>
              </a:lnSpc>
              <a:spcBef>
                <a:spcPts val="1000"/>
              </a:spcBef>
            </a:pPr>
            <a:endParaRPr lang="en-US">
              <a:cs typeface="Calibri"/>
            </a:endParaRPr>
          </a:p>
          <a:p>
            <a:pPr>
              <a:lnSpc>
                <a:spcPct val="90000"/>
              </a:lnSpc>
              <a:spcBef>
                <a:spcPts val="1000"/>
              </a:spcBef>
            </a:pPr>
            <a:r>
              <a:rPr lang="en-US" b="1">
                <a:cs typeface="Calibri"/>
              </a:rPr>
              <a:t>Altered Sleep</a:t>
            </a:r>
            <a:r>
              <a:rPr lang="en-US">
                <a:cs typeface="Calibri"/>
              </a:rPr>
              <a:t> - Nicotine also has an impact on sleep.  Nicotine can stimulate the body causing it to awake and making it difficult to fall asleep and have a restful sleep. This can contribute to low mood; increased anxiety and reduced energy.        </a:t>
            </a:r>
          </a:p>
          <a:p>
            <a:pPr>
              <a:lnSpc>
                <a:spcPct val="90000"/>
              </a:lnSpc>
              <a:spcBef>
                <a:spcPts val="1000"/>
              </a:spcBef>
            </a:pPr>
            <a:endParaRPr lang="en-US"/>
          </a:p>
          <a:p>
            <a:pPr>
              <a:lnSpc>
                <a:spcPct val="90000"/>
              </a:lnSpc>
              <a:spcBef>
                <a:spcPts val="1000"/>
              </a:spcBef>
            </a:pPr>
            <a:endParaRPr lang="en-US"/>
          </a:p>
          <a:p>
            <a:r>
              <a:rPr lang="en-US"/>
              <a:t>Sources:</a:t>
            </a:r>
            <a:endParaRPr lang="en-US">
              <a:cs typeface="Calibri"/>
            </a:endParaRPr>
          </a:p>
          <a:p>
            <a:r>
              <a:rPr lang="en-US">
                <a:cs typeface="Calibri"/>
              </a:rPr>
              <a:t>Alaska Sleep Clinic. (2019). </a:t>
            </a:r>
            <a:r>
              <a:rPr lang="en-US" i="1"/>
              <a:t>Vaping: New US Epidemic and Its Connection to Sleep.  </a:t>
            </a:r>
            <a:r>
              <a:rPr lang="en-US"/>
              <a:t>Retrieved from: </a:t>
            </a:r>
            <a:r>
              <a:rPr lang="en-US">
                <a:hlinkClick r:id="rId4"/>
              </a:rPr>
              <a:t>https://www.alaskasleep.com/blog/vaping-new-us-epidemic-and-its-connection-to-sleep</a:t>
            </a:r>
            <a:endParaRPr lang="en-US"/>
          </a:p>
          <a:p>
            <a:endParaRPr lang="en-US"/>
          </a:p>
          <a:p>
            <a:r>
              <a:rPr lang="en-US"/>
              <a:t>Middlesex London Health Unit. (2020). </a:t>
            </a:r>
            <a:r>
              <a:rPr lang="en-US" i="1" err="1"/>
              <a:t>Vapour</a:t>
            </a:r>
            <a:r>
              <a:rPr lang="en-US" i="1"/>
              <a:t> Products (Electronic Cigarettes)</a:t>
            </a:r>
            <a:r>
              <a:rPr lang="en-US"/>
              <a:t>. Retrieved from: </a:t>
            </a:r>
            <a:r>
              <a:rPr lang="en-US">
                <a:hlinkClick r:id="rId5"/>
              </a:rPr>
              <a:t>https://www.healthunit.com/e-cigarettes</a:t>
            </a:r>
          </a:p>
          <a:p>
            <a:endParaRPr lang="en-US">
              <a:cs typeface="Calibri"/>
            </a:endParaRPr>
          </a:p>
          <a:p>
            <a:r>
              <a:rPr lang="en-US">
                <a:cs typeface="Calibri"/>
              </a:rPr>
              <a:t>Truth Initiative. (2021). </a:t>
            </a:r>
            <a:r>
              <a:rPr lang="en-US" i="1"/>
              <a:t>Colliding Crises: Youth Mental Health and Nicotine Use.  </a:t>
            </a:r>
            <a:r>
              <a:rPr lang="en-US"/>
              <a:t>Retrieved from: </a:t>
            </a:r>
            <a:r>
              <a:rPr lang="en-US">
                <a:hlinkClick r:id="rId6"/>
              </a:rPr>
              <a:t>https://truthinitiative.org/research-resources/emerging-tobacco-products/colliding-crises-youth-mental-health-and-nicotine-use</a:t>
            </a:r>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96BD776-D8B7-4C61-953D-DF2308282D9F}" type="slidenum">
              <a:rPr lang="en-US"/>
              <a:t>18</a:t>
            </a:fld>
            <a:endParaRPr lang="en-US"/>
          </a:p>
        </p:txBody>
      </p:sp>
    </p:spTree>
    <p:extLst>
      <p:ext uri="{BB962C8B-B14F-4D97-AF65-F5344CB8AC3E}">
        <p14:creationId xmlns:p14="http://schemas.microsoft.com/office/powerpoint/2010/main" val="489180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Information from the research article: </a:t>
            </a:r>
            <a:endParaRPr lang="en-US" dirty="0"/>
          </a:p>
          <a:p>
            <a:endParaRPr lang="en-US" dirty="0"/>
          </a:p>
          <a:p>
            <a:r>
              <a:rPr lang="en-US" dirty="0"/>
              <a:t>A lung imaging scientist who focuses her research on finding a cure for asthma and COPD, she pivoted her team’s research to begin investigating exactly what was going on inside the lungs of vapers.</a:t>
            </a:r>
            <a:endParaRPr lang="en-US" dirty="0">
              <a:cs typeface="Calibri"/>
            </a:endParaRPr>
          </a:p>
          <a:p>
            <a:endParaRPr lang="en-US" dirty="0"/>
          </a:p>
          <a:p>
            <a:r>
              <a:rPr lang="en-US" dirty="0"/>
              <a:t>“From a societal point of view, vaping has been pitched to these young people as a safer alternative to cigarette smoking, but as the imaging shows, we can see that vaping is not safe,” said </a:t>
            </a:r>
            <a:r>
              <a:rPr lang="en-US" dirty="0" err="1"/>
              <a:t>Parraga</a:t>
            </a:r>
            <a:r>
              <a:rPr lang="en-US" dirty="0"/>
              <a:t>.</a:t>
            </a:r>
            <a:endParaRPr lang="en-US" dirty="0">
              <a:cs typeface="Calibri" panose="020F0502020204030204"/>
            </a:endParaRPr>
          </a:p>
          <a:p>
            <a:endParaRPr lang="en-US" dirty="0"/>
          </a:p>
          <a:p>
            <a:r>
              <a:rPr lang="en-US" dirty="0"/>
              <a:t>Using a specialized MRI method in her lab at Robarts Research Institute and using an inert gas that research participants inhale into their lungs, </a:t>
            </a:r>
            <a:r>
              <a:rPr lang="en-US" b="1" dirty="0"/>
              <a:t>it is easy to see where the gas goes in the lungs, and more importantly, where it doesn’t go when it is blocked by destroyed airways and tissue.</a:t>
            </a:r>
            <a:endParaRPr lang="en-US" b="1" dirty="0">
              <a:cs typeface="Calibri"/>
            </a:endParaRPr>
          </a:p>
          <a:p>
            <a:endParaRPr lang="en-US" dirty="0">
              <a:cs typeface="Calibri"/>
            </a:endParaRPr>
          </a:p>
          <a:p>
            <a:r>
              <a:rPr lang="en-US" dirty="0"/>
              <a:t>“Our early results in vapers are driving our research in a new direction because we really want to understand what this means for children and teenagers over the long term,” she said. “</a:t>
            </a:r>
            <a:r>
              <a:rPr lang="en-US" b="1" dirty="0"/>
              <a:t>Because our techniques are so sensitive, we are revealing abnormalities that can’t be detected using CT or pulmonary function tests.”</a:t>
            </a:r>
            <a:endParaRPr lang="en-US" b="1" dirty="0">
              <a:cs typeface="Calibri"/>
            </a:endParaRPr>
          </a:p>
          <a:p>
            <a:endParaRPr lang="en-US" dirty="0"/>
          </a:p>
          <a:p>
            <a:r>
              <a:rPr lang="en-US" dirty="0" err="1"/>
              <a:t>Parraga</a:t>
            </a:r>
            <a:r>
              <a:rPr lang="en-US" dirty="0"/>
              <a:t> says </a:t>
            </a:r>
            <a:r>
              <a:rPr lang="en-US" b="1" dirty="0"/>
              <a:t>the lungs are overengineered for everyday life - designed for intense exercise from the prehistoric days of hunting and avoiding predators. Because of this, symptoms don’t present during day-to-day activities until the damage is quite severe. </a:t>
            </a:r>
            <a:r>
              <a:rPr lang="en-US" dirty="0"/>
              <a:t>She says because this same technology wasn’t around in the early days of smoking, they weren’t able to glean this kind of information about the damage until it was too late.</a:t>
            </a:r>
            <a:endParaRPr lang="en-US" dirty="0">
              <a:cs typeface="Calibri"/>
            </a:endParaRPr>
          </a:p>
          <a:p>
            <a:endParaRPr lang="en-US" dirty="0">
              <a:cs typeface="Calibri"/>
            </a:endParaRPr>
          </a:p>
          <a:p>
            <a:pPr>
              <a:lnSpc>
                <a:spcPct val="90000"/>
              </a:lnSpc>
              <a:spcBef>
                <a:spcPts val="1000"/>
              </a:spcBef>
            </a:pPr>
            <a:endParaRPr lang="en-US" dirty="0">
              <a:cs typeface="Calibri"/>
            </a:endParaRPr>
          </a:p>
          <a:p>
            <a:r>
              <a:rPr lang="en-US" dirty="0">
                <a:cs typeface="Calibri"/>
              </a:rPr>
              <a:t>Image and research: </a:t>
            </a:r>
            <a:r>
              <a:rPr lang="en-US" dirty="0">
                <a:hlinkClick r:id="rId3"/>
              </a:rPr>
              <a:t>https://www.schulich.uwo.ca/rapport/2020/robarts_discovery/grace_parraga.html#:~:text=%E2%80%9CWe%20are%20seeing%20a%20lot,now%20think%20we%20know%20why.%E2%80%9D</a:t>
            </a:r>
            <a:r>
              <a:rPr lang="en-US" dirty="0"/>
              <a:t>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96BD776-D8B7-4C61-953D-DF2308282D9F}" type="slidenum">
              <a:rPr lang="en-US"/>
              <a:t>19</a:t>
            </a:fld>
            <a:endParaRPr lang="en-US"/>
          </a:p>
        </p:txBody>
      </p:sp>
    </p:spTree>
    <p:extLst>
      <p:ext uri="{BB962C8B-B14F-4D97-AF65-F5344CB8AC3E}">
        <p14:creationId xmlns:p14="http://schemas.microsoft.com/office/powerpoint/2010/main" val="2551344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ct val="20000"/>
              </a:spcBef>
              <a:spcAft>
                <a:spcPct val="0"/>
              </a:spcAft>
              <a:buFont typeface="Arial"/>
              <a:buChar char="•"/>
            </a:pPr>
            <a:r>
              <a:rPr lang="en-US"/>
              <a:t>Tobacco Enforcement Officers with the Middlesex-London Health Unit enforce this law, monitoring all schools to ensure no one smokes in illegal areas. </a:t>
            </a:r>
          </a:p>
          <a:p>
            <a:pPr marL="171450" indent="-171450">
              <a:spcBef>
                <a:spcPct val="20000"/>
              </a:spcBef>
              <a:spcAft>
                <a:spcPct val="0"/>
              </a:spcAft>
              <a:buFont typeface="Arial"/>
              <a:buChar char="•"/>
            </a:pPr>
            <a:r>
              <a:rPr lang="en-US"/>
              <a:t>School staff who witness an offence can report it to an Inspector who will lay a charge on the school’s behalf.</a:t>
            </a:r>
            <a:endParaRPr lang="en-US">
              <a:cs typeface="Calibri" panose="020F0502020204030204"/>
            </a:endParaRPr>
          </a:p>
          <a:p>
            <a:pPr>
              <a:lnSpc>
                <a:spcPct val="90000"/>
              </a:lnSpc>
              <a:spcBef>
                <a:spcPts val="1000"/>
              </a:spcBef>
            </a:pPr>
            <a:endParaRPr lang="en-US">
              <a:cs typeface="Calibri" panose="020F0502020204030204"/>
            </a:endParaRPr>
          </a:p>
          <a:p>
            <a:pPr>
              <a:lnSpc>
                <a:spcPct val="90000"/>
              </a:lnSpc>
              <a:spcBef>
                <a:spcPts val="1000"/>
              </a:spcBef>
            </a:pPr>
            <a:r>
              <a:rPr lang="en-US">
                <a:cs typeface="Calibri" panose="020F0502020204030204"/>
              </a:rPr>
              <a:t>Subsequent offenders, with previous convictions, can get fines up to $5000. </a:t>
            </a:r>
          </a:p>
          <a:p>
            <a:pPr>
              <a:lnSpc>
                <a:spcPct val="90000"/>
              </a:lnSpc>
              <a:spcBef>
                <a:spcPts val="1000"/>
              </a:spcBef>
            </a:pPr>
            <a:endParaRPr lang="en-US">
              <a:cs typeface="Calibri" panose="020F0502020204030204"/>
            </a:endParaRPr>
          </a:p>
          <a:p>
            <a:pPr>
              <a:lnSpc>
                <a:spcPct val="90000"/>
              </a:lnSpc>
              <a:spcBef>
                <a:spcPts val="1000"/>
              </a:spcBef>
            </a:pPr>
            <a:endParaRPr lang="en-US">
              <a:cs typeface="Calibri" panose="020F0502020204030204"/>
            </a:endParaRPr>
          </a:p>
          <a:p>
            <a:pPr>
              <a:lnSpc>
                <a:spcPct val="90000"/>
              </a:lnSpc>
              <a:spcBef>
                <a:spcPts val="1000"/>
              </a:spcBef>
            </a:pPr>
            <a:r>
              <a:rPr lang="en-US">
                <a:cs typeface="Calibri" panose="020F0502020204030204"/>
              </a:rPr>
              <a:t>Sources:</a:t>
            </a:r>
          </a:p>
          <a:p>
            <a:pPr>
              <a:lnSpc>
                <a:spcPct val="90000"/>
              </a:lnSpc>
              <a:spcBef>
                <a:spcPts val="1000"/>
              </a:spcBef>
            </a:pPr>
            <a:r>
              <a:rPr lang="en-US"/>
              <a:t>Ontario Court of Justice. (n.d.). </a:t>
            </a:r>
            <a:r>
              <a:rPr lang="en-US" i="1"/>
              <a:t>Set Fines: Schedule 83.0.1: Smoke-Free Ontario Act, 2017.</a:t>
            </a:r>
            <a:r>
              <a:rPr lang="en-US"/>
              <a:t> Retrieved from: </a:t>
            </a:r>
            <a:r>
              <a:rPr lang="en-US">
                <a:hlinkClick r:id="rId3"/>
              </a:rPr>
              <a:t>http://www.ontariocourts.ca/ocj/how-do-i/set-fines/set-fines-i/schedule-83-0-1/</a:t>
            </a:r>
            <a:endParaRPr lang="en-US">
              <a:cs typeface="Calibri"/>
              <a:hlinkClick r:id="rId3"/>
            </a:endParaRPr>
          </a:p>
          <a:p>
            <a:pPr>
              <a:lnSpc>
                <a:spcPct val="90000"/>
              </a:lnSpc>
              <a:spcBef>
                <a:spcPts val="1000"/>
              </a:spcBef>
            </a:pPr>
            <a:r>
              <a:rPr lang="en-US">
                <a:cs typeface="Calibri"/>
              </a:rPr>
              <a:t>Middlesex London Health Unit. (2020). </a:t>
            </a:r>
            <a:r>
              <a:rPr lang="en-US" i="1" err="1">
                <a:cs typeface="Calibri"/>
              </a:rPr>
              <a:t>Vapour</a:t>
            </a:r>
            <a:r>
              <a:rPr lang="en-US" i="1">
                <a:cs typeface="Calibri"/>
              </a:rPr>
              <a:t> Products (Electronic Cigarettes</a:t>
            </a:r>
            <a:r>
              <a:rPr lang="en-US">
                <a:cs typeface="Calibri"/>
              </a:rPr>
              <a:t>). Retrieved from: </a:t>
            </a:r>
            <a:r>
              <a:rPr lang="en-US">
                <a:hlinkClick r:id="rId4"/>
              </a:rPr>
              <a:t>https://www.healthunit.com/e-cigarettes</a:t>
            </a:r>
            <a:endParaRPr lang="en-US">
              <a:cs typeface="Calibri"/>
            </a:endParaRPr>
          </a:p>
          <a:p>
            <a:pPr>
              <a:lnSpc>
                <a:spcPct val="90000"/>
              </a:lnSpc>
              <a:spcBef>
                <a:spcPts val="1000"/>
              </a:spcBef>
            </a:pPr>
            <a:endParaRPr lang="en-US">
              <a:cs typeface="Calibri"/>
            </a:endParaRPr>
          </a:p>
        </p:txBody>
      </p:sp>
      <p:sp>
        <p:nvSpPr>
          <p:cNvPr id="4" name="Slide Number Placeholder 3"/>
          <p:cNvSpPr>
            <a:spLocks noGrp="1"/>
          </p:cNvSpPr>
          <p:nvPr>
            <p:ph type="sldNum" sz="quarter" idx="5"/>
          </p:nvPr>
        </p:nvSpPr>
        <p:spPr/>
        <p:txBody>
          <a:bodyPr/>
          <a:lstStyle/>
          <a:p>
            <a:fld id="{D96BD776-D8B7-4C61-953D-DF2308282D9F}" type="slidenum">
              <a:rPr lang="en-US"/>
              <a:t>21</a:t>
            </a:fld>
            <a:endParaRPr lang="en-US"/>
          </a:p>
        </p:txBody>
      </p:sp>
    </p:spTree>
    <p:extLst>
      <p:ext uri="{BB962C8B-B14F-4D97-AF65-F5344CB8AC3E}">
        <p14:creationId xmlns:p14="http://schemas.microsoft.com/office/powerpoint/2010/main" val="156115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i="1" dirty="0"/>
              <a:t>Smoke-Free Ontario Act, 2017</a:t>
            </a:r>
            <a:r>
              <a:rPr lang="en-US" dirty="0"/>
              <a:t> regulates the sale, supply, use, display, and promotion of tobacco and </a:t>
            </a:r>
            <a:r>
              <a:rPr lang="en-US" dirty="0" err="1"/>
              <a:t>vapour</a:t>
            </a:r>
            <a:r>
              <a:rPr lang="en-US" dirty="0"/>
              <a:t> products, as well as the smoking and vaping of cannabis</a:t>
            </a:r>
          </a:p>
          <a:p>
            <a:endParaRPr lang="en-US" dirty="0">
              <a:cs typeface="Calibri"/>
            </a:endParaRPr>
          </a:p>
          <a:p>
            <a:r>
              <a:rPr lang="en-US" dirty="0">
                <a:cs typeface="Calibri"/>
              </a:rPr>
              <a:t>* Please note, the above list is not a complete representation of the areas you can not vape under the SFOA, 2017.    </a:t>
            </a:r>
            <a:endParaRPr lang="en-US" dirty="0"/>
          </a:p>
          <a:p>
            <a:endParaRPr lang="en-US" dirty="0">
              <a:cs typeface="Calibri"/>
            </a:endParaRPr>
          </a:p>
          <a:p>
            <a:endParaRPr lang="en-US" dirty="0">
              <a:cs typeface="Calibri"/>
            </a:endParaRPr>
          </a:p>
          <a:p>
            <a:r>
              <a:rPr lang="en-US" dirty="0">
                <a:cs typeface="Calibri"/>
              </a:rPr>
              <a:t>Source:</a:t>
            </a:r>
          </a:p>
          <a:p>
            <a:r>
              <a:rPr lang="en-US" dirty="0"/>
              <a:t>Ministry of Health &amp; Long-Term Care. (2018). </a:t>
            </a:r>
            <a:r>
              <a:rPr lang="en-US" i="1" dirty="0"/>
              <a:t>Where you can't smoke or vape in Ontario.</a:t>
            </a:r>
            <a:r>
              <a:rPr lang="en-US" dirty="0"/>
              <a:t> Retrieved from: </a:t>
            </a:r>
            <a:r>
              <a:rPr lang="en-US" dirty="0">
                <a:hlinkClick r:id="rId3"/>
              </a:rPr>
              <a:t>https://www.ontario.ca/page/where-you-cant-smoke-or-vape-ontario</a:t>
            </a:r>
            <a:endParaRPr lang="en-US" dirty="0">
              <a:cs typeface="Calibri"/>
              <a:hlinkClick r:id="rId3"/>
            </a:endParaRPr>
          </a:p>
          <a:p>
            <a:r>
              <a:rPr lang="en-US" dirty="0">
                <a:cs typeface="Calibri"/>
              </a:rPr>
              <a:t> </a:t>
            </a:r>
          </a:p>
          <a:p>
            <a:r>
              <a:rPr lang="en-US" dirty="0">
                <a:cs typeface="Calibri"/>
              </a:rPr>
              <a:t>Image:</a:t>
            </a:r>
            <a:r>
              <a:rPr lang="en-US" dirty="0"/>
              <a:t> </a:t>
            </a:r>
            <a:r>
              <a:rPr lang="en-US" dirty="0">
                <a:hlinkClick r:id="rId4"/>
              </a:rPr>
              <a:t>https://www.ontario.ca/page/no-smoking-no-vaping-signs-businesses</a:t>
            </a:r>
            <a:endParaRPr lang="en-US" dirty="0"/>
          </a:p>
          <a:p>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D96BD776-D8B7-4C61-953D-DF2308282D9F}" type="slidenum">
              <a:rPr lang="en-US"/>
              <a:t>22</a:t>
            </a:fld>
            <a:endParaRPr lang="en-US"/>
          </a:p>
        </p:txBody>
      </p:sp>
    </p:spTree>
    <p:extLst>
      <p:ext uri="{BB962C8B-B14F-4D97-AF65-F5344CB8AC3E}">
        <p14:creationId xmlns:p14="http://schemas.microsoft.com/office/powerpoint/2010/main" val="2885924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1.1 Intro Activity– Power Words </a:t>
            </a:r>
            <a:endParaRPr lang="en-US"/>
          </a:p>
          <a:p>
            <a:r>
              <a:rPr lang="en-US"/>
              <a:t>From Ontario Lung Association’s Talking About Vaping Series:  </a:t>
            </a:r>
            <a:endParaRPr lang="en-US">
              <a:cs typeface="Calibri"/>
            </a:endParaRPr>
          </a:p>
          <a:p>
            <a:r>
              <a:rPr lang="en-US"/>
              <a:t> </a:t>
            </a:r>
            <a:r>
              <a:rPr lang="en-US">
                <a:hlinkClick r:id="rId3"/>
              </a:rPr>
              <a:t>https://operationfresh.wpenginepowered.com/wp-content/uploads/2023/01/Talking_About_Vaping_V5nl.pdf</a:t>
            </a:r>
            <a:r>
              <a:rPr lang="en-US"/>
              <a:t> </a:t>
            </a:r>
            <a:endParaRPr lang="en-US">
              <a:cs typeface="Calibri" panose="020F0502020204030204"/>
              <a:hlinkClick r:id="rId4"/>
            </a:endParaRPr>
          </a:p>
          <a:p>
            <a:endParaRPr lang="en-US">
              <a:cs typeface="Calibri" panose="020F0502020204030204"/>
            </a:endParaRPr>
          </a:p>
          <a:p>
            <a:endParaRPr lang="en-US"/>
          </a:p>
          <a:p>
            <a:r>
              <a:rPr lang="en-US" b="1"/>
              <a:t>Objective:</a:t>
            </a:r>
            <a:r>
              <a:rPr lang="en-US"/>
              <a:t> To establish existing knowledge about vaping among youth.</a:t>
            </a:r>
            <a:endParaRPr lang="en-US">
              <a:cs typeface="Calibri"/>
            </a:endParaRPr>
          </a:p>
          <a:p>
            <a:r>
              <a:rPr lang="en-US"/>
              <a:t> </a:t>
            </a:r>
            <a:endParaRPr lang="en-US">
              <a:cs typeface="Calibri"/>
            </a:endParaRPr>
          </a:p>
          <a:p>
            <a:r>
              <a:rPr lang="en-US" b="1"/>
              <a:t>TIME</a:t>
            </a:r>
            <a:r>
              <a:rPr lang="en-US"/>
              <a:t>: 10 minutes</a:t>
            </a:r>
            <a:endParaRPr lang="en-US">
              <a:cs typeface="Calibri"/>
            </a:endParaRPr>
          </a:p>
          <a:p>
            <a:endParaRPr lang="en-US"/>
          </a:p>
          <a:p>
            <a:r>
              <a:rPr lang="en-US" b="1"/>
              <a:t>MATERIALS:</a:t>
            </a:r>
            <a:endParaRPr lang="en-US"/>
          </a:p>
          <a:p>
            <a:r>
              <a:rPr lang="en-US"/>
              <a:t>• Flip Chart Paper or White Board </a:t>
            </a:r>
            <a:endParaRPr lang="en-US">
              <a:cs typeface="Calibri"/>
            </a:endParaRPr>
          </a:p>
          <a:p>
            <a:r>
              <a:rPr lang="en-US"/>
              <a:t>• Markers </a:t>
            </a:r>
            <a:endParaRPr lang="en-US">
              <a:cs typeface="Calibri"/>
            </a:endParaRPr>
          </a:p>
          <a:p>
            <a:r>
              <a:rPr lang="en-US"/>
              <a:t>• Post-it Notes </a:t>
            </a:r>
            <a:endParaRPr lang="en-US">
              <a:cs typeface="Calibri"/>
            </a:endParaRPr>
          </a:p>
          <a:p>
            <a:r>
              <a:rPr lang="en-US"/>
              <a:t>• Pens</a:t>
            </a:r>
            <a:endParaRPr lang="en-US">
              <a:cs typeface="Calibri"/>
            </a:endParaRPr>
          </a:p>
          <a:p>
            <a:endParaRPr lang="en-US"/>
          </a:p>
          <a:p>
            <a:r>
              <a:rPr lang="en-US" b="1"/>
              <a:t>PREPARATION: </a:t>
            </a:r>
            <a:endParaRPr lang="en-US"/>
          </a:p>
          <a:p>
            <a:r>
              <a:rPr lang="en-US"/>
              <a:t>• Prepare a flipchart with the question “What Do We Know?”</a:t>
            </a:r>
            <a:endParaRPr lang="en-US">
              <a:cs typeface="Calibri"/>
            </a:endParaRPr>
          </a:p>
          <a:p>
            <a:endParaRPr lang="en-US"/>
          </a:p>
          <a:p>
            <a:r>
              <a:rPr lang="en-US" b="1"/>
              <a:t>INSTRUCTIONS: </a:t>
            </a:r>
            <a:endParaRPr lang="en-US"/>
          </a:p>
          <a:p>
            <a:r>
              <a:rPr lang="en-US"/>
              <a:t>• Hand out a </a:t>
            </a:r>
            <a:r>
              <a:rPr lang="en-US" err="1"/>
              <a:t>post-it</a:t>
            </a:r>
            <a:r>
              <a:rPr lang="en-US"/>
              <a:t> note to every participant and ask them to write down the first thing that comes to mind when they think about vaping (</a:t>
            </a:r>
            <a:r>
              <a:rPr lang="en-US" b="1"/>
              <a:t>What do you already know about e-cigarettes and vaping?)</a:t>
            </a:r>
            <a:endParaRPr lang="en-US">
              <a:cs typeface="Calibri"/>
            </a:endParaRPr>
          </a:p>
          <a:p>
            <a:r>
              <a:rPr lang="en-US"/>
              <a:t>• Have participants post their notes on the flipchart/white board </a:t>
            </a:r>
            <a:endParaRPr lang="en-US">
              <a:cs typeface="Calibri"/>
            </a:endParaRPr>
          </a:p>
          <a:p>
            <a:r>
              <a:rPr lang="en-US"/>
              <a:t>• After everyone has posted their </a:t>
            </a:r>
            <a:r>
              <a:rPr lang="en-US" err="1"/>
              <a:t>post-it</a:t>
            </a:r>
            <a:r>
              <a:rPr lang="en-US"/>
              <a:t> notes, have participants gather around the flipchart to look at all of the responses </a:t>
            </a:r>
            <a:endParaRPr lang="en-US">
              <a:cs typeface="Calibri"/>
            </a:endParaRPr>
          </a:p>
          <a:p>
            <a:r>
              <a:rPr lang="en-US"/>
              <a:t>• Have the group reflect on the questions/responses</a:t>
            </a:r>
            <a:endParaRPr lang="en-US">
              <a:cs typeface="Calibri"/>
            </a:endParaRPr>
          </a:p>
          <a:p>
            <a:endParaRPr lang="en-US"/>
          </a:p>
          <a:p>
            <a:r>
              <a:rPr lang="en-US" b="1"/>
              <a:t>REFLECTION QUESTIONS: </a:t>
            </a:r>
            <a:endParaRPr lang="en-US"/>
          </a:p>
          <a:p>
            <a:r>
              <a:rPr lang="en-US"/>
              <a:t>• How hard/easy was it to answer the question? </a:t>
            </a:r>
            <a:endParaRPr lang="en-US">
              <a:cs typeface="Calibri"/>
            </a:endParaRPr>
          </a:p>
          <a:p>
            <a:r>
              <a:rPr lang="en-US"/>
              <a:t>• What patterns/trends do you see emerging when you look at everyone’s response?</a:t>
            </a:r>
            <a:endParaRPr lang="en-US">
              <a:cs typeface="Calibri"/>
            </a:endParaRPr>
          </a:p>
          <a:p>
            <a:endParaRPr lang="en-US">
              <a:cs typeface="Calibri"/>
            </a:endParaRPr>
          </a:p>
          <a:p>
            <a:endParaRPr lang="en-US">
              <a:cs typeface="Calibri"/>
            </a:endParaRPr>
          </a:p>
          <a:p>
            <a:r>
              <a:rPr lang="en-US">
                <a:cs typeface="Calibri"/>
              </a:rPr>
              <a:t>Source:</a:t>
            </a:r>
          </a:p>
          <a:p>
            <a:r>
              <a:rPr lang="en-US"/>
              <a:t>The Ontario Lung Association. (2022).  </a:t>
            </a:r>
            <a:r>
              <a:rPr lang="en-US" i="1"/>
              <a:t>Talking about... Series</a:t>
            </a:r>
            <a:r>
              <a:rPr lang="en-US"/>
              <a:t>.  Retrieved from: </a:t>
            </a:r>
            <a:endParaRPr lang="en-US">
              <a:cs typeface="Calibri"/>
            </a:endParaRPr>
          </a:p>
          <a:p>
            <a:r>
              <a:rPr lang="en-US">
                <a:hlinkClick r:id="rId4"/>
              </a:rPr>
              <a:t>https://42wsqg1rthg11z8qhww68l41-wpengine.netdna-ssl.com/wp-content/uploads/2020/02/Talking_About_Vaping_V5nl.pdf</a:t>
            </a:r>
            <a:endParaRPr lang="en-US">
              <a:cs typeface="Calibri"/>
              <a:hlinkClick r:id="rId4"/>
            </a:endParaRPr>
          </a:p>
          <a:p>
            <a:endParaRPr lang="en-US">
              <a:cs typeface="Calibri"/>
            </a:endParaRPr>
          </a:p>
          <a:p>
            <a:endParaRPr lang="en-US">
              <a:cs typeface="Calibri"/>
            </a:endParaRPr>
          </a:p>
          <a:p>
            <a:r>
              <a:rPr lang="en-US">
                <a:cs typeface="Calibri"/>
              </a:rPr>
              <a:t>Image: Canva</a:t>
            </a:r>
          </a:p>
          <a:p>
            <a:endParaRPr lang="en-US">
              <a:cs typeface="Calibri"/>
            </a:endParaRPr>
          </a:p>
          <a:p>
            <a:pPr algn="ctr">
              <a:lnSpc>
                <a:spcPct val="90000"/>
              </a:lnSpc>
              <a:spcBef>
                <a:spcPts val="1000"/>
              </a:spcBef>
            </a:pPr>
            <a:endParaRPr lang="en-CA" b="1">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96BD776-D8B7-4C61-953D-DF2308282D9F}" type="slidenum">
              <a:t>3</a:t>
            </a:fld>
            <a:endParaRPr lang="en-US"/>
          </a:p>
        </p:txBody>
      </p:sp>
    </p:spTree>
    <p:extLst>
      <p:ext uri="{BB962C8B-B14F-4D97-AF65-F5344CB8AC3E}">
        <p14:creationId xmlns:p14="http://schemas.microsoft.com/office/powerpoint/2010/main" val="4111312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2.1 Intro Activity– Number Cluster Brainstorm </a:t>
            </a:r>
            <a:endParaRPr lang="en-US" dirty="0"/>
          </a:p>
          <a:p>
            <a:r>
              <a:rPr lang="en-US" dirty="0"/>
              <a:t>From Ontario Lung Association’s Talking About Vaping Series: </a:t>
            </a:r>
            <a:endParaRPr lang="en-US" dirty="0">
              <a:cs typeface="Calibri"/>
            </a:endParaRPr>
          </a:p>
          <a:p>
            <a:r>
              <a:rPr lang="en-US" dirty="0">
                <a:hlinkClick r:id="rId3"/>
              </a:rPr>
              <a:t>Talking About… VAPING / E-CIGARETTES (lunghealth.ca)</a:t>
            </a:r>
            <a:endParaRPr lang="en-US" dirty="0"/>
          </a:p>
          <a:p>
            <a:endParaRPr lang="en-US" dirty="0">
              <a:cs typeface="Calibri"/>
            </a:endParaRPr>
          </a:p>
          <a:p>
            <a:r>
              <a:rPr lang="en-US" b="1" dirty="0"/>
              <a:t>Time: </a:t>
            </a:r>
            <a:r>
              <a:rPr lang="en-US" dirty="0"/>
              <a:t>10 minutes </a:t>
            </a:r>
            <a:endParaRPr lang="en-US" dirty="0">
              <a:cs typeface="Calibri"/>
            </a:endParaRPr>
          </a:p>
          <a:p>
            <a:endParaRPr lang="en-US" dirty="0">
              <a:cs typeface="Calibri"/>
            </a:endParaRPr>
          </a:p>
          <a:p>
            <a:r>
              <a:rPr lang="en-US" b="1" dirty="0"/>
              <a:t>PREPARATION: </a:t>
            </a:r>
            <a:endParaRPr lang="en-US" dirty="0"/>
          </a:p>
          <a:p>
            <a:r>
              <a:rPr lang="en-US" dirty="0"/>
              <a:t>• Rearrange the room so there is enough space for participants to move around the room.</a:t>
            </a:r>
            <a:endParaRPr lang="en-US" dirty="0">
              <a:cs typeface="Calibri"/>
            </a:endParaRPr>
          </a:p>
          <a:p>
            <a:endParaRPr lang="en-US" dirty="0"/>
          </a:p>
          <a:p>
            <a:r>
              <a:rPr lang="en-US" b="1" dirty="0"/>
              <a:t>INSTRUCTIONS: </a:t>
            </a:r>
            <a:endParaRPr lang="en-US" dirty="0"/>
          </a:p>
          <a:p>
            <a:r>
              <a:rPr lang="en-US" dirty="0"/>
              <a:t>• Facilitator will call out a number between 2 and 5 while participants are moving around the room</a:t>
            </a:r>
            <a:endParaRPr lang="en-US" dirty="0">
              <a:cs typeface="Calibri"/>
            </a:endParaRPr>
          </a:p>
          <a:p>
            <a:r>
              <a:rPr lang="en-US" dirty="0"/>
              <a:t>• Participants will then have to quickly form groups based on the number that is called out (if there is an odd number, remaining participants can join the group closest to them) </a:t>
            </a:r>
            <a:endParaRPr lang="en-US" dirty="0">
              <a:cs typeface="Calibri"/>
            </a:endParaRPr>
          </a:p>
          <a:p>
            <a:r>
              <a:rPr lang="en-US" dirty="0"/>
              <a:t>• In their groups, participants must answer the question that the facilitator reads out: </a:t>
            </a:r>
            <a:endParaRPr lang="en-US" dirty="0">
              <a:cs typeface="Calibri"/>
            </a:endParaRPr>
          </a:p>
          <a:p>
            <a:endParaRPr lang="en-US" dirty="0"/>
          </a:p>
          <a:p>
            <a:r>
              <a:rPr lang="en-US" b="1" dirty="0"/>
              <a:t>1. Why do you think vaping has become so popular? </a:t>
            </a:r>
            <a:endParaRPr lang="en-US" b="1" dirty="0">
              <a:cs typeface="Calibri"/>
            </a:endParaRPr>
          </a:p>
          <a:p>
            <a:r>
              <a:rPr lang="en-US" b="1" dirty="0"/>
              <a:t>2. What are your biggest concerns about vaping?</a:t>
            </a:r>
            <a:endParaRPr lang="en-US" b="1" dirty="0">
              <a:cs typeface="Calibri"/>
            </a:endParaRPr>
          </a:p>
          <a:p>
            <a:endParaRPr lang="en-US" dirty="0">
              <a:cs typeface="Calibri"/>
            </a:endParaRPr>
          </a:p>
          <a:p>
            <a:r>
              <a:rPr lang="en-US" b="1" dirty="0">
                <a:cs typeface="Calibri"/>
              </a:rPr>
              <a:t>REFLECTION:</a:t>
            </a:r>
          </a:p>
          <a:p>
            <a:pPr marL="171450" indent="-171450">
              <a:buFont typeface="Arial"/>
              <a:buChar char="•"/>
            </a:pPr>
            <a:r>
              <a:rPr lang="en-US" dirty="0">
                <a:cs typeface="Calibri"/>
              </a:rPr>
              <a:t>Take some time to review the responses from each group</a:t>
            </a:r>
          </a:p>
          <a:p>
            <a:pPr marL="171450" indent="-171450">
              <a:buFont typeface="Arial"/>
              <a:buChar char="•"/>
            </a:pPr>
            <a:endParaRPr lang="en-US" dirty="0">
              <a:cs typeface="Calibri"/>
            </a:endParaRPr>
          </a:p>
          <a:p>
            <a:pPr marL="171450" indent="-171450">
              <a:buFont typeface="Arial"/>
              <a:buChar char="•"/>
            </a:pPr>
            <a:endParaRPr lang="en-US" dirty="0">
              <a:cs typeface="Calibri"/>
            </a:endParaRPr>
          </a:p>
          <a:p>
            <a:r>
              <a:rPr lang="en-US" dirty="0">
                <a:cs typeface="Calibri"/>
              </a:rPr>
              <a:t>Source:</a:t>
            </a:r>
          </a:p>
          <a:p>
            <a:r>
              <a:rPr lang="en-US" dirty="0"/>
              <a:t>The Ontario Lung Association. (2022).  </a:t>
            </a:r>
            <a:r>
              <a:rPr lang="en-US" i="1" dirty="0"/>
              <a:t>Talking about... Series</a:t>
            </a:r>
            <a:r>
              <a:rPr lang="en-US" dirty="0"/>
              <a:t>.  Retrieved from:  </a:t>
            </a:r>
            <a:endParaRPr lang="en-US" dirty="0">
              <a:cs typeface="Calibri"/>
            </a:endParaRPr>
          </a:p>
          <a:p>
            <a:r>
              <a:rPr lang="en-US" dirty="0">
                <a:hlinkClick r:id="rId4"/>
              </a:rPr>
              <a:t>https://42wsqg1rthg11z8qhww68l41-wpengine.netdna-ssl.com/wp-content/uploads/2020/02/Talking_About_Vaping_V5nl.pdf</a:t>
            </a:r>
            <a:endParaRPr lang="en-US" dirty="0">
              <a:cs typeface="Calibri"/>
            </a:endParaRPr>
          </a:p>
          <a:p>
            <a:endParaRPr lang="en-US" dirty="0">
              <a:cs typeface="Calibri"/>
            </a:endParaRPr>
          </a:p>
          <a:p>
            <a:pPr>
              <a:buFont typeface="Arial"/>
            </a:pPr>
            <a:r>
              <a:rPr lang="en-US" dirty="0">
                <a:cs typeface="Calibri"/>
              </a:rPr>
              <a:t>Image: Canva</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96BD776-D8B7-4C61-953D-DF2308282D9F}" type="slidenum">
              <a:t>23</a:t>
            </a:fld>
            <a:endParaRPr lang="en-US"/>
          </a:p>
        </p:txBody>
      </p:sp>
    </p:spTree>
    <p:extLst>
      <p:ext uri="{BB962C8B-B14F-4D97-AF65-F5344CB8AC3E}">
        <p14:creationId xmlns:p14="http://schemas.microsoft.com/office/powerpoint/2010/main" val="5885251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Sources:</a:t>
            </a:r>
            <a:endParaRPr lang="en-US"/>
          </a:p>
          <a:p>
            <a:r>
              <a:rPr lang="en-US"/>
              <a:t>Middlesex London Health Unit. (2020).</a:t>
            </a:r>
            <a:r>
              <a:rPr lang="en-US" i="1"/>
              <a:t> </a:t>
            </a:r>
            <a:r>
              <a:rPr lang="en-US" i="1" err="1"/>
              <a:t>Vapour</a:t>
            </a:r>
            <a:r>
              <a:rPr lang="en-US" i="1"/>
              <a:t> Products (Electronic Cigarettes)</a:t>
            </a:r>
            <a:r>
              <a:rPr lang="en-US"/>
              <a:t>. Retrieved from: </a:t>
            </a:r>
            <a:r>
              <a:rPr lang="en-US">
                <a:hlinkClick r:id="rId3"/>
              </a:rPr>
              <a:t>https://www.healthunit.com/e-cigarettes</a:t>
            </a:r>
            <a:endParaRPr lang="en-US">
              <a:cs typeface="Calibri" panose="020F0502020204030204"/>
            </a:endParaRPr>
          </a:p>
          <a:p>
            <a:r>
              <a:rPr lang="en-US">
                <a:cs typeface="Calibri" panose="020F0502020204030204"/>
              </a:rPr>
              <a:t>Canadian Mental Health Association. (2022). </a:t>
            </a:r>
            <a:r>
              <a:rPr lang="en-US" i="1">
                <a:cs typeface="Calibri" panose="020F0502020204030204"/>
              </a:rPr>
              <a:t>Harm Reduction</a:t>
            </a:r>
            <a:r>
              <a:rPr lang="en-US">
                <a:cs typeface="Calibri" panose="020F0502020204030204"/>
              </a:rPr>
              <a:t>.  Retrieved from: </a:t>
            </a:r>
            <a:r>
              <a:rPr lang="en-US">
                <a:hlinkClick r:id="rId4"/>
              </a:rPr>
              <a:t>https://ontario.cmha.ca/harm-reduction/</a:t>
            </a:r>
            <a:endParaRPr lang="en-US"/>
          </a:p>
          <a:p>
            <a:r>
              <a:rPr lang="en-US">
                <a:cs typeface="Calibri"/>
              </a:rPr>
              <a:t>Wellington Dufferin Guelph Public Health. (2023). </a:t>
            </a:r>
            <a:r>
              <a:rPr lang="en-US" i="1"/>
              <a:t>Vaping Information Session for Parents with Dr. Tenenbaum</a:t>
            </a:r>
            <a:r>
              <a:rPr lang="en-US">
                <a:cs typeface="Calibri"/>
              </a:rPr>
              <a:t>. Retrieved from: </a:t>
            </a:r>
            <a:r>
              <a:rPr lang="en-US">
                <a:hlinkClick r:id="rId5"/>
              </a:rPr>
              <a:t>https://wdgpublichealth.ca/your-health/vaping</a:t>
            </a:r>
            <a:r>
              <a:rPr lang="en-US"/>
              <a:t> </a:t>
            </a:r>
            <a:endParaRPr lang="en-US">
              <a:cs typeface="Calibri"/>
            </a:endParaRP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D96BD776-D8B7-4C61-953D-DF2308282D9F}" type="slidenum">
              <a:rPr lang="en-US"/>
              <a:t>25</a:t>
            </a:fld>
            <a:endParaRPr lang="en-US"/>
          </a:p>
        </p:txBody>
      </p:sp>
    </p:spTree>
    <p:extLst>
      <p:ext uri="{BB962C8B-B14F-4D97-AF65-F5344CB8AC3E}">
        <p14:creationId xmlns:p14="http://schemas.microsoft.com/office/powerpoint/2010/main" val="1197757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Source:</a:t>
            </a:r>
            <a:endParaRPr lang="en-US"/>
          </a:p>
          <a:p>
            <a:r>
              <a:rPr lang="en-US"/>
              <a:t>Middlesex London Health Unit. (2020). </a:t>
            </a:r>
            <a:r>
              <a:rPr lang="en-US" i="1" err="1"/>
              <a:t>Vapour</a:t>
            </a:r>
            <a:r>
              <a:rPr lang="en-US" i="1"/>
              <a:t> Products (Electronic Cigarettes)</a:t>
            </a:r>
            <a:r>
              <a:rPr lang="en-US"/>
              <a:t>. Retrieved from: </a:t>
            </a:r>
            <a:r>
              <a:rPr lang="en-US">
                <a:hlinkClick r:id="rId3"/>
              </a:rPr>
              <a:t>https://www.healthunit.com/e-cigarettes</a:t>
            </a:r>
            <a:endParaRPr lang="en-US"/>
          </a:p>
        </p:txBody>
      </p:sp>
      <p:sp>
        <p:nvSpPr>
          <p:cNvPr id="4" name="Slide Number Placeholder 3"/>
          <p:cNvSpPr>
            <a:spLocks noGrp="1"/>
          </p:cNvSpPr>
          <p:nvPr>
            <p:ph type="sldNum" sz="quarter" idx="5"/>
          </p:nvPr>
        </p:nvSpPr>
        <p:spPr/>
        <p:txBody>
          <a:bodyPr/>
          <a:lstStyle/>
          <a:p>
            <a:fld id="{D96BD776-D8B7-4C61-953D-DF2308282D9F}" type="slidenum">
              <a:rPr lang="en-US"/>
              <a:t>26</a:t>
            </a:fld>
            <a:endParaRPr lang="en-US"/>
          </a:p>
        </p:txBody>
      </p:sp>
    </p:spTree>
    <p:extLst>
      <p:ext uri="{BB962C8B-B14F-4D97-AF65-F5344CB8AC3E}">
        <p14:creationId xmlns:p14="http://schemas.microsoft.com/office/powerpoint/2010/main" val="16092759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Optional video:</a:t>
            </a:r>
            <a:r>
              <a:rPr lang="en-US" b="1">
                <a:cs typeface="Calibri"/>
              </a:rPr>
              <a:t> Quash- How it works Video:</a:t>
            </a:r>
            <a:r>
              <a:rPr lang="en-US">
                <a:cs typeface="Calibri"/>
              </a:rPr>
              <a:t> </a:t>
            </a:r>
            <a:r>
              <a:rPr lang="en-US">
                <a:hlinkClick r:id="rId3"/>
              </a:rPr>
              <a:t>https://www.quashapp.com/how-it-works</a:t>
            </a:r>
            <a:endParaRPr lang="en-US"/>
          </a:p>
          <a:p>
            <a:endParaRPr lang="en-US"/>
          </a:p>
          <a:p>
            <a:r>
              <a:rPr lang="en-US">
                <a:cs typeface="Calibri"/>
              </a:rPr>
              <a:t>Quash APP: </a:t>
            </a:r>
            <a:r>
              <a:rPr lang="en-US">
                <a:hlinkClick r:id="rId4"/>
              </a:rPr>
              <a:t>https://www.quashapp.com/</a:t>
            </a:r>
            <a:r>
              <a:rPr lang="en-US"/>
              <a:t> </a:t>
            </a:r>
          </a:p>
          <a:p>
            <a:endParaRPr lang="en-US">
              <a:cs typeface="Calibri"/>
            </a:endParaRPr>
          </a:p>
          <a:p>
            <a:r>
              <a:rPr lang="en-US">
                <a:cs typeface="Calibri"/>
              </a:rPr>
              <a:t>Smokers Helpline: </a:t>
            </a:r>
            <a:r>
              <a:rPr lang="en-US">
                <a:hlinkClick r:id="rId5"/>
              </a:rPr>
              <a:t>https://www.smokershelpline.ca/</a:t>
            </a:r>
            <a:endParaRPr lang="en-US">
              <a:cs typeface="Calibri"/>
            </a:endParaRPr>
          </a:p>
          <a:p>
            <a:endParaRPr lang="en-US"/>
          </a:p>
          <a:p>
            <a:endParaRPr lang="en-US">
              <a:cs typeface="Calibri"/>
            </a:endParaRPr>
          </a:p>
          <a:p>
            <a:endParaRPr lang="en-US">
              <a:cs typeface="Calibri"/>
            </a:endParaRPr>
          </a:p>
          <a:p>
            <a:r>
              <a:rPr lang="en-US">
                <a:cs typeface="Calibri"/>
              </a:rPr>
              <a:t>Image: Canva</a:t>
            </a:r>
          </a:p>
          <a:p>
            <a:r>
              <a:rPr lang="en-US">
                <a:cs typeface="Calibri"/>
              </a:rPr>
              <a:t> </a:t>
            </a:r>
          </a:p>
        </p:txBody>
      </p:sp>
      <p:sp>
        <p:nvSpPr>
          <p:cNvPr id="4" name="Slide Number Placeholder 3"/>
          <p:cNvSpPr>
            <a:spLocks noGrp="1"/>
          </p:cNvSpPr>
          <p:nvPr>
            <p:ph type="sldNum" sz="quarter" idx="5"/>
          </p:nvPr>
        </p:nvSpPr>
        <p:spPr/>
        <p:txBody>
          <a:bodyPr/>
          <a:lstStyle/>
          <a:p>
            <a:fld id="{D96BD776-D8B7-4C61-953D-DF2308282D9F}" type="slidenum">
              <a:rPr lang="en-US"/>
              <a:t>28</a:t>
            </a:fld>
            <a:endParaRPr lang="en-US"/>
          </a:p>
        </p:txBody>
      </p:sp>
    </p:spTree>
    <p:extLst>
      <p:ext uri="{BB962C8B-B14F-4D97-AF65-F5344CB8AC3E}">
        <p14:creationId xmlns:p14="http://schemas.microsoft.com/office/powerpoint/2010/main" val="18143329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cs typeface="Calibri"/>
              </a:rPr>
              <a:t>Optional activity to supplement the presentation.  </a:t>
            </a:r>
            <a:r>
              <a:rPr lang="en-CA"/>
              <a:t>You may need to create a Kahoot account if you do not already have one or can try to continue as a guest.</a:t>
            </a:r>
            <a:r>
              <a:rPr lang="en-CA">
                <a:cs typeface="Calibri" panose="020F0502020204030204"/>
              </a:rPr>
              <a:t> </a:t>
            </a:r>
          </a:p>
          <a:p>
            <a:endParaRPr lang="en-CA" b="1"/>
          </a:p>
          <a:p>
            <a:r>
              <a:rPr lang="en-CA">
                <a:cs typeface="Calibri"/>
              </a:rPr>
              <a:t>Link to E-Cigarette &amp; Vaping Kahoot – (or search </a:t>
            </a:r>
            <a:r>
              <a:rPr lang="en-CA" err="1">
                <a:cs typeface="Calibri"/>
              </a:rPr>
              <a:t>yatteamkahoot</a:t>
            </a:r>
            <a:r>
              <a:rPr lang="en-CA">
                <a:cs typeface="Calibri"/>
              </a:rPr>
              <a:t>):</a:t>
            </a:r>
            <a:endParaRPr lang="en-CA"/>
          </a:p>
          <a:p>
            <a:r>
              <a:rPr lang="en-CA">
                <a:hlinkClick r:id="rId3"/>
              </a:rPr>
              <a:t>https://play.kahoot.it/v2/?quizId=c6bc2f17-2272-423c-b291-ee769dcd6856</a:t>
            </a:r>
            <a:endParaRPr lang="en-US">
              <a:cs typeface="Calibri"/>
            </a:endParaRPr>
          </a:p>
          <a:p>
            <a:endParaRPr lang="en-CA"/>
          </a:p>
        </p:txBody>
      </p:sp>
      <p:sp>
        <p:nvSpPr>
          <p:cNvPr id="4" name="Slide Number Placeholder 3"/>
          <p:cNvSpPr>
            <a:spLocks noGrp="1"/>
          </p:cNvSpPr>
          <p:nvPr>
            <p:ph type="sldNum" sz="quarter" idx="5"/>
          </p:nvPr>
        </p:nvSpPr>
        <p:spPr/>
        <p:txBody>
          <a:bodyPr/>
          <a:lstStyle/>
          <a:p>
            <a:fld id="{FB7D153D-D541-4D85-9560-20AC9722E15C}" type="slidenum">
              <a:rPr lang="en-CA" smtClean="0"/>
              <a:t>29</a:t>
            </a:fld>
            <a:endParaRPr lang="en-CA"/>
          </a:p>
        </p:txBody>
      </p:sp>
    </p:spTree>
    <p:extLst>
      <p:ext uri="{BB962C8B-B14F-4D97-AF65-F5344CB8AC3E}">
        <p14:creationId xmlns:p14="http://schemas.microsoft.com/office/powerpoint/2010/main" val="489008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4 main components of an e-cigarette: </a:t>
            </a:r>
            <a:endParaRPr lang="en-US">
              <a:cs typeface="Calibri"/>
            </a:endParaRPr>
          </a:p>
          <a:p>
            <a:pPr marL="171450" indent="-171450">
              <a:buFont typeface="Arial"/>
              <a:buChar char="•"/>
            </a:pPr>
            <a:r>
              <a:rPr lang="en-US"/>
              <a:t>battery</a:t>
            </a:r>
            <a:endParaRPr lang="en-US">
              <a:cs typeface="Calibri"/>
            </a:endParaRPr>
          </a:p>
          <a:p>
            <a:pPr marL="171450" indent="-171450">
              <a:buFont typeface="Arial"/>
              <a:buChar char="•"/>
            </a:pPr>
            <a:r>
              <a:rPr lang="en-US"/>
              <a:t>mouthpiece</a:t>
            </a:r>
            <a:endParaRPr lang="en-US">
              <a:cs typeface="Calibri"/>
            </a:endParaRPr>
          </a:p>
          <a:p>
            <a:pPr marL="171450" indent="-171450">
              <a:buFont typeface="Arial"/>
              <a:buChar char="•"/>
            </a:pPr>
            <a:r>
              <a:rPr lang="en-US"/>
              <a:t>heating element</a:t>
            </a:r>
            <a:endParaRPr lang="en-US">
              <a:cs typeface="Calibri"/>
            </a:endParaRPr>
          </a:p>
          <a:p>
            <a:pPr marL="171450" indent="-171450">
              <a:buFont typeface="Arial"/>
              <a:buChar char="•"/>
            </a:pPr>
            <a:r>
              <a:rPr lang="en-US"/>
              <a:t>Cartridge or chamber, such as a tank or reservoir to contain a liquid solution (E-Juice)</a:t>
            </a:r>
            <a:endParaRPr lang="en-US">
              <a:cs typeface="Calibri"/>
            </a:endParaRPr>
          </a:p>
          <a:p>
            <a:endParaRPr lang="en-US">
              <a:cs typeface="Calibri"/>
            </a:endParaRPr>
          </a:p>
          <a:p>
            <a:r>
              <a:rPr lang="en-US">
                <a:cs typeface="Calibri"/>
              </a:rPr>
              <a:t>Source:</a:t>
            </a:r>
            <a:endParaRPr lang="en-US"/>
          </a:p>
          <a:p>
            <a:r>
              <a:rPr lang="en-US"/>
              <a:t>Health Canada. (2022). </a:t>
            </a:r>
            <a:r>
              <a:rPr lang="en-US" i="1"/>
              <a:t>About Vaping</a:t>
            </a:r>
            <a:r>
              <a:rPr lang="en-US"/>
              <a:t>.  Retrieved from: </a:t>
            </a:r>
            <a:r>
              <a:rPr lang="en-US">
                <a:hlinkClick r:id="rId3"/>
              </a:rPr>
              <a:t>https://www.canada.ca/en/health-canada/services/smoking-tobacco/vaping.html</a:t>
            </a:r>
            <a:endParaRPr lang="en-US">
              <a:cs typeface="Calibri"/>
              <a:hlinkClick r:id="" action="ppaction://noaction"/>
            </a:endParaRPr>
          </a:p>
          <a:p>
            <a:endParaRPr lang="en-US">
              <a:cs typeface="Calibri"/>
            </a:endParaRPr>
          </a:p>
          <a:p>
            <a:r>
              <a:rPr lang="en-US">
                <a:cs typeface="Calibri"/>
              </a:rPr>
              <a:t>Image: </a:t>
            </a:r>
            <a:r>
              <a:rPr lang="en-US">
                <a:hlinkClick r:id="rId4"/>
              </a:rPr>
              <a:t>https://e-cigarettes.surgeongeneral.gov/getthefacts.html</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96BD776-D8B7-4C61-953D-DF2308282D9F}" type="slidenum">
              <a:t>4</a:t>
            </a:fld>
            <a:endParaRPr lang="en-US"/>
          </a:p>
        </p:txBody>
      </p:sp>
    </p:spTree>
    <p:extLst>
      <p:ext uri="{BB962C8B-B14F-4D97-AF65-F5344CB8AC3E}">
        <p14:creationId xmlns:p14="http://schemas.microsoft.com/office/powerpoint/2010/main" val="1929711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Vaping is the act of inhaling and exhaling an aerosol  produced by a vaping product.  </a:t>
            </a:r>
          </a:p>
          <a:p>
            <a:r>
              <a:rPr lang="en-US" dirty="0"/>
              <a:t>Liquid (e-Juice) from inside the tank or reservoir is heated turning it into a </a:t>
            </a:r>
            <a:r>
              <a:rPr lang="en-US" dirty="0" err="1"/>
              <a:t>vapour</a:t>
            </a:r>
            <a:r>
              <a:rPr lang="en-US" dirty="0"/>
              <a:t>.  </a:t>
            </a:r>
            <a:endParaRPr lang="en-US" dirty="0">
              <a:cs typeface="Calibri"/>
            </a:endParaRPr>
          </a:p>
          <a:p>
            <a:r>
              <a:rPr lang="en-US" dirty="0"/>
              <a:t>The </a:t>
            </a:r>
            <a:r>
              <a:rPr lang="en-US" dirty="0" err="1"/>
              <a:t>vapour</a:t>
            </a:r>
            <a:r>
              <a:rPr lang="en-US" dirty="0"/>
              <a:t> is then condensed into an aerosol which is inhaled by the user through the mouthpiece.   </a:t>
            </a:r>
            <a:endParaRPr lang="en-US" dirty="0">
              <a:cs typeface="Calibri"/>
            </a:endParaRPr>
          </a:p>
          <a:p>
            <a:r>
              <a:rPr lang="en-US" dirty="0"/>
              <a:t>Does not require burning like a tobacco cigarette.</a:t>
            </a:r>
            <a:endParaRPr lang="en-US" dirty="0">
              <a:cs typeface="Calibri" panose="020F0502020204030204"/>
            </a:endParaRPr>
          </a:p>
          <a:p>
            <a:endParaRPr lang="en-US" dirty="0"/>
          </a:p>
          <a:p>
            <a:endParaRPr lang="en-US" dirty="0"/>
          </a:p>
          <a:p>
            <a:r>
              <a:rPr lang="en-US" b="1" dirty="0"/>
              <a:t>The Mechanics of Vaping video</a:t>
            </a:r>
            <a:r>
              <a:rPr lang="en-US" dirty="0"/>
              <a:t>: </a:t>
            </a:r>
            <a:r>
              <a:rPr lang="en-US" dirty="0">
                <a:hlinkClick r:id="rId3"/>
              </a:rPr>
              <a:t>www.canada.ca/en/health-canada/services/video/mechanics-vaping.html</a:t>
            </a:r>
            <a:r>
              <a:rPr lang="en-US" dirty="0"/>
              <a:t> </a:t>
            </a:r>
            <a:endParaRPr lang="en-US" dirty="0">
              <a:cs typeface="Calibri"/>
            </a:endParaRPr>
          </a:p>
          <a:p>
            <a:endParaRPr lang="en-US" dirty="0"/>
          </a:p>
          <a:p>
            <a:r>
              <a:rPr lang="en-US" dirty="0"/>
              <a:t>Sources: </a:t>
            </a:r>
            <a:endParaRPr lang="en-US" dirty="0">
              <a:cs typeface="Calibri" panose="020F0502020204030204"/>
            </a:endParaRPr>
          </a:p>
          <a:p>
            <a:r>
              <a:rPr lang="en-US" dirty="0"/>
              <a:t>Health Canada. (2022). </a:t>
            </a:r>
            <a:r>
              <a:rPr lang="en-US" i="1" dirty="0"/>
              <a:t>About Vaping</a:t>
            </a:r>
            <a:r>
              <a:rPr lang="en-US" dirty="0"/>
              <a:t>.  Retrieved from: </a:t>
            </a:r>
            <a:r>
              <a:rPr lang="en-US" dirty="0">
                <a:hlinkClick r:id="rId4"/>
              </a:rPr>
              <a:t>https://www.canada.ca/en/health-canada/services/smoking-tobacco/vaping.html</a:t>
            </a:r>
            <a:endParaRPr lang="en-US" dirty="0">
              <a:cs typeface="Calibri"/>
            </a:endParaRPr>
          </a:p>
          <a:p>
            <a:r>
              <a:rPr lang="en-US" dirty="0"/>
              <a:t>Middlesex London Health Unit. (2020).</a:t>
            </a:r>
            <a:r>
              <a:rPr lang="en-US" i="1" dirty="0"/>
              <a:t> </a:t>
            </a:r>
            <a:r>
              <a:rPr lang="en-US" i="1" dirty="0" err="1"/>
              <a:t>Vapour</a:t>
            </a:r>
            <a:r>
              <a:rPr lang="en-US" i="1" dirty="0"/>
              <a:t> Products (Electronic Cigarettes)</a:t>
            </a:r>
            <a:r>
              <a:rPr lang="en-US" dirty="0"/>
              <a:t>. Retrieved from: </a:t>
            </a:r>
            <a:r>
              <a:rPr lang="en-US" dirty="0">
                <a:hlinkClick r:id="rId5"/>
              </a:rPr>
              <a:t>https://www.healthunit.com/e-cigarettes</a:t>
            </a:r>
            <a:endParaRPr lang="en-US" dirty="0"/>
          </a:p>
          <a:p>
            <a:endParaRPr lang="en-US" dirty="0">
              <a:cs typeface="Calibri"/>
            </a:endParaRPr>
          </a:p>
          <a:p>
            <a:r>
              <a:rPr lang="en-US" dirty="0">
                <a:cs typeface="Calibri"/>
              </a:rPr>
              <a:t>Image: Health Canada. (2022). </a:t>
            </a:r>
            <a:r>
              <a:rPr lang="en-US" i="1" dirty="0">
                <a:cs typeface="Calibri"/>
              </a:rPr>
              <a:t>Talking with your Teen about Vaping – A Tip Sheet for Parents</a:t>
            </a:r>
            <a:r>
              <a:rPr lang="en-US" dirty="0">
                <a:cs typeface="Calibri"/>
              </a:rPr>
              <a:t>.  Retrieved from: </a:t>
            </a:r>
            <a:r>
              <a:rPr lang="en-US" dirty="0"/>
              <a:t>https://www.canada.ca/en/services/health/publications/healthy-living/talking-teen-vaping-tip-sheet-parents.html</a:t>
            </a:r>
            <a:r>
              <a:rPr lang="en-US" dirty="0">
                <a:cs typeface="Calibri"/>
              </a:rPr>
              <a:t>  </a:t>
            </a:r>
            <a:endParaRPr lang="en-US" dirty="0"/>
          </a:p>
          <a:p>
            <a:r>
              <a:rPr lang="en-US" dirty="0"/>
              <a:t> </a:t>
            </a:r>
            <a:endParaRPr lang="en-US" b="1" dirty="0">
              <a:cs typeface="Calibri"/>
            </a:endParaRPr>
          </a:p>
        </p:txBody>
      </p:sp>
      <p:sp>
        <p:nvSpPr>
          <p:cNvPr id="4" name="Slide Number Placeholder 3"/>
          <p:cNvSpPr>
            <a:spLocks noGrp="1"/>
          </p:cNvSpPr>
          <p:nvPr>
            <p:ph type="sldNum" sz="quarter" idx="5"/>
          </p:nvPr>
        </p:nvSpPr>
        <p:spPr/>
        <p:txBody>
          <a:bodyPr/>
          <a:lstStyle/>
          <a:p>
            <a:fld id="{D96BD776-D8B7-4C61-953D-DF2308282D9F}" type="slidenum">
              <a:t>5</a:t>
            </a:fld>
            <a:endParaRPr lang="en-US"/>
          </a:p>
        </p:txBody>
      </p:sp>
    </p:spTree>
    <p:extLst>
      <p:ext uri="{BB962C8B-B14F-4D97-AF65-F5344CB8AC3E}">
        <p14:creationId xmlns:p14="http://schemas.microsoft.com/office/powerpoint/2010/main" val="1326602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Source:</a:t>
            </a:r>
          </a:p>
          <a:p>
            <a:r>
              <a:rPr lang="en-US" dirty="0"/>
              <a:t>Middlesex London Health Unit. (2020). </a:t>
            </a:r>
            <a:r>
              <a:rPr lang="en-US" i="1" dirty="0" err="1"/>
              <a:t>Vapour</a:t>
            </a:r>
            <a:r>
              <a:rPr lang="en-US" i="1" dirty="0"/>
              <a:t> Products (Electronic Cigarettes)</a:t>
            </a:r>
            <a:r>
              <a:rPr lang="en-US" dirty="0"/>
              <a:t>. Retrieved from: </a:t>
            </a:r>
            <a:r>
              <a:rPr lang="en-US" dirty="0" err="1">
                <a:hlinkClick r:id="rId3"/>
              </a:rPr>
              <a:t>Vapour</a:t>
            </a:r>
            <a:r>
              <a:rPr lang="en-US" dirty="0">
                <a:hlinkClick r:id="rId3"/>
              </a:rPr>
              <a:t> Products — Middlesex-London Health Unit</a:t>
            </a:r>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D96BD776-D8B7-4C61-953D-DF2308282D9F}" type="slidenum">
              <a:rPr lang="en-US"/>
              <a:t>6</a:t>
            </a:fld>
            <a:endParaRPr lang="en-US"/>
          </a:p>
        </p:txBody>
      </p:sp>
    </p:spTree>
    <p:extLst>
      <p:ext uri="{BB962C8B-B14F-4D97-AF65-F5344CB8AC3E}">
        <p14:creationId xmlns:p14="http://schemas.microsoft.com/office/powerpoint/2010/main" val="3209654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Vaping devices produce an aerosol that is made up of tiny particles, heavy metals (e.g. nickel, tin and lead), toxic substances (e.g. formaldehyde, cadmium and benzene), and nicotine. </a:t>
            </a:r>
            <a:endParaRPr lang="en-US" u="sng"/>
          </a:p>
          <a:p>
            <a:endParaRPr lang="en-US"/>
          </a:p>
          <a:p>
            <a:r>
              <a:rPr lang="en-US"/>
              <a:t>The amount of potentially toxic substances a person can be exposed to from vaping or from exposure to second-hand </a:t>
            </a:r>
            <a:r>
              <a:rPr lang="en-US" err="1"/>
              <a:t>vapour</a:t>
            </a:r>
            <a:r>
              <a:rPr lang="en-US"/>
              <a:t> is affected by the type of the device and its settings, the battery power, the e-liquid components, the amount of nicotine, the frequency of vaping, and the amount of exposure to </a:t>
            </a:r>
            <a:r>
              <a:rPr lang="en-US" err="1"/>
              <a:t>vapour</a:t>
            </a:r>
            <a:r>
              <a:rPr lang="en-US"/>
              <a:t>. For example, using a </a:t>
            </a:r>
            <a:r>
              <a:rPr lang="en-US" err="1"/>
              <a:t>vapour</a:t>
            </a:r>
            <a:r>
              <a:rPr lang="en-US"/>
              <a:t> product with higher power and high temperature settings can produce more chemicals.</a:t>
            </a:r>
            <a:endParaRPr lang="en-US" u="sng">
              <a:cs typeface="Calibri"/>
            </a:endParaRPr>
          </a:p>
          <a:p>
            <a:endParaRPr lang="en-US">
              <a:cs typeface="Calibri"/>
            </a:endParaRPr>
          </a:p>
          <a:p>
            <a:r>
              <a:rPr lang="en-US"/>
              <a:t>When added in the recommended amounts to food, propylene glycol, vegetable glycerin, and </a:t>
            </a:r>
            <a:r>
              <a:rPr lang="en-US" err="1"/>
              <a:t>flavouring</a:t>
            </a:r>
            <a:r>
              <a:rPr lang="en-US"/>
              <a:t> chemicals are generally considered safe to ingest. Although they may be safe to eat, the safety of inhaling these chemicals into the lungs remains unknown. At high levels, these chemicals may be toxic and may cause irritation and damage to the lungs.</a:t>
            </a:r>
            <a:endParaRPr lang="en-US">
              <a:cs typeface="Calibri"/>
            </a:endParaRPr>
          </a:p>
          <a:p>
            <a:endParaRPr lang="en-US">
              <a:cs typeface="Calibri"/>
            </a:endParaRPr>
          </a:p>
          <a:p>
            <a:endParaRPr lang="en-US"/>
          </a:p>
          <a:p>
            <a:r>
              <a:rPr lang="en-US">
                <a:cs typeface="Calibri" panose="020F0502020204030204"/>
              </a:rPr>
              <a:t>Optional Video: </a:t>
            </a:r>
            <a:r>
              <a:rPr lang="en-US" b="1"/>
              <a:t>Teardown video</a:t>
            </a:r>
            <a:r>
              <a:rPr lang="en-US"/>
              <a:t>: </a:t>
            </a:r>
            <a:r>
              <a:rPr lang="en-US">
                <a:hlinkClick r:id="rId3"/>
              </a:rPr>
              <a:t>www.youtube.com/watch?v=MfQ6pKVkkl4</a:t>
            </a:r>
            <a:r>
              <a:rPr lang="en-US"/>
              <a:t> </a:t>
            </a:r>
            <a:endParaRPr lang="en-US" b="1"/>
          </a:p>
          <a:p>
            <a:endParaRPr lang="en-US">
              <a:cs typeface="Calibri" panose="020F0502020204030204"/>
            </a:endParaRPr>
          </a:p>
          <a:p>
            <a:r>
              <a:rPr lang="en-US">
                <a:cs typeface="Calibri" panose="020F0502020204030204"/>
              </a:rPr>
              <a:t>Sources:</a:t>
            </a:r>
          </a:p>
          <a:p>
            <a:r>
              <a:rPr lang="en-US" err="1"/>
              <a:t>DownandDirtyVA</a:t>
            </a:r>
            <a:r>
              <a:rPr lang="en-US"/>
              <a:t>. (2017). </a:t>
            </a:r>
            <a:r>
              <a:rPr lang="en-US" i="1"/>
              <a:t>Teardown</a:t>
            </a:r>
            <a:r>
              <a:rPr lang="en-US"/>
              <a:t>.  Retrieved from: </a:t>
            </a:r>
            <a:r>
              <a:rPr lang="en-US">
                <a:hlinkClick r:id="rId3"/>
              </a:rPr>
              <a:t>www.youtube.com/watch?v=MfQ6pKVkkl4</a:t>
            </a:r>
            <a:r>
              <a:rPr lang="en-US"/>
              <a:t> </a:t>
            </a:r>
            <a:endParaRPr lang="en-US">
              <a:cs typeface="Calibri"/>
            </a:endParaRPr>
          </a:p>
          <a:p>
            <a:r>
              <a:rPr lang="en-US"/>
              <a:t>Middlesex London Health Unit. (2020).</a:t>
            </a:r>
            <a:r>
              <a:rPr lang="en-US" i="1"/>
              <a:t> </a:t>
            </a:r>
            <a:r>
              <a:rPr lang="en-US" i="1" err="1"/>
              <a:t>Vapour</a:t>
            </a:r>
            <a:r>
              <a:rPr lang="en-US" i="1"/>
              <a:t> Products (Electronic Cigarettes)</a:t>
            </a:r>
            <a:r>
              <a:rPr lang="en-US"/>
              <a:t>. Retrieved from: </a:t>
            </a:r>
            <a:r>
              <a:rPr lang="en-US">
                <a:hlinkClick r:id="rId4"/>
              </a:rPr>
              <a:t>https://www.healthunit.com/e-cigarettes</a:t>
            </a:r>
            <a:endParaRPr lang="en-US"/>
          </a:p>
          <a:p>
            <a:r>
              <a:rPr lang="en-CA"/>
              <a:t>Standford Medicine Tobacco Prevention Toolkit. (2022). </a:t>
            </a:r>
            <a:r>
              <a:rPr lang="en-CA" i="1"/>
              <a:t>So What's Really in These E-Cigarettes/Vapes?</a:t>
            </a:r>
            <a:r>
              <a:rPr lang="en-CA"/>
              <a:t> Retrieved from: </a:t>
            </a:r>
            <a:r>
              <a:rPr lang="en-CA">
                <a:hlinkClick r:id="rId5"/>
              </a:rPr>
              <a:t>https://med.stanford.edu/tobaccopreventiontoolkit/ppt-pages/Whats_in_E-Cigarettes.html</a:t>
            </a:r>
            <a:r>
              <a:rPr lang="en-US"/>
              <a:t> </a:t>
            </a:r>
            <a:endParaRPr lang="en-US">
              <a:cs typeface="Calibri"/>
            </a:endParaRPr>
          </a:p>
          <a:p>
            <a:endParaRPr lang="en-US">
              <a:cs typeface="Calibri"/>
            </a:endParaRPr>
          </a:p>
          <a:p>
            <a:r>
              <a:rPr lang="en-US"/>
              <a:t>Images:</a:t>
            </a:r>
            <a:endParaRPr lang="en-US">
              <a:cs typeface="Calibri"/>
            </a:endParaRPr>
          </a:p>
          <a:p>
            <a:r>
              <a:rPr lang="en-US">
                <a:cs typeface="Calibri"/>
              </a:rPr>
              <a:t>Canva </a:t>
            </a:r>
          </a:p>
        </p:txBody>
      </p:sp>
      <p:sp>
        <p:nvSpPr>
          <p:cNvPr id="4" name="Slide Number Placeholder 3"/>
          <p:cNvSpPr>
            <a:spLocks noGrp="1"/>
          </p:cNvSpPr>
          <p:nvPr>
            <p:ph type="sldNum" sz="quarter" idx="5"/>
          </p:nvPr>
        </p:nvSpPr>
        <p:spPr/>
        <p:txBody>
          <a:bodyPr/>
          <a:lstStyle/>
          <a:p>
            <a:fld id="{D96BD776-D8B7-4C61-953D-DF2308282D9F}" type="slidenum">
              <a:rPr lang="en-US"/>
              <a:t>7</a:t>
            </a:fld>
            <a:endParaRPr lang="en-US"/>
          </a:p>
        </p:txBody>
      </p:sp>
    </p:spTree>
    <p:extLst>
      <p:ext uri="{BB962C8B-B14F-4D97-AF65-F5344CB8AC3E}">
        <p14:creationId xmlns:p14="http://schemas.microsoft.com/office/powerpoint/2010/main" val="3425296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Source:</a:t>
            </a:r>
            <a:r>
              <a:rPr lang="en-US" dirty="0"/>
              <a:t> </a:t>
            </a:r>
          </a:p>
          <a:p>
            <a:r>
              <a:rPr lang="en-US" dirty="0">
                <a:hlinkClick r:id="rId3"/>
              </a:rPr>
              <a:t>https://www.healthunit.com/nicotine-pouches</a:t>
            </a:r>
            <a:r>
              <a:rPr lang="en-US" dirty="0"/>
              <a:t> </a:t>
            </a:r>
            <a:endParaRPr lang="en-US" dirty="0">
              <a:cs typeface="Calibri"/>
            </a:endParaRPr>
          </a:p>
          <a:p>
            <a:endParaRPr lang="en-US" dirty="0">
              <a:cs typeface="Calibri"/>
            </a:endParaRPr>
          </a:p>
          <a:p>
            <a:r>
              <a:rPr lang="en-US" dirty="0">
                <a:hlinkClick r:id="rId4"/>
              </a:rPr>
              <a:t>https://recalls-rappels.canada.ca/en/alert-recall/unauthorized-nicotine-buccal-pouches-may-pose-serious-health-risks-0</a:t>
            </a:r>
            <a:r>
              <a:rPr lang="en-US" dirty="0"/>
              <a:t> </a:t>
            </a:r>
            <a:endParaRPr lang="en-US" dirty="0">
              <a:cs typeface="Calibri"/>
            </a:endParaRPr>
          </a:p>
          <a:p>
            <a:endParaRPr lang="en-US" dirty="0">
              <a:cs typeface="Calibri"/>
            </a:endParaRPr>
          </a:p>
          <a:p>
            <a:r>
              <a:rPr lang="en-US" dirty="0">
                <a:cs typeface="Calibri"/>
              </a:rPr>
              <a:t>Image : from TEO </a:t>
            </a:r>
            <a:endParaRPr lang="en-US" dirty="0">
              <a:ea typeface="Calibri"/>
              <a:cs typeface="Calibri"/>
            </a:endParaRPr>
          </a:p>
          <a:p>
            <a:endParaRPr lang="en-US" dirty="0">
              <a:cs typeface="Calibri"/>
            </a:endParaRPr>
          </a:p>
          <a:p>
            <a:r>
              <a:rPr lang="en-US" dirty="0">
                <a:cs typeface="Calibri"/>
              </a:rPr>
              <a:t>Nicotine Pouches are</a:t>
            </a:r>
            <a:endParaRPr lang="en-US" dirty="0">
              <a:ea typeface="Calibri"/>
              <a:cs typeface="Calibri"/>
            </a:endParaRPr>
          </a:p>
          <a:p>
            <a:endParaRPr lang="en-US" dirty="0">
              <a:cs typeface="Calibri"/>
            </a:endParaRPr>
          </a:p>
          <a:p>
            <a:pPr marL="171450" indent="-171450">
              <a:lnSpc>
                <a:spcPct val="90000"/>
              </a:lnSpc>
              <a:spcBef>
                <a:spcPts val="1000"/>
              </a:spcBef>
              <a:buFont typeface="Arial"/>
              <a:buChar char="•"/>
            </a:pPr>
            <a:r>
              <a:rPr lang="en-US" dirty="0"/>
              <a:t>pre-portioned pouches with varying concentrations of nicotine, along with cellulose, water, </a:t>
            </a:r>
            <a:r>
              <a:rPr lang="en-US" dirty="0" err="1"/>
              <a:t>flavouring</a:t>
            </a:r>
            <a:r>
              <a:rPr lang="en-US" dirty="0"/>
              <a:t>, and sodium carbonate</a:t>
            </a:r>
            <a:endParaRPr lang="en-US" dirty="0">
              <a:cs typeface="Calibri"/>
            </a:endParaRPr>
          </a:p>
          <a:p>
            <a:pPr marL="171450" indent="-171450">
              <a:lnSpc>
                <a:spcPct val="90000"/>
              </a:lnSpc>
              <a:spcBef>
                <a:spcPts val="1000"/>
              </a:spcBef>
              <a:buFont typeface="Arial"/>
              <a:buChar char="•"/>
            </a:pPr>
            <a:endParaRPr lang="en-US" dirty="0"/>
          </a:p>
          <a:p>
            <a:pPr marL="171450" indent="-171450">
              <a:lnSpc>
                <a:spcPct val="90000"/>
              </a:lnSpc>
              <a:spcBef>
                <a:spcPts val="1000"/>
              </a:spcBef>
              <a:buFont typeface="Arial"/>
              <a:buChar char="•"/>
            </a:pPr>
            <a:r>
              <a:rPr lang="en-US" dirty="0"/>
              <a:t> placed in between the lip and gum of the mouth</a:t>
            </a:r>
            <a:endParaRPr lang="en-US" dirty="0">
              <a:cs typeface="Calibri"/>
            </a:endParaRPr>
          </a:p>
          <a:p>
            <a:pPr marL="171450" indent="-171450">
              <a:lnSpc>
                <a:spcPct val="90000"/>
              </a:lnSpc>
              <a:spcBef>
                <a:spcPts val="1000"/>
              </a:spcBef>
              <a:buFont typeface="Arial"/>
              <a:buChar char="•"/>
            </a:pPr>
            <a:endParaRPr lang="en-US" dirty="0"/>
          </a:p>
          <a:p>
            <a:pPr marL="171450" indent="-171450">
              <a:lnSpc>
                <a:spcPct val="90000"/>
              </a:lnSpc>
              <a:spcBef>
                <a:spcPts val="1000"/>
              </a:spcBef>
              <a:buFont typeface="Arial"/>
              <a:buChar char="•"/>
            </a:pPr>
            <a:r>
              <a:rPr lang="en-US" dirty="0"/>
              <a:t> highly addictive in any form and has adverse effects on youth and young adult brain development</a:t>
            </a:r>
          </a:p>
          <a:p>
            <a:pPr>
              <a:lnSpc>
                <a:spcPct val="90000"/>
              </a:lnSpc>
              <a:spcBef>
                <a:spcPts val="1000"/>
              </a:spcBef>
            </a:pPr>
            <a:endParaRPr lang="en-US" dirty="0">
              <a:ea typeface="Calibri"/>
              <a:cs typeface="Calibri"/>
            </a:endParaRPr>
          </a:p>
          <a:p>
            <a:r>
              <a:rPr lang="en-US" dirty="0" err="1"/>
              <a:t>Zonnic</a:t>
            </a:r>
            <a:r>
              <a:rPr lang="en-US" dirty="0"/>
              <a:t> is the only brand approved by Health Canada to be sold in stores? There are dozens of prohibited brands we see in store everyday like Zyn, Fox, Velo, 77, Knlit.</a:t>
            </a:r>
            <a:endParaRPr lang="en-US" dirty="0">
              <a:cs typeface="Calibri"/>
            </a:endParaRPr>
          </a:p>
          <a:p>
            <a:pPr>
              <a:lnSpc>
                <a:spcPct val="90000"/>
              </a:lnSpc>
              <a:spcBef>
                <a:spcPts val="1000"/>
              </a:spcBef>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D96BD776-D8B7-4C61-953D-DF2308282D9F}" type="slidenum">
              <a:rPr lang="en-US"/>
              <a:t>8</a:t>
            </a:fld>
            <a:endParaRPr lang="en-US"/>
          </a:p>
        </p:txBody>
      </p:sp>
    </p:spTree>
    <p:extLst>
      <p:ext uri="{BB962C8B-B14F-4D97-AF65-F5344CB8AC3E}">
        <p14:creationId xmlns:p14="http://schemas.microsoft.com/office/powerpoint/2010/main" val="3923489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Source</a:t>
            </a:r>
          </a:p>
          <a:p>
            <a:r>
              <a:rPr lang="en-US" dirty="0"/>
              <a:t> </a:t>
            </a:r>
            <a:r>
              <a:rPr lang="en-US" dirty="0">
                <a:hlinkClick r:id="rId3"/>
              </a:rPr>
              <a:t>https://www.healthunit.com/nicotine-pouches</a:t>
            </a:r>
            <a:endParaRPr lang="en-US" dirty="0">
              <a:cs typeface="Calibri"/>
              <a:hlinkClick r:id="rId3"/>
            </a:endParaRPr>
          </a:p>
          <a:p>
            <a:r>
              <a:rPr lang="en-US" dirty="0">
                <a:hlinkClick r:id="rId4"/>
              </a:rPr>
              <a:t>https://recalls-rappels.canada.ca/en/alert-recall/unauthorized-nicotine-buccal-pouches-may-pose-serious-health-risks-0</a:t>
            </a:r>
            <a:r>
              <a:rPr lang="en-US" dirty="0"/>
              <a:t> </a:t>
            </a:r>
            <a:endParaRPr lang="en-US" dirty="0">
              <a:cs typeface="Calibri"/>
            </a:endParaRPr>
          </a:p>
          <a:p>
            <a:endParaRPr lang="en-US" dirty="0">
              <a:cs typeface="Calibri"/>
            </a:endParaRPr>
          </a:p>
          <a:p>
            <a:r>
              <a:rPr lang="en-US" dirty="0">
                <a:cs typeface="Calibri"/>
              </a:rPr>
              <a:t>Image </a:t>
            </a:r>
            <a:r>
              <a:rPr lang="en-US" dirty="0">
                <a:hlinkClick r:id="rId5"/>
              </a:rPr>
              <a:t>https://www.istockphoto.com/photo/box-of-swedish-nicotine-snus-on-wood-background-gm1284982969-381960013?utm_campaign=srp_photos_top&amp;utm_content=https%3A%2F%2Funsplash.com%2Fs%2Fphotos%2Fnicotine-pouch&amp;utm_medium=affiliate&amp;utm_source=unsplash&amp;utm_term=nicotine+pouch%3A%3A%3A</a:t>
            </a:r>
            <a:endParaRPr lang="en-US" dirty="0">
              <a:cs typeface="Calibri"/>
              <a:hlinkClick r:id="rId5"/>
            </a:endParaRPr>
          </a:p>
          <a:p>
            <a:endParaRPr lang="en-US" dirty="0">
              <a:cs typeface="Calibri"/>
            </a:endParaRPr>
          </a:p>
          <a:p>
            <a:r>
              <a:rPr lang="en-US" dirty="0">
                <a:cs typeface="Calibri"/>
              </a:rPr>
              <a:t>Nicotine Pouches</a:t>
            </a:r>
          </a:p>
          <a:p>
            <a:endParaRPr lang="en-US" dirty="0"/>
          </a:p>
          <a:p>
            <a:pPr marL="171450" indent="-171450">
              <a:lnSpc>
                <a:spcPct val="90000"/>
              </a:lnSpc>
              <a:spcBef>
                <a:spcPts val="1000"/>
              </a:spcBef>
              <a:buFont typeface="Arial"/>
              <a:buChar char="•"/>
            </a:pPr>
            <a:r>
              <a:rPr lang="en-US" dirty="0"/>
              <a:t>Put a person at risk of developing addiction to other substances later in life.</a:t>
            </a:r>
            <a:endParaRPr lang="en-US" dirty="0">
              <a:cs typeface="Calibri"/>
            </a:endParaRPr>
          </a:p>
          <a:p>
            <a:pPr marL="171450" indent="-171450">
              <a:lnSpc>
                <a:spcPct val="90000"/>
              </a:lnSpc>
              <a:spcBef>
                <a:spcPts val="1000"/>
              </a:spcBef>
              <a:buFont typeface="Arial"/>
              <a:buChar char="•"/>
            </a:pPr>
            <a:r>
              <a:rPr lang="en-US" dirty="0"/>
              <a:t>Excessive amounts of nicotine can lead to nicotine poisoning, which can cause severe headache, dizziness, vomiting, severe heartburn, cold sweats, blurred vision, mental confusion, and chest pain</a:t>
            </a:r>
            <a:endParaRPr lang="en-US" dirty="0">
              <a:cs typeface="Calibri"/>
            </a:endParaRPr>
          </a:p>
          <a:p>
            <a:pPr marL="171450" indent="-171450">
              <a:lnSpc>
                <a:spcPct val="90000"/>
              </a:lnSpc>
              <a:spcBef>
                <a:spcPts val="1000"/>
              </a:spcBef>
              <a:buFont typeface="Arial"/>
              <a:buChar char="•"/>
            </a:pPr>
            <a:endParaRPr lang="en-US" dirty="0"/>
          </a:p>
          <a:p>
            <a:r>
              <a:rPr lang="en-US"/>
              <a:t>Health Minister Mark Holland has issued an Order that will enact measures to reduce youth appeal and accessibility to nicotine pouches:</a:t>
            </a:r>
          </a:p>
          <a:p>
            <a:pPr marL="171450" indent="-171450">
              <a:buFont typeface="Arial"/>
              <a:buChar char="•"/>
            </a:pPr>
            <a:r>
              <a:rPr lang="en-US"/>
              <a:t>Prohibit advertising or promotion, including labelling and packaging, that could be appealing to youth.</a:t>
            </a:r>
          </a:p>
          <a:p>
            <a:pPr marL="171450" indent="-171450">
              <a:buFont typeface="Arial"/>
              <a:buChar char="•"/>
            </a:pPr>
            <a:r>
              <a:rPr lang="en-US"/>
              <a:t>Require NRTs in new and emerging formats, such as nicotine pouches, to be sold only by a pharmacist or an individual working under the supervision of a pharmacist, and to be kept behind the pharmacy counter.</a:t>
            </a:r>
          </a:p>
          <a:p>
            <a:pPr marL="171450" indent="-171450">
              <a:buFont typeface="Arial"/>
              <a:buChar char="•"/>
            </a:pPr>
            <a:r>
              <a:rPr lang="en-US"/>
              <a:t>Prohibit NRTs in new and emerging formats, such as nicotine pouches, from being sold with flavours other than mint or menthol.</a:t>
            </a:r>
          </a:p>
          <a:p>
            <a:pPr marL="171450" indent="-171450">
              <a:buFont typeface="Arial"/>
              <a:buChar char="•"/>
            </a:pPr>
            <a:r>
              <a:rPr lang="en-US"/>
              <a:t>Require a front of package nicotine addiction warning, as well as a clear indication of the intended use as a smoking cessation aid for adults trying to quit smoking.</a:t>
            </a:r>
          </a:p>
          <a:p>
            <a:pPr marL="171450" indent="-171450">
              <a:buFont typeface="Arial"/>
              <a:buChar char="•"/>
            </a:pPr>
            <a:r>
              <a:rPr lang="en-US"/>
              <a:t>Require manufacturers to submit mock-ups of labels and packages for all new or amended NRT licenses to ensure no youth appeal.</a:t>
            </a:r>
          </a:p>
          <a:p>
            <a:r>
              <a:rPr lang="en-US"/>
              <a:t>The measures are to take effect August 28th, 2024</a:t>
            </a:r>
          </a:p>
          <a:p>
            <a:pPr>
              <a:lnSpc>
                <a:spcPct val="90000"/>
              </a:lnSpc>
              <a:spcBef>
                <a:spcPts val="1000"/>
              </a:spcBef>
            </a:pPr>
            <a:endParaRPr lang="en-US" dirty="0">
              <a:ea typeface="Calibri" panose="020F0502020204030204"/>
              <a:cs typeface="Calibri"/>
            </a:endParaRPr>
          </a:p>
        </p:txBody>
      </p:sp>
      <p:sp>
        <p:nvSpPr>
          <p:cNvPr id="4" name="Slide Number Placeholder 3"/>
          <p:cNvSpPr>
            <a:spLocks noGrp="1"/>
          </p:cNvSpPr>
          <p:nvPr>
            <p:ph type="sldNum" sz="quarter" idx="5"/>
          </p:nvPr>
        </p:nvSpPr>
        <p:spPr/>
        <p:txBody>
          <a:bodyPr/>
          <a:lstStyle/>
          <a:p>
            <a:fld id="{D96BD776-D8B7-4C61-953D-DF2308282D9F}" type="slidenum">
              <a:rPr lang="en-US"/>
              <a:t>9</a:t>
            </a:fld>
            <a:endParaRPr lang="en-US"/>
          </a:p>
        </p:txBody>
      </p:sp>
    </p:spTree>
    <p:extLst>
      <p:ext uri="{BB962C8B-B14F-4D97-AF65-F5344CB8AC3E}">
        <p14:creationId xmlns:p14="http://schemas.microsoft.com/office/powerpoint/2010/main" val="1736591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Understanding Addiction as a Disease is a 3 min 40 second video that explains how and why the human body becomes addicted. </a:t>
            </a:r>
            <a:endParaRPr lang="en-US" dirty="0"/>
          </a:p>
          <a:p>
            <a:endParaRPr lang="en-US" dirty="0">
              <a:cs typeface="Calibri" panose="020F0502020204030204"/>
            </a:endParaRPr>
          </a:p>
          <a:p>
            <a:r>
              <a:rPr lang="en-US" dirty="0">
                <a:cs typeface="Calibri" panose="020F0502020204030204"/>
              </a:rPr>
              <a:t>Video: </a:t>
            </a:r>
            <a:r>
              <a:rPr lang="en-US" dirty="0">
                <a:hlinkClick r:id="rId3"/>
              </a:rPr>
              <a:t>https://www.youtube.com/watch?v=-w8n9UOiBxE</a:t>
            </a:r>
            <a:endParaRPr lang="en-US" dirty="0">
              <a:cs typeface="Calibri" panose="020F0502020204030204"/>
            </a:endParaRPr>
          </a:p>
          <a:p>
            <a:endParaRPr lang="en-US" dirty="0">
              <a:cs typeface="Calibri" panose="020F0502020204030204"/>
            </a:endParaRPr>
          </a:p>
          <a:p>
            <a:r>
              <a:rPr lang="en-US" dirty="0">
                <a:cs typeface="Calibri" panose="020F0502020204030204"/>
              </a:rPr>
              <a:t>Images: Canva </a:t>
            </a:r>
          </a:p>
        </p:txBody>
      </p:sp>
      <p:sp>
        <p:nvSpPr>
          <p:cNvPr id="4" name="Slide Number Placeholder 3"/>
          <p:cNvSpPr>
            <a:spLocks noGrp="1"/>
          </p:cNvSpPr>
          <p:nvPr>
            <p:ph type="sldNum" sz="quarter" idx="5"/>
          </p:nvPr>
        </p:nvSpPr>
        <p:spPr/>
        <p:txBody>
          <a:bodyPr/>
          <a:lstStyle/>
          <a:p>
            <a:fld id="{D96BD776-D8B7-4C61-953D-DF2308282D9F}" type="slidenum">
              <a:rPr lang="en-US"/>
              <a:t>10</a:t>
            </a:fld>
            <a:endParaRPr lang="en-US"/>
          </a:p>
        </p:txBody>
      </p:sp>
    </p:spTree>
    <p:extLst>
      <p:ext uri="{BB962C8B-B14F-4D97-AF65-F5344CB8AC3E}">
        <p14:creationId xmlns:p14="http://schemas.microsoft.com/office/powerpoint/2010/main" val="2719000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2DAC2-9962-48A1-B897-33EA706095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B618A53-C73D-48B1-8400-5E3EA229C8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C01F1BA-C8A8-49B1-966D-A04AB3A820CF}"/>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2024-09-05</a:t>
            </a:fld>
            <a:endParaRPr lang="en-CA"/>
          </a:p>
        </p:txBody>
      </p:sp>
      <p:sp>
        <p:nvSpPr>
          <p:cNvPr id="5" name="Footer Placeholder 4">
            <a:extLst>
              <a:ext uri="{FF2B5EF4-FFF2-40B4-BE49-F238E27FC236}">
                <a16:creationId xmlns:a16="http://schemas.microsoft.com/office/drawing/2014/main" id="{7583BA24-E125-47A6-9D29-7AB3045051D7}"/>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39AB45E6-430D-4501-8A5C-44049C1460E1}"/>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873900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3E230-0E2D-42F1-A464-C1C50E431CB2}"/>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599EF54-3488-48F4-85E2-4654E8F55A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A7C885B-6308-4F02-9B52-81639424D10C}"/>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2024-09-05</a:t>
            </a:fld>
            <a:endParaRPr lang="en-CA"/>
          </a:p>
        </p:txBody>
      </p:sp>
      <p:sp>
        <p:nvSpPr>
          <p:cNvPr id="5" name="Footer Placeholder 4">
            <a:extLst>
              <a:ext uri="{FF2B5EF4-FFF2-40B4-BE49-F238E27FC236}">
                <a16:creationId xmlns:a16="http://schemas.microsoft.com/office/drawing/2014/main" id="{F07ADD29-D2F4-48E7-903F-BEB94E0FD2BA}"/>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B85BBC95-D8D7-49EC-AEE5-2B83DD4CA8E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014556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D72F0C-3EB6-4553-A3EF-8876A4639A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D1FE5B1-7E6E-46F5-B476-9A4AD954D7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0DCAE38-4EA8-43D7-AC27-0BAA6FFC52FC}"/>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2024-09-05</a:t>
            </a:fld>
            <a:endParaRPr lang="en-CA"/>
          </a:p>
        </p:txBody>
      </p:sp>
      <p:sp>
        <p:nvSpPr>
          <p:cNvPr id="5" name="Footer Placeholder 4">
            <a:extLst>
              <a:ext uri="{FF2B5EF4-FFF2-40B4-BE49-F238E27FC236}">
                <a16:creationId xmlns:a16="http://schemas.microsoft.com/office/drawing/2014/main" id="{B85A70B5-4F62-4CF5-8122-E53F298519F5}"/>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50C17A65-934F-4F7A-A93E-5A174330AC5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400821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0100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19192-FD04-43B7-8A56-CFC4820FA0B8}"/>
              </a:ext>
            </a:extLst>
          </p:cNvPr>
          <p:cNvSpPr>
            <a:spLocks noGrp="1"/>
          </p:cNvSpPr>
          <p:nvPr>
            <p:ph type="title"/>
          </p:nvPr>
        </p:nvSpPr>
        <p:spPr>
          <a:xfrm>
            <a:off x="838200" y="934281"/>
            <a:ext cx="10515600" cy="1325563"/>
          </a:xfr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9FD67A1-7DA9-4313-93FC-C80E5BAB81DF}"/>
              </a:ext>
            </a:extLst>
          </p:cNvPr>
          <p:cNvSpPr>
            <a:spLocks noGrp="1"/>
          </p:cNvSpPr>
          <p:nvPr>
            <p:ph idx="1"/>
          </p:nvPr>
        </p:nvSpPr>
        <p:spPr>
          <a:xfrm>
            <a:off x="838200" y="238525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6B9E4C3-9302-4162-AA34-9AB863B735EC}"/>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2024-09-05</a:t>
            </a:fld>
            <a:endParaRPr lang="en-CA"/>
          </a:p>
        </p:txBody>
      </p:sp>
      <p:sp>
        <p:nvSpPr>
          <p:cNvPr id="5" name="Footer Placeholder 4">
            <a:extLst>
              <a:ext uri="{FF2B5EF4-FFF2-40B4-BE49-F238E27FC236}">
                <a16:creationId xmlns:a16="http://schemas.microsoft.com/office/drawing/2014/main" id="{670B6E5E-B7D4-4E87-9B4C-D9D1DC1F9EE9}"/>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FC92F670-AE4A-4DE1-9D89-935C7763500E}"/>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pic>
        <p:nvPicPr>
          <p:cNvPr id="7" name="Picture 6">
            <a:extLst>
              <a:ext uri="{FF2B5EF4-FFF2-40B4-BE49-F238E27FC236}">
                <a16:creationId xmlns:a16="http://schemas.microsoft.com/office/drawing/2014/main" id="{51606BF4-6A77-4DA6-A364-D066FF5C03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286" y="29845"/>
            <a:ext cx="3096525" cy="874591"/>
          </a:xfrm>
          <a:prstGeom prst="rect">
            <a:avLst/>
          </a:prstGeom>
        </p:spPr>
      </p:pic>
    </p:spTree>
    <p:extLst>
      <p:ext uri="{BB962C8B-B14F-4D97-AF65-F5344CB8AC3E}">
        <p14:creationId xmlns:p14="http://schemas.microsoft.com/office/powerpoint/2010/main" val="272689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FCE19-A346-47FC-A6EB-C8DDA18F37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F325D103-2CB6-4395-ACED-403A7738AD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01C957-4DDC-4208-902C-798B64975432}"/>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2024-09-05</a:t>
            </a:fld>
            <a:endParaRPr lang="en-CA"/>
          </a:p>
        </p:txBody>
      </p:sp>
      <p:sp>
        <p:nvSpPr>
          <p:cNvPr id="5" name="Footer Placeholder 4">
            <a:extLst>
              <a:ext uri="{FF2B5EF4-FFF2-40B4-BE49-F238E27FC236}">
                <a16:creationId xmlns:a16="http://schemas.microsoft.com/office/drawing/2014/main" id="{4CC04191-A237-4307-9310-8CF0A851B16D}"/>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6179A1C3-09ED-4132-95C1-3FD0D601D0BC}"/>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53589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B5E34-3F93-4A00-A3D2-B2D6B2E591C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016F532-3515-4C70-8B4C-C01DBAA90E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D57B966-51D5-41F3-86C1-49CEBA9570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34F613C-26A9-4A2E-9397-285E85DB69D8}"/>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2024-09-05</a:t>
            </a:fld>
            <a:endParaRPr lang="en-CA"/>
          </a:p>
        </p:txBody>
      </p:sp>
      <p:sp>
        <p:nvSpPr>
          <p:cNvPr id="6" name="Footer Placeholder 5">
            <a:extLst>
              <a:ext uri="{FF2B5EF4-FFF2-40B4-BE49-F238E27FC236}">
                <a16:creationId xmlns:a16="http://schemas.microsoft.com/office/drawing/2014/main" id="{8EF15876-6AE2-410A-B977-2AA5DF1F24F1}"/>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0226648-4A2F-4133-B00B-C23B2F488B8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745913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14F21-2C5A-4D0D-9A78-0CDD9D7DDA54}"/>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59F5847-8C48-4EDC-B427-11FCB4607E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FC07C6-FA42-4119-965F-CB2B2F30B8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6FF22BA9-95B5-4A04-92AF-74372AFE91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CD4E8E-F568-4878-813D-DDAF52499C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0A483BBC-5162-41BE-9A32-0BCCCA49CD3F}"/>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2024-09-05</a:t>
            </a:fld>
            <a:endParaRPr lang="en-CA"/>
          </a:p>
        </p:txBody>
      </p:sp>
      <p:sp>
        <p:nvSpPr>
          <p:cNvPr id="8" name="Footer Placeholder 7">
            <a:extLst>
              <a:ext uri="{FF2B5EF4-FFF2-40B4-BE49-F238E27FC236}">
                <a16:creationId xmlns:a16="http://schemas.microsoft.com/office/drawing/2014/main" id="{5C479EFD-B984-45C1-A226-47DEDEE4C664}"/>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9" name="Slide Number Placeholder 8">
            <a:extLst>
              <a:ext uri="{FF2B5EF4-FFF2-40B4-BE49-F238E27FC236}">
                <a16:creationId xmlns:a16="http://schemas.microsoft.com/office/drawing/2014/main" id="{83AE4EE6-EEF3-4F65-AC43-D58114D37B52}"/>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845249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3A9D-8B5C-4FE5-A69A-433027440C9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9C0FCF1-ECFA-4E6B-88EC-4943175B35D1}"/>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2024-09-05</a:t>
            </a:fld>
            <a:endParaRPr lang="en-CA"/>
          </a:p>
        </p:txBody>
      </p:sp>
      <p:sp>
        <p:nvSpPr>
          <p:cNvPr id="4" name="Footer Placeholder 3">
            <a:extLst>
              <a:ext uri="{FF2B5EF4-FFF2-40B4-BE49-F238E27FC236}">
                <a16:creationId xmlns:a16="http://schemas.microsoft.com/office/drawing/2014/main" id="{1D9D8FEA-2504-4E64-AD77-C17694671109}"/>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5" name="Slide Number Placeholder 4">
            <a:extLst>
              <a:ext uri="{FF2B5EF4-FFF2-40B4-BE49-F238E27FC236}">
                <a16:creationId xmlns:a16="http://schemas.microsoft.com/office/drawing/2014/main" id="{34B74B1B-62E3-4285-B494-AF5EF8D68CAA}"/>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302296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E799C5-09D1-4C89-8BC1-1AC06AE0267F}"/>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2024-09-05</a:t>
            </a:fld>
            <a:endParaRPr lang="en-CA"/>
          </a:p>
        </p:txBody>
      </p:sp>
      <p:sp>
        <p:nvSpPr>
          <p:cNvPr id="3" name="Footer Placeholder 2">
            <a:extLst>
              <a:ext uri="{FF2B5EF4-FFF2-40B4-BE49-F238E27FC236}">
                <a16:creationId xmlns:a16="http://schemas.microsoft.com/office/drawing/2014/main" id="{CC4B158C-F3AD-409B-A6DA-EA8EABD588BC}"/>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3C3A26BE-39E1-4B5F-AD86-F56D4B0643B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4166059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FDA7B-6A69-4095-A10D-405BBF6744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BDCD842-F4BD-4DCA-9C3E-E2A2E6FFC4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487BA74-F3E8-4C4E-A4E0-C90299832D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AD611D-E3B5-497F-A1F7-C01E83BBA51E}"/>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2024-09-05</a:t>
            </a:fld>
            <a:endParaRPr lang="en-CA"/>
          </a:p>
        </p:txBody>
      </p:sp>
      <p:sp>
        <p:nvSpPr>
          <p:cNvPr id="6" name="Footer Placeholder 5">
            <a:extLst>
              <a:ext uri="{FF2B5EF4-FFF2-40B4-BE49-F238E27FC236}">
                <a16:creationId xmlns:a16="http://schemas.microsoft.com/office/drawing/2014/main" id="{8B037022-1CC1-4EBD-ACF1-3854ADAEB69F}"/>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5CC4B5B-2A97-4FC3-9D87-6A04A6D0C590}"/>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068199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E3D12-0494-43C1-B600-BC4031F26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A8E7236-EB1C-4974-A999-E31018237E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a:extLst>
              <a:ext uri="{FF2B5EF4-FFF2-40B4-BE49-F238E27FC236}">
                <a16:creationId xmlns:a16="http://schemas.microsoft.com/office/drawing/2014/main" id="{1374C15E-647B-42E2-9473-0424351601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977276-2345-4796-883D-9CE17ED05822}"/>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2024-09-05</a:t>
            </a:fld>
            <a:endParaRPr lang="en-CA"/>
          </a:p>
        </p:txBody>
      </p:sp>
      <p:sp>
        <p:nvSpPr>
          <p:cNvPr id="6" name="Footer Placeholder 5">
            <a:extLst>
              <a:ext uri="{FF2B5EF4-FFF2-40B4-BE49-F238E27FC236}">
                <a16:creationId xmlns:a16="http://schemas.microsoft.com/office/drawing/2014/main" id="{AE99DF61-281F-4CF1-9621-91676B66E208}"/>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88D4718-2901-4240-A227-65CC0C313C86}"/>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697051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664DF2-A84C-49C7-8D1D-3E77E48B9C76}"/>
              </a:ext>
            </a:extLst>
          </p:cNvPr>
          <p:cNvSpPr>
            <a:spLocks noGrp="1"/>
          </p:cNvSpPr>
          <p:nvPr>
            <p:ph type="title"/>
          </p:nvPr>
        </p:nvSpPr>
        <p:spPr>
          <a:xfrm>
            <a:off x="838200" y="773557"/>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A6F0FA7-31D0-4EA1-B8FA-367C1707B5C0}"/>
              </a:ext>
            </a:extLst>
          </p:cNvPr>
          <p:cNvSpPr>
            <a:spLocks noGrp="1"/>
          </p:cNvSpPr>
          <p:nvPr>
            <p:ph type="body" idx="1"/>
          </p:nvPr>
        </p:nvSpPr>
        <p:spPr>
          <a:xfrm>
            <a:off x="838200" y="2185289"/>
            <a:ext cx="10515600" cy="4351338"/>
          </a:xfrm>
          <a:prstGeom prst="rect">
            <a:avLst/>
          </a:prstGeom>
        </p:spPr>
        <p:txBody>
          <a:bodyPr vert="horz" lIns="91440" tIns="45720" rIns="91440" bIns="45720" rtlCol="0">
            <a:normAutofit/>
          </a:bodyPr>
          <a:lstStyle/>
          <a:p>
            <a:pPr lvl="0"/>
            <a:r>
              <a:rPr lang="en-US"/>
              <a:t>Click to edit Master text styles</a:t>
            </a:r>
          </a:p>
        </p:txBody>
      </p:sp>
    </p:spTree>
    <p:extLst>
      <p:ext uri="{BB962C8B-B14F-4D97-AF65-F5344CB8AC3E}">
        <p14:creationId xmlns:p14="http://schemas.microsoft.com/office/powerpoint/2010/main" val="2678979115"/>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9.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ideo" Target="https://www.youtube.com/embed/-w8n9UOiBxE?feature=oembed" TargetMode="Externa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hyperlink" Target="https://www.youtube.com/watch?v=-w8n9UOiBx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microsoft.com/office/2018/10/relationships/comments" Target="../comments/modernComment_120_CC7D62A0.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jWY-As9PTWo?feature=oembed" TargetMode="Externa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operationfresh.wpenginepowered.com/wp-content/uploads/2023/01/Talking_About_Vaping_V5nl.pdf"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play.kahoot.it/v2/?quizId=c6bc2f17-2272-423c-b291-ee769dcd6856"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operationfresh.wpenginepowered.com/wp-content/uploads/2023/01/Talking_About_Vaping_V5nl.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6C1618-D982-48DC-B7DF-7A8B003344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D79BDD4-F80E-4026-8737-DC18709B37E8}"/>
              </a:ext>
            </a:extLst>
          </p:cNvPr>
          <p:cNvSpPr txBox="1"/>
          <p:nvPr/>
        </p:nvSpPr>
        <p:spPr>
          <a:xfrm>
            <a:off x="1921790" y="3799469"/>
            <a:ext cx="8368937" cy="1246495"/>
          </a:xfrm>
          <a:prstGeom prst="rect">
            <a:avLst/>
          </a:prstGeom>
          <a:noFill/>
        </p:spPr>
        <p:txBody>
          <a:bodyPr wrap="square" lIns="91440" tIns="45720" rIns="91440" bIns="45720" rtlCol="0" anchor="t">
            <a:spAutoFit/>
          </a:bodyPr>
          <a:lstStyle/>
          <a:p>
            <a:pPr algn="ctr"/>
            <a:endParaRPr lang="en-CA" sz="2500">
              <a:solidFill>
                <a:schemeClr val="bg1"/>
              </a:solidFill>
              <a:latin typeface="Arial"/>
              <a:cs typeface="Arial"/>
            </a:endParaRPr>
          </a:p>
          <a:p>
            <a:pPr algn="ctr"/>
            <a:r>
              <a:rPr lang="en-CA" sz="2500">
                <a:solidFill>
                  <a:schemeClr val="bg1"/>
                </a:solidFill>
                <a:latin typeface="Arial"/>
                <a:cs typeface="Arial"/>
              </a:rPr>
              <a:t> Vaping and Nicotine Pouches</a:t>
            </a:r>
          </a:p>
          <a:p>
            <a:pPr algn="ctr"/>
            <a:endParaRPr lang="en-CA" sz="250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C01E355-CFCD-8E4B-8B1B-9560401EB1B2}"/>
              </a:ext>
            </a:extLst>
          </p:cNvPr>
          <p:cNvSpPr txBox="1"/>
          <p:nvPr/>
        </p:nvSpPr>
        <p:spPr>
          <a:xfrm>
            <a:off x="8995898" y="5832412"/>
            <a:ext cx="3600450" cy="11387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1600">
                <a:solidFill>
                  <a:schemeClr val="bg1"/>
                </a:solidFill>
                <a:latin typeface="Arial"/>
                <a:cs typeface="Arial"/>
              </a:rPr>
              <a:t>Created by: School Health Team </a:t>
            </a:r>
            <a:endParaRPr lang="en-US" sz="1600">
              <a:solidFill>
                <a:schemeClr val="bg1"/>
              </a:solidFill>
              <a:latin typeface="Calibri" panose="020F0502020204030204"/>
              <a:cs typeface="Calibri" panose="020F0502020204030204"/>
            </a:endParaRPr>
          </a:p>
          <a:p>
            <a:r>
              <a:rPr lang="en-CA" sz="1600">
                <a:solidFill>
                  <a:schemeClr val="bg1"/>
                </a:solidFill>
                <a:latin typeface="Arial"/>
                <a:cs typeface="Arial"/>
              </a:rPr>
              <a:t>Created: September 2022</a:t>
            </a:r>
            <a:endParaRPr lang="en-US" sz="1600">
              <a:solidFill>
                <a:schemeClr val="bg1"/>
              </a:solidFill>
              <a:ea typeface="+mn-lt"/>
              <a:cs typeface="+mn-lt"/>
            </a:endParaRPr>
          </a:p>
          <a:p>
            <a:r>
              <a:rPr lang="en-CA" sz="1600">
                <a:solidFill>
                  <a:schemeClr val="bg1"/>
                </a:solidFill>
                <a:latin typeface="Arial"/>
                <a:cs typeface="Arial"/>
              </a:rPr>
              <a:t>Updated: August  2024</a:t>
            </a:r>
          </a:p>
          <a:p>
            <a:endParaRPr lang="en-US">
              <a:cs typeface="Calibri"/>
            </a:endParaRPr>
          </a:p>
        </p:txBody>
      </p:sp>
    </p:spTree>
    <p:extLst>
      <p:ext uri="{BB962C8B-B14F-4D97-AF65-F5344CB8AC3E}">
        <p14:creationId xmlns:p14="http://schemas.microsoft.com/office/powerpoint/2010/main" val="842927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0FD4A-ACAE-3231-A6A2-A9F5F69EAAE9}"/>
              </a:ext>
            </a:extLst>
          </p:cNvPr>
          <p:cNvSpPr>
            <a:spLocks noGrp="1"/>
          </p:cNvSpPr>
          <p:nvPr>
            <p:ph type="title"/>
          </p:nvPr>
        </p:nvSpPr>
        <p:spPr/>
        <p:txBody>
          <a:bodyPr>
            <a:normAutofit/>
          </a:bodyPr>
          <a:lstStyle/>
          <a:p>
            <a:r>
              <a:rPr lang="en-US">
                <a:solidFill>
                  <a:srgbClr val="006345"/>
                </a:solidFill>
                <a:latin typeface="Arial"/>
                <a:cs typeface="Arial"/>
              </a:rPr>
              <a:t>Understanding Addiction</a:t>
            </a:r>
            <a:endParaRPr lang="en-US">
              <a:solidFill>
                <a:srgbClr val="006345"/>
              </a:solidFill>
              <a:latin typeface="Arial"/>
            </a:endParaRPr>
          </a:p>
        </p:txBody>
      </p:sp>
      <p:pic>
        <p:nvPicPr>
          <p:cNvPr id="5" name="Online Media 4" title="Understanding Addiction as a Disease (Wait21)">
            <a:hlinkClick r:id="rId4"/>
            <a:extLst>
              <a:ext uri="{FF2B5EF4-FFF2-40B4-BE49-F238E27FC236}">
                <a16:creationId xmlns:a16="http://schemas.microsoft.com/office/drawing/2014/main" id="{2BBEB406-18EF-9C93-E884-BC743373C4AB}"/>
              </a:ext>
            </a:extLst>
          </p:cNvPr>
          <p:cNvPicPr>
            <a:picLocks noGrp="1" noRot="1" noChangeAspect="1"/>
          </p:cNvPicPr>
          <p:nvPr>
            <p:ph idx="1"/>
            <a:videoFile r:link="rId1"/>
          </p:nvPr>
        </p:nvPicPr>
        <p:blipFill>
          <a:blip r:embed="rId5"/>
          <a:stretch>
            <a:fillRect/>
          </a:stretch>
        </p:blipFill>
        <p:spPr>
          <a:xfrm>
            <a:off x="3810000" y="2196941"/>
            <a:ext cx="4572000" cy="3429000"/>
          </a:xfrm>
        </p:spPr>
      </p:pic>
      <p:pic>
        <p:nvPicPr>
          <p:cNvPr id="6" name="Picture 6" descr="A black and white outline of a cat&#10;&#10;Description automatically generated">
            <a:extLst>
              <a:ext uri="{FF2B5EF4-FFF2-40B4-BE49-F238E27FC236}">
                <a16:creationId xmlns:a16="http://schemas.microsoft.com/office/drawing/2014/main" id="{4502628C-2FB8-DE0A-26C7-CC2EBB08E842}"/>
              </a:ext>
            </a:extLst>
          </p:cNvPr>
          <p:cNvPicPr>
            <a:picLocks noChangeAspect="1"/>
          </p:cNvPicPr>
          <p:nvPr/>
        </p:nvPicPr>
        <p:blipFill>
          <a:blip r:embed="rId6"/>
          <a:stretch>
            <a:fillRect/>
          </a:stretch>
        </p:blipFill>
        <p:spPr>
          <a:xfrm>
            <a:off x="2417749" y="2609851"/>
            <a:ext cx="736626" cy="2340769"/>
          </a:xfrm>
          <a:prstGeom prst="rect">
            <a:avLst/>
          </a:prstGeom>
        </p:spPr>
      </p:pic>
      <p:pic>
        <p:nvPicPr>
          <p:cNvPr id="7" name="Picture 7" descr="A black silhouette of a leaf&#10;&#10;Description automatically generated">
            <a:extLst>
              <a:ext uri="{FF2B5EF4-FFF2-40B4-BE49-F238E27FC236}">
                <a16:creationId xmlns:a16="http://schemas.microsoft.com/office/drawing/2014/main" id="{0D863942-9445-2FBE-0347-BC840D8B2F0E}"/>
              </a:ext>
            </a:extLst>
          </p:cNvPr>
          <p:cNvPicPr>
            <a:picLocks noChangeAspect="1"/>
          </p:cNvPicPr>
          <p:nvPr/>
        </p:nvPicPr>
        <p:blipFill>
          <a:blip r:embed="rId7"/>
          <a:stretch>
            <a:fillRect/>
          </a:stretch>
        </p:blipFill>
        <p:spPr>
          <a:xfrm>
            <a:off x="366712" y="4080203"/>
            <a:ext cx="1481138" cy="1555095"/>
          </a:xfrm>
          <a:prstGeom prst="rect">
            <a:avLst/>
          </a:prstGeom>
        </p:spPr>
      </p:pic>
      <p:pic>
        <p:nvPicPr>
          <p:cNvPr id="9" name="Picture 9" descr="A black cigarette with smoke&#10;&#10;Description automatically generated">
            <a:extLst>
              <a:ext uri="{FF2B5EF4-FFF2-40B4-BE49-F238E27FC236}">
                <a16:creationId xmlns:a16="http://schemas.microsoft.com/office/drawing/2014/main" id="{6B8F1176-B352-4E0F-501C-DC88F0940F26}"/>
              </a:ext>
            </a:extLst>
          </p:cNvPr>
          <p:cNvPicPr>
            <a:picLocks noChangeAspect="1"/>
          </p:cNvPicPr>
          <p:nvPr/>
        </p:nvPicPr>
        <p:blipFill>
          <a:blip r:embed="rId8"/>
          <a:stretch>
            <a:fillRect/>
          </a:stretch>
        </p:blipFill>
        <p:spPr>
          <a:xfrm>
            <a:off x="8820150" y="3004914"/>
            <a:ext cx="1469232" cy="1538735"/>
          </a:xfrm>
          <a:prstGeom prst="rect">
            <a:avLst/>
          </a:prstGeom>
        </p:spPr>
      </p:pic>
    </p:spTree>
    <p:extLst>
      <p:ext uri="{BB962C8B-B14F-4D97-AF65-F5344CB8AC3E}">
        <p14:creationId xmlns:p14="http://schemas.microsoft.com/office/powerpoint/2010/main" val="90760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0FD4A-ACAE-3231-A6A2-A9F5F69EAAE9}"/>
              </a:ext>
            </a:extLst>
          </p:cNvPr>
          <p:cNvSpPr>
            <a:spLocks noGrp="1"/>
          </p:cNvSpPr>
          <p:nvPr>
            <p:ph type="title"/>
          </p:nvPr>
        </p:nvSpPr>
        <p:spPr/>
        <p:txBody>
          <a:bodyPr>
            <a:normAutofit/>
          </a:bodyPr>
          <a:lstStyle/>
          <a:p>
            <a:r>
              <a:rPr lang="en-US">
                <a:solidFill>
                  <a:srgbClr val="006345"/>
                </a:solidFill>
                <a:latin typeface="Arial"/>
                <a:cs typeface="Arial"/>
              </a:rPr>
              <a:t>More about Nicotine</a:t>
            </a:r>
            <a:endParaRPr lang="en-US">
              <a:solidFill>
                <a:srgbClr val="006345"/>
              </a:solidFill>
              <a:latin typeface="Arial"/>
            </a:endParaRPr>
          </a:p>
        </p:txBody>
      </p:sp>
      <p:sp>
        <p:nvSpPr>
          <p:cNvPr id="3" name="Content Placeholder 2">
            <a:extLst>
              <a:ext uri="{FF2B5EF4-FFF2-40B4-BE49-F238E27FC236}">
                <a16:creationId xmlns:a16="http://schemas.microsoft.com/office/drawing/2014/main" id="{386CDA60-2138-B054-EAA2-206E5E23A447}"/>
              </a:ext>
            </a:extLst>
          </p:cNvPr>
          <p:cNvSpPr>
            <a:spLocks noGrp="1"/>
          </p:cNvSpPr>
          <p:nvPr>
            <p:ph idx="1"/>
          </p:nvPr>
        </p:nvSpPr>
        <p:spPr/>
        <p:txBody>
          <a:bodyPr vert="horz" lIns="91440" tIns="45720" rIns="91440" bIns="45720" rtlCol="0" anchor="t">
            <a:normAutofit/>
          </a:bodyPr>
          <a:lstStyle/>
          <a:p>
            <a:pPr algn="l"/>
            <a:r>
              <a:rPr lang="en-US">
                <a:latin typeface="Arial"/>
                <a:cs typeface="Arial"/>
              </a:rPr>
              <a:t>Nicotine is highly addictive</a:t>
            </a:r>
            <a:endParaRPr lang="en-US"/>
          </a:p>
          <a:p>
            <a:pPr marL="0" indent="0" algn="l">
              <a:buNone/>
            </a:pPr>
            <a:endParaRPr lang="en-US">
              <a:latin typeface="Arial"/>
              <a:cs typeface="Arial"/>
            </a:endParaRPr>
          </a:p>
          <a:p>
            <a:pPr algn="l"/>
            <a:r>
              <a:rPr lang="en-US">
                <a:latin typeface="Arial"/>
                <a:cs typeface="Arial"/>
              </a:rPr>
              <a:t>Exposure to nicotine before the age of 25 causes:</a:t>
            </a:r>
          </a:p>
          <a:p>
            <a:pPr lvl="1" algn="l"/>
            <a:r>
              <a:rPr lang="en-US">
                <a:latin typeface="Arial"/>
                <a:cs typeface="Arial"/>
              </a:rPr>
              <a:t>Long lasting effects on learning, memory and concentration</a:t>
            </a:r>
          </a:p>
          <a:p>
            <a:pPr lvl="1" algn="l"/>
            <a:r>
              <a:rPr lang="en-US">
                <a:latin typeface="Arial"/>
                <a:cs typeface="Arial"/>
              </a:rPr>
              <a:t>Increased risk of experiencing mood disorders</a:t>
            </a:r>
          </a:p>
          <a:p>
            <a:pPr lvl="1" algn="l"/>
            <a:r>
              <a:rPr lang="en-US">
                <a:latin typeface="Arial"/>
                <a:cs typeface="Arial"/>
              </a:rPr>
              <a:t>Increased risk of nicotine dependence and addiction</a:t>
            </a:r>
          </a:p>
          <a:p>
            <a:pPr algn="l"/>
            <a:endParaRPr lang="en-US">
              <a:latin typeface="Arial"/>
              <a:cs typeface="Arial"/>
            </a:endParaRPr>
          </a:p>
          <a:p>
            <a:pPr algn="l"/>
            <a:r>
              <a:rPr lang="en-US">
                <a:latin typeface="Arial"/>
                <a:cs typeface="Arial"/>
              </a:rPr>
              <a:t>Young people who vape are four times more likely to smoke cigarettes</a:t>
            </a:r>
          </a:p>
          <a:p>
            <a:pPr marL="457200" lvl="1" indent="0" algn="l">
              <a:buNone/>
            </a:pPr>
            <a:endParaRPr lang="en-US">
              <a:latin typeface="Arial"/>
              <a:cs typeface="Arial"/>
            </a:endParaRPr>
          </a:p>
        </p:txBody>
      </p:sp>
      <p:pic>
        <p:nvPicPr>
          <p:cNvPr id="4" name="Picture 4">
            <a:extLst>
              <a:ext uri="{FF2B5EF4-FFF2-40B4-BE49-F238E27FC236}">
                <a16:creationId xmlns:a16="http://schemas.microsoft.com/office/drawing/2014/main" id="{BC2AC84E-0B02-C9A9-B1E4-1F2EFDDACEF4}"/>
              </a:ext>
            </a:extLst>
          </p:cNvPr>
          <p:cNvPicPr>
            <a:picLocks noChangeAspect="1"/>
          </p:cNvPicPr>
          <p:nvPr/>
        </p:nvPicPr>
        <p:blipFill rotWithShape="1">
          <a:blip r:embed="rId3"/>
          <a:srcRect l="20419" t="18284" r="8900" b="11053"/>
          <a:stretch/>
        </p:blipFill>
        <p:spPr>
          <a:xfrm>
            <a:off x="8951344" y="817200"/>
            <a:ext cx="2657781" cy="2628558"/>
          </a:xfrm>
          <a:prstGeom prst="rect">
            <a:avLst/>
          </a:prstGeom>
        </p:spPr>
      </p:pic>
    </p:spTree>
    <p:extLst>
      <p:ext uri="{BB962C8B-B14F-4D97-AF65-F5344CB8AC3E}">
        <p14:creationId xmlns:p14="http://schemas.microsoft.com/office/powerpoint/2010/main" val="1875278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6F460-1067-68BD-719F-A8621AC1C898}"/>
              </a:ext>
            </a:extLst>
          </p:cNvPr>
          <p:cNvSpPr>
            <a:spLocks noGrp="1"/>
          </p:cNvSpPr>
          <p:nvPr>
            <p:ph type="title"/>
          </p:nvPr>
        </p:nvSpPr>
        <p:spPr/>
        <p:txBody>
          <a:bodyPr>
            <a:normAutofit/>
          </a:bodyPr>
          <a:lstStyle/>
          <a:p>
            <a:r>
              <a:rPr lang="en-US">
                <a:solidFill>
                  <a:srgbClr val="006345"/>
                </a:solidFill>
                <a:latin typeface="Arial"/>
                <a:cs typeface="Arial"/>
              </a:rPr>
              <a:t>Types of Nicotine</a:t>
            </a:r>
            <a:endParaRPr lang="en-US">
              <a:solidFill>
                <a:srgbClr val="006345"/>
              </a:solidFill>
              <a:latin typeface="Arial"/>
            </a:endParaRPr>
          </a:p>
        </p:txBody>
      </p:sp>
      <p:sp>
        <p:nvSpPr>
          <p:cNvPr id="3" name="Content Placeholder 2">
            <a:extLst>
              <a:ext uri="{FF2B5EF4-FFF2-40B4-BE49-F238E27FC236}">
                <a16:creationId xmlns:a16="http://schemas.microsoft.com/office/drawing/2014/main" id="{EA229027-8C12-FF18-FD41-9101C813F929}"/>
              </a:ext>
            </a:extLst>
          </p:cNvPr>
          <p:cNvSpPr>
            <a:spLocks noGrp="1"/>
          </p:cNvSpPr>
          <p:nvPr>
            <p:ph sz="half" idx="1"/>
          </p:nvPr>
        </p:nvSpPr>
        <p:spPr>
          <a:xfrm>
            <a:off x="761364" y="3805222"/>
            <a:ext cx="5181600" cy="4351338"/>
          </a:xfrm>
        </p:spPr>
        <p:txBody>
          <a:bodyPr vert="horz" lIns="91440" tIns="45720" rIns="91440" bIns="45720" rtlCol="0" anchor="t">
            <a:normAutofit lnSpcReduction="10000"/>
          </a:bodyPr>
          <a:lstStyle/>
          <a:p>
            <a:pPr marL="0" indent="0" algn="l">
              <a:buNone/>
            </a:pPr>
            <a:r>
              <a:rPr lang="en-US" b="1">
                <a:solidFill>
                  <a:srgbClr val="006345"/>
                </a:solidFill>
                <a:latin typeface="Arial"/>
                <a:cs typeface="Arial"/>
              </a:rPr>
              <a:t>Freebase Nicotine</a:t>
            </a:r>
          </a:p>
          <a:p>
            <a:pPr algn="l"/>
            <a:r>
              <a:rPr lang="en-US">
                <a:latin typeface="Arial"/>
                <a:cs typeface="Arial"/>
              </a:rPr>
              <a:t>Nicotine in its purest form</a:t>
            </a:r>
          </a:p>
          <a:p>
            <a:pPr algn="l"/>
            <a:r>
              <a:rPr lang="en-US">
                <a:latin typeface="Arial"/>
                <a:cs typeface="Arial"/>
              </a:rPr>
              <a:t>Used in traditional cigarettes and some vapes</a:t>
            </a:r>
            <a:endParaRPr lang="en-US"/>
          </a:p>
          <a:p>
            <a:pPr algn="l"/>
            <a:r>
              <a:rPr lang="en-US">
                <a:latin typeface="Arial"/>
                <a:cs typeface="Arial"/>
              </a:rPr>
              <a:t>Can cause throat irritation in large amounts </a:t>
            </a:r>
            <a:endParaRPr lang="en-US"/>
          </a:p>
          <a:p>
            <a:pPr algn="l"/>
            <a:endParaRPr lang="en-US">
              <a:latin typeface="Arial"/>
              <a:cs typeface="Arial"/>
            </a:endParaRPr>
          </a:p>
          <a:p>
            <a:pPr algn="l"/>
            <a:endParaRPr lang="en-US">
              <a:latin typeface="Arial"/>
              <a:cs typeface="Arial"/>
            </a:endParaRPr>
          </a:p>
          <a:p>
            <a:pPr algn="l"/>
            <a:endParaRPr lang="en-US"/>
          </a:p>
          <a:p>
            <a:pPr algn="l"/>
            <a:endParaRPr lang="en-US">
              <a:latin typeface="Arial"/>
              <a:cs typeface="Arial"/>
            </a:endParaRPr>
          </a:p>
          <a:p>
            <a:pPr algn="l"/>
            <a:endParaRPr lang="en-US">
              <a:latin typeface="Arial"/>
              <a:cs typeface="Arial"/>
            </a:endParaRPr>
          </a:p>
        </p:txBody>
      </p:sp>
      <p:sp>
        <p:nvSpPr>
          <p:cNvPr id="4" name="Content Placeholder 3">
            <a:extLst>
              <a:ext uri="{FF2B5EF4-FFF2-40B4-BE49-F238E27FC236}">
                <a16:creationId xmlns:a16="http://schemas.microsoft.com/office/drawing/2014/main" id="{6232DB94-D17C-D5CE-03CA-3F541890FF9B}"/>
              </a:ext>
            </a:extLst>
          </p:cNvPr>
          <p:cNvSpPr>
            <a:spLocks noGrp="1"/>
          </p:cNvSpPr>
          <p:nvPr>
            <p:ph sz="half" idx="2"/>
          </p:nvPr>
        </p:nvSpPr>
        <p:spPr>
          <a:xfrm>
            <a:off x="6172200" y="2098795"/>
            <a:ext cx="5486400" cy="4389438"/>
          </a:xfrm>
        </p:spPr>
        <p:txBody>
          <a:bodyPr vert="horz" lIns="91440" tIns="45720" rIns="91440" bIns="45720" rtlCol="0" anchor="t">
            <a:normAutofit lnSpcReduction="10000"/>
          </a:bodyPr>
          <a:lstStyle/>
          <a:p>
            <a:pPr marL="0" indent="0" algn="l">
              <a:buNone/>
            </a:pPr>
            <a:r>
              <a:rPr lang="en-US" b="1">
                <a:solidFill>
                  <a:srgbClr val="006345"/>
                </a:solidFill>
                <a:latin typeface="Arial"/>
                <a:cs typeface="Arial"/>
              </a:rPr>
              <a:t>Nicotine Salts </a:t>
            </a:r>
          </a:p>
          <a:p>
            <a:pPr algn="l"/>
            <a:r>
              <a:rPr lang="en-US">
                <a:latin typeface="Arial"/>
                <a:cs typeface="Arial"/>
              </a:rPr>
              <a:t>Combination of nicotine and acids</a:t>
            </a:r>
            <a:endParaRPr lang="en-US"/>
          </a:p>
          <a:p>
            <a:pPr algn="l"/>
            <a:r>
              <a:rPr lang="en-US">
                <a:latin typeface="Arial"/>
                <a:cs typeface="Arial"/>
              </a:rPr>
              <a:t>Allows users to experience a "smoother hit" which means larger amounts of nicotine can be inhaled with less irritation</a:t>
            </a:r>
          </a:p>
          <a:p>
            <a:pPr algn="l"/>
            <a:r>
              <a:rPr lang="en-US">
                <a:latin typeface="Arial"/>
                <a:cs typeface="Arial"/>
              </a:rPr>
              <a:t>This is harmful as it increases the risk of high nicotine consumption leading to addiction </a:t>
            </a:r>
          </a:p>
        </p:txBody>
      </p:sp>
      <p:pic>
        <p:nvPicPr>
          <p:cNvPr id="5" name="Picture 5">
            <a:extLst>
              <a:ext uri="{FF2B5EF4-FFF2-40B4-BE49-F238E27FC236}">
                <a16:creationId xmlns:a16="http://schemas.microsoft.com/office/drawing/2014/main" id="{AF4EF646-DD94-2252-1FE9-8F6C8A8D2C9F}"/>
              </a:ext>
            </a:extLst>
          </p:cNvPr>
          <p:cNvPicPr>
            <a:picLocks noChangeAspect="1"/>
          </p:cNvPicPr>
          <p:nvPr/>
        </p:nvPicPr>
        <p:blipFill rotWithShape="1">
          <a:blip r:embed="rId3"/>
          <a:srcRect t="16489" r="524" b="11170"/>
          <a:stretch/>
        </p:blipFill>
        <p:spPr>
          <a:xfrm>
            <a:off x="907092" y="1482777"/>
            <a:ext cx="3132583" cy="2257556"/>
          </a:xfrm>
          <a:prstGeom prst="rect">
            <a:avLst/>
          </a:prstGeom>
        </p:spPr>
      </p:pic>
      <p:pic>
        <p:nvPicPr>
          <p:cNvPr id="6" name="Picture 6" descr="Text&#10;&#10;Description automatically generated">
            <a:extLst>
              <a:ext uri="{FF2B5EF4-FFF2-40B4-BE49-F238E27FC236}">
                <a16:creationId xmlns:a16="http://schemas.microsoft.com/office/drawing/2014/main" id="{56087AED-361D-7D29-C998-3AEE3F01C6E2}"/>
              </a:ext>
            </a:extLst>
          </p:cNvPr>
          <p:cNvPicPr>
            <a:picLocks noChangeAspect="1"/>
          </p:cNvPicPr>
          <p:nvPr/>
        </p:nvPicPr>
        <p:blipFill>
          <a:blip r:embed="rId4"/>
          <a:stretch>
            <a:fillRect/>
          </a:stretch>
        </p:blipFill>
        <p:spPr>
          <a:xfrm>
            <a:off x="97047" y="-5122"/>
            <a:ext cx="2954547" cy="1016658"/>
          </a:xfrm>
          <a:prstGeom prst="rect">
            <a:avLst/>
          </a:prstGeom>
        </p:spPr>
      </p:pic>
    </p:spTree>
    <p:extLst>
      <p:ext uri="{BB962C8B-B14F-4D97-AF65-F5344CB8AC3E}">
        <p14:creationId xmlns:p14="http://schemas.microsoft.com/office/powerpoint/2010/main" val="2759566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Timeline&#10;&#10;Description automatically generated">
            <a:extLst>
              <a:ext uri="{FF2B5EF4-FFF2-40B4-BE49-F238E27FC236}">
                <a16:creationId xmlns:a16="http://schemas.microsoft.com/office/drawing/2014/main" id="{A54A5EC4-D49F-5986-AC8D-7ECC35E2CAC3}"/>
              </a:ext>
            </a:extLst>
          </p:cNvPr>
          <p:cNvPicPr>
            <a:picLocks noChangeAspect="1"/>
          </p:cNvPicPr>
          <p:nvPr/>
        </p:nvPicPr>
        <p:blipFill>
          <a:blip r:embed="rId4"/>
          <a:stretch>
            <a:fillRect/>
          </a:stretch>
        </p:blipFill>
        <p:spPr>
          <a:xfrm>
            <a:off x="2841732" y="912501"/>
            <a:ext cx="6500871" cy="4792893"/>
          </a:xfrm>
          <a:prstGeom prst="rect">
            <a:avLst/>
          </a:prstGeom>
        </p:spPr>
      </p:pic>
      <p:sp>
        <p:nvSpPr>
          <p:cNvPr id="2" name="TextBox 1">
            <a:extLst>
              <a:ext uri="{FF2B5EF4-FFF2-40B4-BE49-F238E27FC236}">
                <a16:creationId xmlns:a16="http://schemas.microsoft.com/office/drawing/2014/main" id="{F2B6DD43-437F-11B0-4613-75282BD24329}"/>
              </a:ext>
            </a:extLst>
          </p:cNvPr>
          <p:cNvSpPr txBox="1"/>
          <p:nvPr/>
        </p:nvSpPr>
        <p:spPr>
          <a:xfrm>
            <a:off x="2844184" y="5912877"/>
            <a:ext cx="650701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cs typeface="Calibri"/>
              </a:rPr>
              <a:t>1 milligram (mg) of Nicotine = 1 cigarette </a:t>
            </a:r>
          </a:p>
        </p:txBody>
      </p:sp>
    </p:spTree>
    <p:extLst>
      <p:ext uri="{BB962C8B-B14F-4D97-AF65-F5344CB8AC3E}">
        <p14:creationId xmlns:p14="http://schemas.microsoft.com/office/powerpoint/2010/main" val="3430769312"/>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514D2-B847-CAB4-2578-22F861D38D6F}"/>
              </a:ext>
            </a:extLst>
          </p:cNvPr>
          <p:cNvSpPr>
            <a:spLocks noGrp="1"/>
          </p:cNvSpPr>
          <p:nvPr>
            <p:ph type="title"/>
          </p:nvPr>
        </p:nvSpPr>
        <p:spPr/>
        <p:txBody>
          <a:bodyPr/>
          <a:lstStyle/>
          <a:p>
            <a:r>
              <a:rPr lang="en-US">
                <a:solidFill>
                  <a:srgbClr val="006345"/>
                </a:solidFill>
                <a:latin typeface="Arial"/>
                <a:cs typeface="Arial"/>
              </a:rPr>
              <a:t>Water Vapour or Aerosols?</a:t>
            </a:r>
            <a:endParaRPr lang="en-US">
              <a:solidFill>
                <a:srgbClr val="006345"/>
              </a:solidFill>
              <a:latin typeface="Arial"/>
            </a:endParaRPr>
          </a:p>
        </p:txBody>
      </p:sp>
      <p:sp>
        <p:nvSpPr>
          <p:cNvPr id="3" name="Content Placeholder 2">
            <a:extLst>
              <a:ext uri="{FF2B5EF4-FFF2-40B4-BE49-F238E27FC236}">
                <a16:creationId xmlns:a16="http://schemas.microsoft.com/office/drawing/2014/main" id="{1906E97E-B712-51E8-D3E4-1F53FE597AF2}"/>
              </a:ext>
            </a:extLst>
          </p:cNvPr>
          <p:cNvSpPr>
            <a:spLocks noGrp="1"/>
          </p:cNvSpPr>
          <p:nvPr>
            <p:ph idx="1"/>
          </p:nvPr>
        </p:nvSpPr>
        <p:spPr/>
        <p:txBody>
          <a:bodyPr vert="horz" lIns="91440" tIns="45720" rIns="91440" bIns="45720" rtlCol="0" anchor="t">
            <a:normAutofit/>
          </a:bodyPr>
          <a:lstStyle/>
          <a:p>
            <a:pPr marL="0" indent="0">
              <a:buNone/>
            </a:pPr>
            <a:r>
              <a:rPr lang="en-US">
                <a:latin typeface="Arial"/>
                <a:cs typeface="Arial"/>
              </a:rPr>
              <a:t>Vape pens allow the user to make large clouds </a:t>
            </a:r>
            <a:endParaRPr lang="en-US"/>
          </a:p>
          <a:p>
            <a:pPr marL="457200" lvl="1" indent="0" algn="ctr">
              <a:buNone/>
            </a:pPr>
            <a:endParaRPr lang="en-US">
              <a:latin typeface="Arial"/>
              <a:cs typeface="Arial"/>
            </a:endParaRPr>
          </a:p>
          <a:p>
            <a:pPr marL="457200" lvl="1" indent="0" algn="ctr">
              <a:buNone/>
            </a:pPr>
            <a:r>
              <a:rPr lang="en-US">
                <a:latin typeface="Arial"/>
                <a:cs typeface="Arial"/>
              </a:rPr>
              <a:t>What is this cloud made of?</a:t>
            </a:r>
            <a:endParaRPr lang="en-US">
              <a:cs typeface="Calibri" panose="020F0502020204030204"/>
            </a:endParaRPr>
          </a:p>
          <a:p>
            <a:pPr algn="l"/>
            <a:endParaRPr lang="en-US">
              <a:latin typeface="Arial"/>
              <a:cs typeface="Arial"/>
            </a:endParaRPr>
          </a:p>
          <a:p>
            <a:pPr algn="l"/>
            <a:endParaRPr lang="en-US"/>
          </a:p>
        </p:txBody>
      </p:sp>
      <p:pic>
        <p:nvPicPr>
          <p:cNvPr id="4" name="Picture 4" descr="A picture containing text, image&#10;&#10;Description automatically generated">
            <a:extLst>
              <a:ext uri="{FF2B5EF4-FFF2-40B4-BE49-F238E27FC236}">
                <a16:creationId xmlns:a16="http://schemas.microsoft.com/office/drawing/2014/main" id="{08F6378F-8710-896E-EBB2-6F3551FBF0BD}"/>
              </a:ext>
            </a:extLst>
          </p:cNvPr>
          <p:cNvPicPr>
            <a:picLocks noChangeAspect="1"/>
          </p:cNvPicPr>
          <p:nvPr/>
        </p:nvPicPr>
        <p:blipFill rotWithShape="1">
          <a:blip r:embed="rId3"/>
          <a:srcRect l="5484" t="5484" r="4516" b="29093"/>
          <a:stretch/>
        </p:blipFill>
        <p:spPr>
          <a:xfrm>
            <a:off x="4569618" y="4129086"/>
            <a:ext cx="2791545" cy="2029055"/>
          </a:xfrm>
          <a:prstGeom prst="rect">
            <a:avLst/>
          </a:prstGeom>
        </p:spPr>
      </p:pic>
      <p:pic>
        <p:nvPicPr>
          <p:cNvPr id="5" name="Picture 5">
            <a:extLst>
              <a:ext uri="{FF2B5EF4-FFF2-40B4-BE49-F238E27FC236}">
                <a16:creationId xmlns:a16="http://schemas.microsoft.com/office/drawing/2014/main" id="{892A38A0-C908-6EF8-3B10-19B8319BD4B3}"/>
              </a:ext>
            </a:extLst>
          </p:cNvPr>
          <p:cNvPicPr>
            <a:picLocks noChangeAspect="1"/>
          </p:cNvPicPr>
          <p:nvPr/>
        </p:nvPicPr>
        <p:blipFill rotWithShape="1">
          <a:blip r:embed="rId4"/>
          <a:srcRect l="3030" t="12987" r="5820" b="18615"/>
          <a:stretch/>
        </p:blipFill>
        <p:spPr>
          <a:xfrm>
            <a:off x="7617619" y="4033837"/>
            <a:ext cx="2833795" cy="2126334"/>
          </a:xfrm>
          <a:prstGeom prst="rect">
            <a:avLst/>
          </a:prstGeom>
        </p:spPr>
      </p:pic>
      <p:pic>
        <p:nvPicPr>
          <p:cNvPr id="6" name="Picture 6" descr="Logo&#10;&#10;Description automatically generated">
            <a:extLst>
              <a:ext uri="{FF2B5EF4-FFF2-40B4-BE49-F238E27FC236}">
                <a16:creationId xmlns:a16="http://schemas.microsoft.com/office/drawing/2014/main" id="{CD651F10-0BA2-6AC6-CA0C-0B0B93CAE705}"/>
              </a:ext>
            </a:extLst>
          </p:cNvPr>
          <p:cNvPicPr>
            <a:picLocks noChangeAspect="1"/>
          </p:cNvPicPr>
          <p:nvPr/>
        </p:nvPicPr>
        <p:blipFill rotWithShape="1">
          <a:blip r:embed="rId5"/>
          <a:srcRect t="16883" r="433" b="17316"/>
          <a:stretch/>
        </p:blipFill>
        <p:spPr>
          <a:xfrm>
            <a:off x="973931" y="3974307"/>
            <a:ext cx="3398074" cy="2245581"/>
          </a:xfrm>
          <a:prstGeom prst="rect">
            <a:avLst/>
          </a:prstGeom>
        </p:spPr>
      </p:pic>
    </p:spTree>
    <p:extLst>
      <p:ext uri="{BB962C8B-B14F-4D97-AF65-F5344CB8AC3E}">
        <p14:creationId xmlns:p14="http://schemas.microsoft.com/office/powerpoint/2010/main" val="922937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46F44-8A08-3499-1C4A-563051A0B415}"/>
              </a:ext>
            </a:extLst>
          </p:cNvPr>
          <p:cNvSpPr>
            <a:spLocks noGrp="1"/>
          </p:cNvSpPr>
          <p:nvPr>
            <p:ph type="title"/>
          </p:nvPr>
        </p:nvSpPr>
        <p:spPr/>
        <p:txBody>
          <a:bodyPr/>
          <a:lstStyle/>
          <a:p>
            <a:r>
              <a:rPr lang="en-US">
                <a:solidFill>
                  <a:srgbClr val="006345"/>
                </a:solidFill>
                <a:latin typeface="Arial"/>
                <a:cs typeface="Arial"/>
              </a:rPr>
              <a:t>Water </a:t>
            </a:r>
            <a:r>
              <a:rPr lang="en-US" err="1">
                <a:solidFill>
                  <a:srgbClr val="006345"/>
                </a:solidFill>
                <a:latin typeface="Arial"/>
                <a:cs typeface="Arial"/>
              </a:rPr>
              <a:t>Vapour</a:t>
            </a:r>
            <a:r>
              <a:rPr lang="en-US">
                <a:solidFill>
                  <a:srgbClr val="006345"/>
                </a:solidFill>
                <a:latin typeface="Arial"/>
                <a:cs typeface="Arial"/>
              </a:rPr>
              <a:t> vs. Aerosols</a:t>
            </a:r>
            <a:endParaRPr lang="en-US" b="0">
              <a:latin typeface="Arial"/>
              <a:cs typeface="Arial"/>
            </a:endParaRPr>
          </a:p>
        </p:txBody>
      </p:sp>
      <p:pic>
        <p:nvPicPr>
          <p:cNvPr id="4" name="Online Media 3" title="Vaping: Not Harmless Water Vapor">
            <a:hlinkClick r:id="" action="ppaction://media"/>
            <a:extLst>
              <a:ext uri="{FF2B5EF4-FFF2-40B4-BE49-F238E27FC236}">
                <a16:creationId xmlns:a16="http://schemas.microsoft.com/office/drawing/2014/main" id="{2B90C0A9-ADC9-A2AE-EC32-8716A610444B}"/>
              </a:ext>
            </a:extLst>
          </p:cNvPr>
          <p:cNvPicPr>
            <a:picLocks noGrp="1" noRot="1" noChangeAspect="1"/>
          </p:cNvPicPr>
          <p:nvPr>
            <p:ph idx="1"/>
            <a:videoFile r:link="rId1"/>
          </p:nvPr>
        </p:nvPicPr>
        <p:blipFill>
          <a:blip r:embed="rId4"/>
          <a:stretch>
            <a:fillRect/>
          </a:stretch>
        </p:blipFill>
        <p:spPr>
          <a:xfrm>
            <a:off x="3810000" y="2493219"/>
            <a:ext cx="4572000" cy="3429000"/>
          </a:xfrm>
        </p:spPr>
      </p:pic>
    </p:spTree>
    <p:extLst>
      <p:ext uri="{BB962C8B-B14F-4D97-AF65-F5344CB8AC3E}">
        <p14:creationId xmlns:p14="http://schemas.microsoft.com/office/powerpoint/2010/main" val="2157249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03CB9-B8BF-9DB8-CB2B-633FABB8BF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CF481FD-4048-9411-FE8C-2EFB50B07EF0}"/>
              </a:ext>
            </a:extLst>
          </p:cNvPr>
          <p:cNvSpPr>
            <a:spLocks noGrp="1"/>
          </p:cNvSpPr>
          <p:nvPr>
            <p:ph idx="1"/>
          </p:nvPr>
        </p:nvSpPr>
        <p:spPr/>
        <p:txBody>
          <a:bodyPr vert="horz" lIns="91440" tIns="45720" rIns="91440" bIns="45720" rtlCol="0" anchor="t">
            <a:normAutofit/>
          </a:bodyPr>
          <a:lstStyle/>
          <a:p>
            <a:pPr marL="0" indent="0">
              <a:buNone/>
            </a:pPr>
            <a:r>
              <a:rPr lang="en-US" sz="4800" b="1">
                <a:solidFill>
                  <a:srgbClr val="006345"/>
                </a:solidFill>
                <a:latin typeface="Arial"/>
                <a:cs typeface="Arial"/>
              </a:rPr>
              <a:t>Why do Youth Vape? </a:t>
            </a:r>
            <a:endParaRPr lang="en-US" sz="4800">
              <a:latin typeface="Arial"/>
              <a:cs typeface="Arial"/>
            </a:endParaRPr>
          </a:p>
        </p:txBody>
      </p:sp>
    </p:spTree>
    <p:extLst>
      <p:ext uri="{BB962C8B-B14F-4D97-AF65-F5344CB8AC3E}">
        <p14:creationId xmlns:p14="http://schemas.microsoft.com/office/powerpoint/2010/main" val="2341953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43AF0-B738-BA2A-F12B-46409715F691}"/>
              </a:ext>
            </a:extLst>
          </p:cNvPr>
          <p:cNvSpPr>
            <a:spLocks noGrp="1"/>
          </p:cNvSpPr>
          <p:nvPr>
            <p:ph type="title"/>
          </p:nvPr>
        </p:nvSpPr>
        <p:spPr>
          <a:xfrm>
            <a:off x="838200" y="833640"/>
            <a:ext cx="10515600" cy="1325563"/>
          </a:xfrm>
        </p:spPr>
        <p:txBody>
          <a:bodyPr>
            <a:normAutofit/>
          </a:bodyPr>
          <a:lstStyle/>
          <a:p>
            <a:r>
              <a:rPr lang="en-US">
                <a:solidFill>
                  <a:srgbClr val="006345"/>
                </a:solidFill>
                <a:latin typeface="Arial"/>
                <a:cs typeface="Arial"/>
              </a:rPr>
              <a:t>Reasons Youth Vape</a:t>
            </a:r>
            <a:endParaRPr lang="en-US">
              <a:solidFill>
                <a:srgbClr val="006345"/>
              </a:solidFill>
              <a:latin typeface="Arial"/>
            </a:endParaRPr>
          </a:p>
        </p:txBody>
      </p:sp>
      <p:sp>
        <p:nvSpPr>
          <p:cNvPr id="3" name="Content Placeholder 2">
            <a:extLst>
              <a:ext uri="{FF2B5EF4-FFF2-40B4-BE49-F238E27FC236}">
                <a16:creationId xmlns:a16="http://schemas.microsoft.com/office/drawing/2014/main" id="{8460B3F2-8147-B6EF-7267-B4D0A5B14D30}"/>
              </a:ext>
            </a:extLst>
          </p:cNvPr>
          <p:cNvSpPr>
            <a:spLocks noGrp="1"/>
          </p:cNvSpPr>
          <p:nvPr>
            <p:ph idx="1"/>
          </p:nvPr>
        </p:nvSpPr>
        <p:spPr/>
        <p:txBody>
          <a:bodyPr vert="horz" lIns="91440" tIns="45720" rIns="91440" bIns="45720" rtlCol="0" anchor="t">
            <a:normAutofit/>
          </a:bodyPr>
          <a:lstStyle/>
          <a:p>
            <a:pPr marL="0" indent="0" algn="l">
              <a:buNone/>
            </a:pPr>
            <a:endParaRPr lang="en-US">
              <a:latin typeface="Arial"/>
              <a:cs typeface="Arial"/>
            </a:endParaRPr>
          </a:p>
          <a:p>
            <a:pPr marL="0" indent="0" algn="l">
              <a:buNone/>
            </a:pPr>
            <a:endParaRPr lang="en-US"/>
          </a:p>
          <a:p>
            <a:pPr marL="0" indent="0" algn="l">
              <a:buNone/>
            </a:pPr>
            <a:endParaRPr lang="en-US"/>
          </a:p>
          <a:p>
            <a:pPr marL="0" indent="0" algn="l">
              <a:buNone/>
            </a:pPr>
            <a:endParaRPr lang="en-US"/>
          </a:p>
          <a:p>
            <a:pPr marL="0" indent="0" algn="l">
              <a:buNone/>
            </a:pPr>
            <a:endParaRPr lang="en-US"/>
          </a:p>
          <a:p>
            <a:pPr marL="0" indent="0" algn="l">
              <a:buNone/>
            </a:pPr>
            <a:endParaRPr lang="en-US"/>
          </a:p>
        </p:txBody>
      </p:sp>
      <p:grpSp>
        <p:nvGrpSpPr>
          <p:cNvPr id="6" name="Group 5">
            <a:extLst>
              <a:ext uri="{FF2B5EF4-FFF2-40B4-BE49-F238E27FC236}">
                <a16:creationId xmlns:a16="http://schemas.microsoft.com/office/drawing/2014/main" id="{E0E82410-15BF-4905-3241-897BF34BE914}"/>
              </a:ext>
            </a:extLst>
          </p:cNvPr>
          <p:cNvGrpSpPr/>
          <p:nvPr/>
        </p:nvGrpSpPr>
        <p:grpSpPr>
          <a:xfrm>
            <a:off x="4491666" y="1975449"/>
            <a:ext cx="2743200" cy="2259016"/>
            <a:chOff x="4635440" y="2392392"/>
            <a:chExt cx="2743200" cy="2259016"/>
          </a:xfrm>
        </p:grpSpPr>
        <p:sp>
          <p:nvSpPr>
            <p:cNvPr id="7" name="TextBox 6">
              <a:extLst>
                <a:ext uri="{FF2B5EF4-FFF2-40B4-BE49-F238E27FC236}">
                  <a16:creationId xmlns:a16="http://schemas.microsoft.com/office/drawing/2014/main" id="{94046BA5-AFE0-8517-975E-D2589A62B0F0}"/>
                </a:ext>
              </a:extLst>
            </p:cNvPr>
            <p:cNvSpPr txBox="1"/>
            <p:nvPr/>
          </p:nvSpPr>
          <p:spPr>
            <a:xfrm>
              <a:off x="4635440" y="4189743"/>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Vaping Tricks</a:t>
              </a:r>
              <a:endParaRPr lang="en-US" sz="2400" b="1">
                <a:cs typeface="Calibri"/>
              </a:endParaRPr>
            </a:p>
          </p:txBody>
        </p:sp>
        <p:pic>
          <p:nvPicPr>
            <p:cNvPr id="4" name="Picture 5">
              <a:extLst>
                <a:ext uri="{FF2B5EF4-FFF2-40B4-BE49-F238E27FC236}">
                  <a16:creationId xmlns:a16="http://schemas.microsoft.com/office/drawing/2014/main" id="{7C783B33-08ED-8493-7B43-AC9CF7FCDF8C}"/>
                </a:ext>
              </a:extLst>
            </p:cNvPr>
            <p:cNvPicPr>
              <a:picLocks noChangeAspect="1"/>
            </p:cNvPicPr>
            <p:nvPr/>
          </p:nvPicPr>
          <p:blipFill>
            <a:blip r:embed="rId3"/>
            <a:stretch>
              <a:fillRect/>
            </a:stretch>
          </p:blipFill>
          <p:spPr>
            <a:xfrm>
              <a:off x="5026325" y="2392392"/>
              <a:ext cx="1981200" cy="1814424"/>
            </a:xfrm>
            <a:prstGeom prst="rect">
              <a:avLst/>
            </a:prstGeom>
          </p:spPr>
        </p:pic>
      </p:grpSp>
      <p:grpSp>
        <p:nvGrpSpPr>
          <p:cNvPr id="25" name="Group 24">
            <a:extLst>
              <a:ext uri="{FF2B5EF4-FFF2-40B4-BE49-F238E27FC236}">
                <a16:creationId xmlns:a16="http://schemas.microsoft.com/office/drawing/2014/main" id="{2D0D582A-FFF6-DA7D-C550-F7044159F8A8}"/>
              </a:ext>
            </a:extLst>
          </p:cNvPr>
          <p:cNvGrpSpPr/>
          <p:nvPr/>
        </p:nvGrpSpPr>
        <p:grpSpPr>
          <a:xfrm>
            <a:off x="8327725" y="2028628"/>
            <a:ext cx="2806101" cy="2289403"/>
            <a:chOff x="578329" y="4242741"/>
            <a:chExt cx="2806101" cy="2289403"/>
          </a:xfrm>
        </p:grpSpPr>
        <p:sp>
          <p:nvSpPr>
            <p:cNvPr id="10" name="TextBox 9">
              <a:extLst>
                <a:ext uri="{FF2B5EF4-FFF2-40B4-BE49-F238E27FC236}">
                  <a16:creationId xmlns:a16="http://schemas.microsoft.com/office/drawing/2014/main" id="{F08D1B4B-511A-6371-5478-111A0C585871}"/>
                </a:ext>
              </a:extLst>
            </p:cNvPr>
            <p:cNvSpPr txBox="1"/>
            <p:nvPr/>
          </p:nvSpPr>
          <p:spPr>
            <a:xfrm>
              <a:off x="578329" y="6070479"/>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cs typeface="Calibri"/>
                </a:rPr>
                <a:t>Stress</a:t>
              </a:r>
            </a:p>
          </p:txBody>
        </p:sp>
        <p:pic>
          <p:nvPicPr>
            <p:cNvPr id="17" name="Picture 24" descr="A picture containing person, indoor, crowd&#10;&#10;Description automatically generated">
              <a:extLst>
                <a:ext uri="{FF2B5EF4-FFF2-40B4-BE49-F238E27FC236}">
                  <a16:creationId xmlns:a16="http://schemas.microsoft.com/office/drawing/2014/main" id="{4A761B6C-0B14-CE9D-5FFE-57DAD6264BA9}"/>
                </a:ext>
              </a:extLst>
            </p:cNvPr>
            <p:cNvPicPr>
              <a:picLocks noChangeAspect="1"/>
            </p:cNvPicPr>
            <p:nvPr/>
          </p:nvPicPr>
          <p:blipFill>
            <a:blip r:embed="rId4"/>
            <a:stretch>
              <a:fillRect/>
            </a:stretch>
          </p:blipFill>
          <p:spPr>
            <a:xfrm>
              <a:off x="641230" y="4242741"/>
              <a:ext cx="2743200" cy="1823085"/>
            </a:xfrm>
            <a:prstGeom prst="rect">
              <a:avLst/>
            </a:prstGeom>
          </p:spPr>
        </p:pic>
      </p:grpSp>
      <p:grpSp>
        <p:nvGrpSpPr>
          <p:cNvPr id="27" name="Group 26">
            <a:extLst>
              <a:ext uri="{FF2B5EF4-FFF2-40B4-BE49-F238E27FC236}">
                <a16:creationId xmlns:a16="http://schemas.microsoft.com/office/drawing/2014/main" id="{827738E0-A2F5-BB85-BD2D-5270A811953E}"/>
              </a:ext>
            </a:extLst>
          </p:cNvPr>
          <p:cNvGrpSpPr/>
          <p:nvPr/>
        </p:nvGrpSpPr>
        <p:grpSpPr>
          <a:xfrm>
            <a:off x="8387032" y="4354902"/>
            <a:ext cx="2743200" cy="2164664"/>
            <a:chOff x="8387032" y="4354902"/>
            <a:chExt cx="2743200" cy="2164664"/>
          </a:xfrm>
        </p:grpSpPr>
        <p:sp>
          <p:nvSpPr>
            <p:cNvPr id="8" name="TextBox 7">
              <a:extLst>
                <a:ext uri="{FF2B5EF4-FFF2-40B4-BE49-F238E27FC236}">
                  <a16:creationId xmlns:a16="http://schemas.microsoft.com/office/drawing/2014/main" id="{83CB91CB-E8A0-7937-7E8C-FF989631C859}"/>
                </a:ext>
              </a:extLst>
            </p:cNvPr>
            <p:cNvSpPr txBox="1"/>
            <p:nvPr/>
          </p:nvSpPr>
          <p:spPr>
            <a:xfrm>
              <a:off x="8387032" y="6057901"/>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err="1">
                  <a:cs typeface="Calibri"/>
                </a:rPr>
                <a:t>Flavours</a:t>
              </a:r>
              <a:endParaRPr lang="en-US" sz="2400" b="1">
                <a:cs typeface="Calibri"/>
              </a:endParaRPr>
            </a:p>
          </p:txBody>
        </p:sp>
        <p:pic>
          <p:nvPicPr>
            <p:cNvPr id="26" name="Picture 26" descr="A picture containing food, plate, fruit, indoor&#10;&#10;Description automatically generated">
              <a:extLst>
                <a:ext uri="{FF2B5EF4-FFF2-40B4-BE49-F238E27FC236}">
                  <a16:creationId xmlns:a16="http://schemas.microsoft.com/office/drawing/2014/main" id="{B89F8DCB-03CD-FB51-19B9-7EAAA09B1F5D}"/>
                </a:ext>
              </a:extLst>
            </p:cNvPr>
            <p:cNvPicPr>
              <a:picLocks noChangeAspect="1"/>
            </p:cNvPicPr>
            <p:nvPr/>
          </p:nvPicPr>
          <p:blipFill>
            <a:blip r:embed="rId5"/>
            <a:stretch>
              <a:fillRect/>
            </a:stretch>
          </p:blipFill>
          <p:spPr>
            <a:xfrm>
              <a:off x="8491268" y="4354902"/>
              <a:ext cx="2541917" cy="1699404"/>
            </a:xfrm>
            <a:prstGeom prst="rect">
              <a:avLst/>
            </a:prstGeom>
          </p:spPr>
        </p:pic>
      </p:grpSp>
      <p:grpSp>
        <p:nvGrpSpPr>
          <p:cNvPr id="29" name="Group 28">
            <a:extLst>
              <a:ext uri="{FF2B5EF4-FFF2-40B4-BE49-F238E27FC236}">
                <a16:creationId xmlns:a16="http://schemas.microsoft.com/office/drawing/2014/main" id="{F339297F-18A7-294A-B7E1-695B618D9C40}"/>
              </a:ext>
            </a:extLst>
          </p:cNvPr>
          <p:cNvGrpSpPr/>
          <p:nvPr/>
        </p:nvGrpSpPr>
        <p:grpSpPr>
          <a:xfrm>
            <a:off x="764336" y="4242759"/>
            <a:ext cx="2958860" cy="2288489"/>
            <a:chOff x="419279" y="1755476"/>
            <a:chExt cx="2958860" cy="2288489"/>
          </a:xfrm>
        </p:grpSpPr>
        <p:sp>
          <p:nvSpPr>
            <p:cNvPr id="11" name="TextBox 10">
              <a:extLst>
                <a:ext uri="{FF2B5EF4-FFF2-40B4-BE49-F238E27FC236}">
                  <a16:creationId xmlns:a16="http://schemas.microsoft.com/office/drawing/2014/main" id="{CDBC16C9-0F85-B76E-5AFE-631BA265C6AC}"/>
                </a:ext>
              </a:extLst>
            </p:cNvPr>
            <p:cNvSpPr txBox="1"/>
            <p:nvPr/>
          </p:nvSpPr>
          <p:spPr>
            <a:xfrm>
              <a:off x="419279" y="3582300"/>
              <a:ext cx="295886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cs typeface="Calibri"/>
                </a:rPr>
                <a:t>Head Rush or "Buzz"</a:t>
              </a:r>
            </a:p>
          </p:txBody>
        </p:sp>
        <p:pic>
          <p:nvPicPr>
            <p:cNvPr id="28" name="Picture 28">
              <a:extLst>
                <a:ext uri="{FF2B5EF4-FFF2-40B4-BE49-F238E27FC236}">
                  <a16:creationId xmlns:a16="http://schemas.microsoft.com/office/drawing/2014/main" id="{E06CA822-F538-16E3-E386-E733E18A64C1}"/>
                </a:ext>
              </a:extLst>
            </p:cNvPr>
            <p:cNvPicPr>
              <a:picLocks noChangeAspect="1"/>
            </p:cNvPicPr>
            <p:nvPr/>
          </p:nvPicPr>
          <p:blipFill>
            <a:blip r:embed="rId6"/>
            <a:stretch>
              <a:fillRect/>
            </a:stretch>
          </p:blipFill>
          <p:spPr>
            <a:xfrm>
              <a:off x="1015041" y="1755476"/>
              <a:ext cx="1794296" cy="1823050"/>
            </a:xfrm>
            <a:prstGeom prst="rect">
              <a:avLst/>
            </a:prstGeom>
          </p:spPr>
        </p:pic>
      </p:grpSp>
      <p:grpSp>
        <p:nvGrpSpPr>
          <p:cNvPr id="32" name="Group 31">
            <a:extLst>
              <a:ext uri="{FF2B5EF4-FFF2-40B4-BE49-F238E27FC236}">
                <a16:creationId xmlns:a16="http://schemas.microsoft.com/office/drawing/2014/main" id="{866A3FBF-A6A6-0BF3-5EDB-BA4E4862A24A}"/>
              </a:ext>
            </a:extLst>
          </p:cNvPr>
          <p:cNvGrpSpPr/>
          <p:nvPr/>
        </p:nvGrpSpPr>
        <p:grpSpPr>
          <a:xfrm>
            <a:off x="4432360" y="4359008"/>
            <a:ext cx="2848333" cy="2231545"/>
            <a:chOff x="4173568" y="4517159"/>
            <a:chExt cx="2848333" cy="2231545"/>
          </a:xfrm>
        </p:grpSpPr>
        <p:sp>
          <p:nvSpPr>
            <p:cNvPr id="9" name="TextBox 8">
              <a:extLst>
                <a:ext uri="{FF2B5EF4-FFF2-40B4-BE49-F238E27FC236}">
                  <a16:creationId xmlns:a16="http://schemas.microsoft.com/office/drawing/2014/main" id="{3D237488-C1BF-FB17-EB9E-12D35E55B813}"/>
                </a:ext>
              </a:extLst>
            </p:cNvPr>
            <p:cNvSpPr txBox="1"/>
            <p:nvPr/>
          </p:nvSpPr>
          <p:spPr>
            <a:xfrm>
              <a:off x="4173568" y="6287039"/>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Friends/Social</a:t>
              </a:r>
              <a:endParaRPr lang="en-US" sz="2400" b="1">
                <a:cs typeface="Calibri"/>
              </a:endParaRPr>
            </a:p>
          </p:txBody>
        </p:sp>
        <p:pic>
          <p:nvPicPr>
            <p:cNvPr id="31" name="Picture 31">
              <a:extLst>
                <a:ext uri="{FF2B5EF4-FFF2-40B4-BE49-F238E27FC236}">
                  <a16:creationId xmlns:a16="http://schemas.microsoft.com/office/drawing/2014/main" id="{519511CB-5844-4DE0-0D30-2A1B1C873C93}"/>
                </a:ext>
              </a:extLst>
            </p:cNvPr>
            <p:cNvPicPr>
              <a:picLocks noChangeAspect="1"/>
            </p:cNvPicPr>
            <p:nvPr/>
          </p:nvPicPr>
          <p:blipFill>
            <a:blip r:embed="rId7"/>
            <a:stretch>
              <a:fillRect/>
            </a:stretch>
          </p:blipFill>
          <p:spPr>
            <a:xfrm>
              <a:off x="4278701" y="4517159"/>
              <a:ext cx="2743200" cy="1763078"/>
            </a:xfrm>
            <a:prstGeom prst="rect">
              <a:avLst/>
            </a:prstGeom>
          </p:spPr>
        </p:pic>
      </p:grpSp>
      <p:grpSp>
        <p:nvGrpSpPr>
          <p:cNvPr id="34" name="Group 33">
            <a:extLst>
              <a:ext uri="{FF2B5EF4-FFF2-40B4-BE49-F238E27FC236}">
                <a16:creationId xmlns:a16="http://schemas.microsoft.com/office/drawing/2014/main" id="{10D50C61-5EAB-53B9-2036-83AE7F2B39A5}"/>
              </a:ext>
            </a:extLst>
          </p:cNvPr>
          <p:cNvGrpSpPr/>
          <p:nvPr/>
        </p:nvGrpSpPr>
        <p:grpSpPr>
          <a:xfrm>
            <a:off x="640334" y="1810110"/>
            <a:ext cx="3217652" cy="2167359"/>
            <a:chOff x="8087805" y="1752600"/>
            <a:chExt cx="3217652" cy="2167359"/>
          </a:xfrm>
        </p:grpSpPr>
        <p:sp>
          <p:nvSpPr>
            <p:cNvPr id="5" name="TextBox 4">
              <a:extLst>
                <a:ext uri="{FF2B5EF4-FFF2-40B4-BE49-F238E27FC236}">
                  <a16:creationId xmlns:a16="http://schemas.microsoft.com/office/drawing/2014/main" id="{C13C535D-C863-6193-4B6A-3DB1098D4929}"/>
                </a:ext>
              </a:extLst>
            </p:cNvPr>
            <p:cNvSpPr txBox="1"/>
            <p:nvPr/>
          </p:nvSpPr>
          <p:spPr>
            <a:xfrm>
              <a:off x="8087805" y="3458294"/>
              <a:ext cx="321765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Curiosity</a:t>
              </a:r>
            </a:p>
          </p:txBody>
        </p:sp>
        <p:pic>
          <p:nvPicPr>
            <p:cNvPr id="33" name="Picture 33" descr="A picture containing company name&#10;&#10;Description automatically generated">
              <a:extLst>
                <a:ext uri="{FF2B5EF4-FFF2-40B4-BE49-F238E27FC236}">
                  <a16:creationId xmlns:a16="http://schemas.microsoft.com/office/drawing/2014/main" id="{1D80EE90-5143-EC64-2FD7-2A06340B7A73}"/>
                </a:ext>
              </a:extLst>
            </p:cNvPr>
            <p:cNvPicPr>
              <a:picLocks noChangeAspect="1"/>
            </p:cNvPicPr>
            <p:nvPr/>
          </p:nvPicPr>
          <p:blipFill>
            <a:blip r:embed="rId8"/>
            <a:stretch>
              <a:fillRect/>
            </a:stretch>
          </p:blipFill>
          <p:spPr>
            <a:xfrm>
              <a:off x="8275607" y="1752600"/>
              <a:ext cx="2743200" cy="1828800"/>
            </a:xfrm>
            <a:prstGeom prst="rect">
              <a:avLst/>
            </a:prstGeom>
          </p:spPr>
        </p:pic>
      </p:grpSp>
    </p:spTree>
    <p:extLst>
      <p:ext uri="{BB962C8B-B14F-4D97-AF65-F5344CB8AC3E}">
        <p14:creationId xmlns:p14="http://schemas.microsoft.com/office/powerpoint/2010/main" val="360367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D5999-CA70-BC8B-8C3A-A6FECBE67FD4}"/>
              </a:ext>
            </a:extLst>
          </p:cNvPr>
          <p:cNvSpPr>
            <a:spLocks noGrp="1"/>
          </p:cNvSpPr>
          <p:nvPr>
            <p:ph type="title"/>
          </p:nvPr>
        </p:nvSpPr>
        <p:spPr>
          <a:xfrm>
            <a:off x="838200" y="934281"/>
            <a:ext cx="10515600" cy="879865"/>
          </a:xfrm>
        </p:spPr>
        <p:txBody>
          <a:bodyPr>
            <a:normAutofit/>
          </a:bodyPr>
          <a:lstStyle/>
          <a:p>
            <a:r>
              <a:rPr lang="en-US">
                <a:solidFill>
                  <a:srgbClr val="006345"/>
                </a:solidFill>
                <a:latin typeface="Arial"/>
                <a:cs typeface="Arial"/>
              </a:rPr>
              <a:t>Health Effects of Vaping</a:t>
            </a:r>
            <a:endParaRPr lang="en-US">
              <a:solidFill>
                <a:srgbClr val="006345"/>
              </a:solidFill>
              <a:latin typeface="Arial"/>
            </a:endParaRPr>
          </a:p>
        </p:txBody>
      </p:sp>
      <p:graphicFrame>
        <p:nvGraphicFramePr>
          <p:cNvPr id="3" name="Table 12">
            <a:extLst>
              <a:ext uri="{FF2B5EF4-FFF2-40B4-BE49-F238E27FC236}">
                <a16:creationId xmlns:a16="http://schemas.microsoft.com/office/drawing/2014/main" id="{5131F6A0-28A0-378E-98D4-B205FD510B0D}"/>
              </a:ext>
            </a:extLst>
          </p:cNvPr>
          <p:cNvGraphicFramePr>
            <a:graphicFrameLocks noGrp="1"/>
          </p:cNvGraphicFramePr>
          <p:nvPr>
            <p:extLst>
              <p:ext uri="{D42A27DB-BD31-4B8C-83A1-F6EECF244321}">
                <p14:modId xmlns:p14="http://schemas.microsoft.com/office/powerpoint/2010/main" val="664389498"/>
              </p:ext>
            </p:extLst>
          </p:nvPr>
        </p:nvGraphicFramePr>
        <p:xfrm>
          <a:off x="1308339" y="1897811"/>
          <a:ext cx="9667870" cy="4870466"/>
        </p:xfrm>
        <a:graphic>
          <a:graphicData uri="http://schemas.openxmlformats.org/drawingml/2006/table">
            <a:tbl>
              <a:tblPr firstRow="1" bandRow="1">
                <a:tableStyleId>{5C22544A-7EE6-4342-B048-85BDC9FD1C3A}</a:tableStyleId>
              </a:tblPr>
              <a:tblGrid>
                <a:gridCol w="4833935">
                  <a:extLst>
                    <a:ext uri="{9D8B030D-6E8A-4147-A177-3AD203B41FA5}">
                      <a16:colId xmlns:a16="http://schemas.microsoft.com/office/drawing/2014/main" val="3197534013"/>
                    </a:ext>
                  </a:extLst>
                </a:gridCol>
                <a:gridCol w="4833935">
                  <a:extLst>
                    <a:ext uri="{9D8B030D-6E8A-4147-A177-3AD203B41FA5}">
                      <a16:colId xmlns:a16="http://schemas.microsoft.com/office/drawing/2014/main" val="1043257249"/>
                    </a:ext>
                  </a:extLst>
                </a:gridCol>
              </a:tblGrid>
              <a:tr h="755666">
                <a:tc>
                  <a:txBody>
                    <a:bodyPr/>
                    <a:lstStyle/>
                    <a:p>
                      <a:pPr lvl="0" algn="ctr">
                        <a:buNone/>
                      </a:pPr>
                      <a:r>
                        <a:rPr lang="en-US" sz="3600">
                          <a:solidFill>
                            <a:srgbClr val="006345"/>
                          </a:solidFill>
                          <a:latin typeface="Arial"/>
                        </a:rPr>
                        <a:t>Physical</a:t>
                      </a:r>
                    </a:p>
                  </a:txBody>
                  <a:tcPr>
                    <a:solidFill>
                      <a:schemeClr val="bg2">
                        <a:lumMod val="90000"/>
                      </a:schemeClr>
                    </a:solidFill>
                  </a:tcPr>
                </a:tc>
                <a:tc>
                  <a:txBody>
                    <a:bodyPr/>
                    <a:lstStyle/>
                    <a:p>
                      <a:pPr algn="ctr"/>
                      <a:r>
                        <a:rPr lang="en-US" sz="3600">
                          <a:solidFill>
                            <a:srgbClr val="006345"/>
                          </a:solidFill>
                          <a:latin typeface="Arial"/>
                        </a:rPr>
                        <a:t>Mental</a:t>
                      </a:r>
                    </a:p>
                  </a:txBody>
                  <a:tcPr>
                    <a:solidFill>
                      <a:schemeClr val="bg2">
                        <a:lumMod val="90000"/>
                      </a:schemeClr>
                    </a:solidFill>
                  </a:tcPr>
                </a:tc>
                <a:extLst>
                  <a:ext uri="{0D108BD9-81ED-4DB2-BD59-A6C34878D82A}">
                    <a16:rowId xmlns:a16="http://schemas.microsoft.com/office/drawing/2014/main" val="649470719"/>
                  </a:ext>
                </a:extLst>
              </a:tr>
              <a:tr h="4000592">
                <a:tc>
                  <a:txBody>
                    <a:bodyPr/>
                    <a:lstStyle/>
                    <a:p>
                      <a:pPr marL="285750" indent="-285750">
                        <a:lnSpc>
                          <a:spcPct val="150000"/>
                        </a:lnSpc>
                        <a:buFont typeface="Wingdings"/>
                        <a:buChar char="§"/>
                      </a:pPr>
                      <a:r>
                        <a:rPr lang="en-US" sz="2400">
                          <a:solidFill>
                            <a:schemeClr val="tx1"/>
                          </a:solidFill>
                          <a:latin typeface="Arial"/>
                        </a:rPr>
                        <a:t>Unintended Injuries</a:t>
                      </a:r>
                    </a:p>
                    <a:p>
                      <a:pPr marL="285750" lvl="0" indent="-285750">
                        <a:lnSpc>
                          <a:spcPct val="150000"/>
                        </a:lnSpc>
                        <a:buFont typeface="Wingdings"/>
                        <a:buChar char="§"/>
                      </a:pPr>
                      <a:r>
                        <a:rPr lang="en-US" sz="2400">
                          <a:solidFill>
                            <a:schemeClr val="tx1"/>
                          </a:solidFill>
                          <a:latin typeface="Arial"/>
                        </a:rPr>
                        <a:t>Eye &amp; Throat Irritation</a:t>
                      </a:r>
                    </a:p>
                    <a:p>
                      <a:pPr marL="285750" lvl="0" indent="-285750">
                        <a:lnSpc>
                          <a:spcPct val="150000"/>
                        </a:lnSpc>
                        <a:buFont typeface="Wingdings"/>
                        <a:buChar char="§"/>
                      </a:pPr>
                      <a:r>
                        <a:rPr lang="en-US" sz="2400">
                          <a:solidFill>
                            <a:schemeClr val="tx1"/>
                          </a:solidFill>
                          <a:latin typeface="Arial"/>
                        </a:rPr>
                        <a:t>Heart &amp; Lung Disease</a:t>
                      </a:r>
                    </a:p>
                    <a:p>
                      <a:pPr marL="285750" lvl="0" indent="-285750">
                        <a:lnSpc>
                          <a:spcPct val="150000"/>
                        </a:lnSpc>
                        <a:buFont typeface="Wingdings"/>
                        <a:buChar char="§"/>
                      </a:pPr>
                      <a:r>
                        <a:rPr lang="en-US" sz="2400">
                          <a:solidFill>
                            <a:schemeClr val="tx1"/>
                          </a:solidFill>
                          <a:latin typeface="Arial"/>
                        </a:rPr>
                        <a:t>Tooth Decay</a:t>
                      </a:r>
                    </a:p>
                    <a:p>
                      <a:pPr marL="285750" lvl="0" indent="-285750">
                        <a:lnSpc>
                          <a:spcPct val="150000"/>
                        </a:lnSpc>
                        <a:buFont typeface="Wingdings"/>
                        <a:buChar char="§"/>
                      </a:pPr>
                      <a:r>
                        <a:rPr lang="en-US" sz="2400">
                          <a:solidFill>
                            <a:schemeClr val="tx1"/>
                          </a:solidFill>
                          <a:latin typeface="Arial"/>
                        </a:rPr>
                        <a:t>Cancers</a:t>
                      </a:r>
                    </a:p>
                    <a:p>
                      <a:pPr marL="285750" lvl="0" indent="-285750">
                        <a:lnSpc>
                          <a:spcPct val="150000"/>
                        </a:lnSpc>
                        <a:buFont typeface="Wingdings"/>
                        <a:buChar char="§"/>
                      </a:pPr>
                      <a:r>
                        <a:rPr lang="en-US" sz="2400">
                          <a:solidFill>
                            <a:schemeClr val="tx1"/>
                          </a:solidFill>
                          <a:latin typeface="Arial"/>
                        </a:rPr>
                        <a:t>Altered Fetal Development</a:t>
                      </a:r>
                    </a:p>
                  </a:txBody>
                  <a:tcPr>
                    <a:noFill/>
                  </a:tcPr>
                </a:tc>
                <a:tc>
                  <a:txBody>
                    <a:bodyPr/>
                    <a:lstStyle/>
                    <a:p>
                      <a:pPr marL="285750" indent="-285750">
                        <a:lnSpc>
                          <a:spcPct val="100000"/>
                        </a:lnSpc>
                        <a:buFont typeface="Wingdings"/>
                        <a:buChar char="§"/>
                      </a:pPr>
                      <a:r>
                        <a:rPr lang="en-US" sz="2400">
                          <a:latin typeface="Arial"/>
                        </a:rPr>
                        <a:t>Altered Teen Brain Development</a:t>
                      </a:r>
                    </a:p>
                    <a:p>
                      <a:pPr marL="0" lvl="0" indent="0">
                        <a:lnSpc>
                          <a:spcPct val="100000"/>
                        </a:lnSpc>
                        <a:buNone/>
                      </a:pPr>
                      <a:endParaRPr lang="en-US" sz="2400">
                        <a:latin typeface="Arial"/>
                      </a:endParaRPr>
                    </a:p>
                    <a:p>
                      <a:pPr marL="285750" lvl="0" indent="-285750">
                        <a:lnSpc>
                          <a:spcPct val="100000"/>
                        </a:lnSpc>
                        <a:buFont typeface="Wingdings"/>
                        <a:buChar char="§"/>
                      </a:pPr>
                      <a:r>
                        <a:rPr lang="en-US" sz="2400">
                          <a:latin typeface="Arial"/>
                        </a:rPr>
                        <a:t>Mental Health Concerns:</a:t>
                      </a:r>
                    </a:p>
                    <a:p>
                      <a:pPr marL="0" lvl="0" indent="0">
                        <a:lnSpc>
                          <a:spcPct val="100000"/>
                        </a:lnSpc>
                        <a:buNone/>
                      </a:pPr>
                      <a:r>
                        <a:rPr lang="en-US" sz="2400">
                          <a:latin typeface="Arial"/>
                        </a:rPr>
                        <a:t>       • Anxiety</a:t>
                      </a:r>
                    </a:p>
                    <a:p>
                      <a:pPr marL="0" lvl="0" indent="0">
                        <a:lnSpc>
                          <a:spcPct val="100000"/>
                        </a:lnSpc>
                        <a:buNone/>
                      </a:pPr>
                      <a:r>
                        <a:rPr lang="en-US" sz="2400">
                          <a:latin typeface="Arial"/>
                        </a:rPr>
                        <a:t>       • Stress</a:t>
                      </a:r>
                    </a:p>
                    <a:p>
                      <a:pPr marL="0" lvl="0" indent="0">
                        <a:lnSpc>
                          <a:spcPct val="100000"/>
                        </a:lnSpc>
                        <a:buNone/>
                      </a:pPr>
                      <a:r>
                        <a:rPr lang="en-US" sz="2400">
                          <a:latin typeface="Arial"/>
                        </a:rPr>
                        <a:t>       • Depression</a:t>
                      </a:r>
                    </a:p>
                    <a:p>
                      <a:pPr marL="0" lvl="0" indent="0">
                        <a:lnSpc>
                          <a:spcPct val="100000"/>
                        </a:lnSpc>
                        <a:buNone/>
                      </a:pPr>
                      <a:endParaRPr lang="en-US" sz="2400">
                        <a:latin typeface="Arial"/>
                      </a:endParaRPr>
                    </a:p>
                    <a:p>
                      <a:pPr marL="285750" lvl="0" indent="-285750">
                        <a:lnSpc>
                          <a:spcPct val="100000"/>
                        </a:lnSpc>
                        <a:buFont typeface="Wingdings"/>
                        <a:buChar char="§"/>
                      </a:pPr>
                      <a:r>
                        <a:rPr lang="en-US" sz="2400">
                          <a:latin typeface="Arial"/>
                        </a:rPr>
                        <a:t>Altered Sleep:</a:t>
                      </a:r>
                    </a:p>
                    <a:p>
                      <a:pPr marL="0" lvl="0" indent="0">
                        <a:lnSpc>
                          <a:spcPct val="100000"/>
                        </a:lnSpc>
                        <a:buNone/>
                      </a:pPr>
                      <a:r>
                        <a:rPr lang="en-US" sz="2400">
                          <a:latin typeface="Arial"/>
                        </a:rPr>
                        <a:t>       • Low Mood &amp; Low Energy</a:t>
                      </a:r>
                    </a:p>
                    <a:p>
                      <a:pPr marL="0" lvl="0" indent="0">
                        <a:lnSpc>
                          <a:spcPct val="100000"/>
                        </a:lnSpc>
                        <a:buNone/>
                      </a:pPr>
                      <a:r>
                        <a:rPr lang="en-US" sz="2400"/>
                        <a:t>            </a:t>
                      </a:r>
                    </a:p>
                  </a:txBody>
                  <a:tcPr>
                    <a:noFill/>
                  </a:tcPr>
                </a:tc>
                <a:extLst>
                  <a:ext uri="{0D108BD9-81ED-4DB2-BD59-A6C34878D82A}">
                    <a16:rowId xmlns:a16="http://schemas.microsoft.com/office/drawing/2014/main" val="3936190318"/>
                  </a:ext>
                </a:extLst>
              </a:tr>
            </a:tbl>
          </a:graphicData>
        </a:graphic>
      </p:graphicFrame>
    </p:spTree>
    <p:extLst>
      <p:ext uri="{BB962C8B-B14F-4D97-AF65-F5344CB8AC3E}">
        <p14:creationId xmlns:p14="http://schemas.microsoft.com/office/powerpoint/2010/main" val="3330508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D5999-CA70-BC8B-8C3A-A6FECBE67FD4}"/>
              </a:ext>
            </a:extLst>
          </p:cNvPr>
          <p:cNvSpPr>
            <a:spLocks noGrp="1"/>
          </p:cNvSpPr>
          <p:nvPr>
            <p:ph type="title"/>
          </p:nvPr>
        </p:nvSpPr>
        <p:spPr>
          <a:xfrm>
            <a:off x="838200" y="934281"/>
            <a:ext cx="10515600" cy="1325563"/>
          </a:xfrm>
        </p:spPr>
        <p:txBody>
          <a:bodyPr anchor="ctr">
            <a:normAutofit/>
          </a:bodyPr>
          <a:lstStyle/>
          <a:p>
            <a:r>
              <a:rPr lang="en-US"/>
              <a:t>Vaping and Your Lungs</a:t>
            </a:r>
          </a:p>
        </p:txBody>
      </p:sp>
      <p:pic>
        <p:nvPicPr>
          <p:cNvPr id="4" name="Picture 4" descr="Image of healthy lungs and unhealthy lungs">
            <a:extLst>
              <a:ext uri="{FF2B5EF4-FFF2-40B4-BE49-F238E27FC236}">
                <a16:creationId xmlns:a16="http://schemas.microsoft.com/office/drawing/2014/main" id="{8170B6A7-8B32-78ED-5D39-D1D380C8854C}"/>
              </a:ext>
            </a:extLst>
          </p:cNvPr>
          <p:cNvPicPr>
            <a:picLocks noChangeAspect="1"/>
          </p:cNvPicPr>
          <p:nvPr/>
        </p:nvPicPr>
        <p:blipFill rotWithShape="1">
          <a:blip r:embed="rId3"/>
          <a:srcRect t="6663" b="6678"/>
          <a:stretch/>
        </p:blipFill>
        <p:spPr>
          <a:xfrm>
            <a:off x="1881031" y="2516219"/>
            <a:ext cx="7062790" cy="2922589"/>
          </a:xfrm>
          <a:prstGeom prst="rect">
            <a:avLst/>
          </a:prstGeom>
          <a:noFill/>
        </p:spPr>
      </p:pic>
      <p:sp>
        <p:nvSpPr>
          <p:cNvPr id="5" name="TextBox 4">
            <a:extLst>
              <a:ext uri="{FF2B5EF4-FFF2-40B4-BE49-F238E27FC236}">
                <a16:creationId xmlns:a16="http://schemas.microsoft.com/office/drawing/2014/main" id="{21642B83-79C4-0D35-090F-461CDDA2072D}"/>
              </a:ext>
            </a:extLst>
          </p:cNvPr>
          <p:cNvSpPr txBox="1"/>
          <p:nvPr/>
        </p:nvSpPr>
        <p:spPr>
          <a:xfrm>
            <a:off x="238125" y="1952625"/>
            <a:ext cx="118824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Arial"/>
                <a:cs typeface="Calibri"/>
              </a:rPr>
              <a:t>Western University researchers have used imaging technology to show the dire consequences of vaping on lungs. </a:t>
            </a:r>
            <a:endParaRPr lang="en-US">
              <a:latin typeface="Arial"/>
              <a:cs typeface="Arial"/>
            </a:endParaRPr>
          </a:p>
        </p:txBody>
      </p:sp>
      <p:sp>
        <p:nvSpPr>
          <p:cNvPr id="6" name="TextBox 5">
            <a:extLst>
              <a:ext uri="{FF2B5EF4-FFF2-40B4-BE49-F238E27FC236}">
                <a16:creationId xmlns:a16="http://schemas.microsoft.com/office/drawing/2014/main" id="{E798C052-793A-96C9-19E6-C3466FCD01BA}"/>
              </a:ext>
            </a:extLst>
          </p:cNvPr>
          <p:cNvSpPr txBox="1"/>
          <p:nvPr/>
        </p:nvSpPr>
        <p:spPr>
          <a:xfrm>
            <a:off x="1866436" y="5655468"/>
            <a:ext cx="339328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Calibri"/>
              </a:rPr>
              <a:t>This is a healthy pair of lungs showing complete inhalation.</a:t>
            </a:r>
            <a:endParaRPr lang="en-US">
              <a:latin typeface="Arial"/>
              <a:cs typeface="Arial"/>
            </a:endParaRPr>
          </a:p>
        </p:txBody>
      </p:sp>
      <p:sp>
        <p:nvSpPr>
          <p:cNvPr id="7" name="TextBox 6">
            <a:extLst>
              <a:ext uri="{FF2B5EF4-FFF2-40B4-BE49-F238E27FC236}">
                <a16:creationId xmlns:a16="http://schemas.microsoft.com/office/drawing/2014/main" id="{29075D6A-CC26-F957-C56A-4F830305F874}"/>
              </a:ext>
            </a:extLst>
          </p:cNvPr>
          <p:cNvSpPr txBox="1"/>
          <p:nvPr/>
        </p:nvSpPr>
        <p:spPr>
          <a:xfrm>
            <a:off x="5491084" y="5655469"/>
            <a:ext cx="367902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Calibri"/>
              </a:rPr>
              <a:t>These are the lungs of a young person who vaped for a few months and became severely ill. </a:t>
            </a:r>
          </a:p>
        </p:txBody>
      </p:sp>
      <p:sp>
        <p:nvSpPr>
          <p:cNvPr id="9" name="TextBox 8">
            <a:extLst>
              <a:ext uri="{FF2B5EF4-FFF2-40B4-BE49-F238E27FC236}">
                <a16:creationId xmlns:a16="http://schemas.microsoft.com/office/drawing/2014/main" id="{70322C1B-E830-7BC1-D80A-5EFFDC51568E}"/>
              </a:ext>
            </a:extLst>
          </p:cNvPr>
          <p:cNvSpPr txBox="1"/>
          <p:nvPr/>
        </p:nvSpPr>
        <p:spPr>
          <a:xfrm>
            <a:off x="5295900" y="3771899"/>
            <a:ext cx="2743199"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0" name="TextBox 9">
            <a:extLst>
              <a:ext uri="{FF2B5EF4-FFF2-40B4-BE49-F238E27FC236}">
                <a16:creationId xmlns:a16="http://schemas.microsoft.com/office/drawing/2014/main" id="{C37488D6-BA01-F4C3-DD12-43D292CAFA1E}"/>
              </a:ext>
            </a:extLst>
          </p:cNvPr>
          <p:cNvSpPr txBox="1"/>
          <p:nvPr/>
        </p:nvSpPr>
        <p:spPr>
          <a:xfrm>
            <a:off x="9326740" y="2647029"/>
            <a:ext cx="1707354"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Calibri"/>
              </a:rPr>
              <a:t>The dark </a:t>
            </a:r>
            <a:endParaRPr lang="en-US">
              <a:latin typeface="Arial"/>
              <a:cs typeface="Arial"/>
            </a:endParaRPr>
          </a:p>
          <a:p>
            <a:r>
              <a:rPr lang="en-US">
                <a:latin typeface="Arial"/>
                <a:cs typeface="Calibri"/>
              </a:rPr>
              <a:t>regions show areas in the lungs that are blocked from inhaled air due to destroyed airways and tissue.</a:t>
            </a:r>
            <a:endParaRPr lang="en-US">
              <a:latin typeface="Arial"/>
              <a:cs typeface="Arial"/>
            </a:endParaRPr>
          </a:p>
          <a:p>
            <a:pPr algn="l"/>
            <a:endParaRPr lang="en-US">
              <a:cs typeface="Calibri"/>
            </a:endParaRPr>
          </a:p>
        </p:txBody>
      </p:sp>
      <p:sp>
        <p:nvSpPr>
          <p:cNvPr id="11" name="Right Brace 10">
            <a:extLst>
              <a:ext uri="{FF2B5EF4-FFF2-40B4-BE49-F238E27FC236}">
                <a16:creationId xmlns:a16="http://schemas.microsoft.com/office/drawing/2014/main" id="{D148233C-400B-1297-0A69-2F8F82BCF414}"/>
              </a:ext>
            </a:extLst>
          </p:cNvPr>
          <p:cNvSpPr/>
          <p:nvPr/>
        </p:nvSpPr>
        <p:spPr>
          <a:xfrm>
            <a:off x="9027317" y="2774157"/>
            <a:ext cx="142874" cy="235743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5732046B-AAFF-37A4-034B-94A7A2798581}"/>
              </a:ext>
            </a:extLst>
          </p:cNvPr>
          <p:cNvSpPr txBox="1"/>
          <p:nvPr/>
        </p:nvSpPr>
        <p:spPr>
          <a:xfrm>
            <a:off x="5581650" y="4057649"/>
            <a:ext cx="2743199"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3" name="TextBox 12">
            <a:extLst>
              <a:ext uri="{FF2B5EF4-FFF2-40B4-BE49-F238E27FC236}">
                <a16:creationId xmlns:a16="http://schemas.microsoft.com/office/drawing/2014/main" id="{975C450F-84C0-6C00-0B52-6E71A82CCEC8}"/>
              </a:ext>
            </a:extLst>
          </p:cNvPr>
          <p:cNvSpPr txBox="1"/>
          <p:nvPr/>
        </p:nvSpPr>
        <p:spPr>
          <a:xfrm>
            <a:off x="5724525" y="4200524"/>
            <a:ext cx="2743199"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4" name="TextBox 13">
            <a:extLst>
              <a:ext uri="{FF2B5EF4-FFF2-40B4-BE49-F238E27FC236}">
                <a16:creationId xmlns:a16="http://schemas.microsoft.com/office/drawing/2014/main" id="{1660A1BE-B722-3647-163D-505B3D89C485}"/>
              </a:ext>
            </a:extLst>
          </p:cNvPr>
          <p:cNvSpPr txBox="1"/>
          <p:nvPr/>
        </p:nvSpPr>
        <p:spPr>
          <a:xfrm>
            <a:off x="5867400" y="4343399"/>
            <a:ext cx="2743199"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6" name="TextBox 15">
            <a:extLst>
              <a:ext uri="{FF2B5EF4-FFF2-40B4-BE49-F238E27FC236}">
                <a16:creationId xmlns:a16="http://schemas.microsoft.com/office/drawing/2014/main" id="{0CF3ED96-BFAC-C380-A3CE-DF011AE40CFD}"/>
              </a:ext>
            </a:extLst>
          </p:cNvPr>
          <p:cNvSpPr txBox="1"/>
          <p:nvPr/>
        </p:nvSpPr>
        <p:spPr>
          <a:xfrm>
            <a:off x="6153150" y="4629149"/>
            <a:ext cx="2743199"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3598294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16D6D-6960-5ED1-BDD2-3E5D3D3B362F}"/>
              </a:ext>
            </a:extLst>
          </p:cNvPr>
          <p:cNvSpPr>
            <a:spLocks noGrp="1"/>
          </p:cNvSpPr>
          <p:nvPr>
            <p:ph type="title"/>
          </p:nvPr>
        </p:nvSpPr>
        <p:spPr/>
        <p:txBody>
          <a:bodyPr/>
          <a:lstStyle/>
          <a:p>
            <a:r>
              <a:rPr lang="en-US" dirty="0">
                <a:solidFill>
                  <a:srgbClr val="006345"/>
                </a:solidFill>
                <a:latin typeface="Arial"/>
                <a:cs typeface="Arial"/>
              </a:rPr>
              <a:t> Overview( Learning Goals)</a:t>
            </a:r>
          </a:p>
        </p:txBody>
      </p:sp>
      <p:sp>
        <p:nvSpPr>
          <p:cNvPr id="3" name="Content Placeholder 2">
            <a:extLst>
              <a:ext uri="{FF2B5EF4-FFF2-40B4-BE49-F238E27FC236}">
                <a16:creationId xmlns:a16="http://schemas.microsoft.com/office/drawing/2014/main" id="{1D1B5512-E2A6-C5A1-9BCE-7AA233693315}"/>
              </a:ext>
            </a:extLst>
          </p:cNvPr>
          <p:cNvSpPr>
            <a:spLocks noGrp="1"/>
          </p:cNvSpPr>
          <p:nvPr>
            <p:ph idx="1"/>
          </p:nvPr>
        </p:nvSpPr>
        <p:spPr>
          <a:xfrm>
            <a:off x="838200" y="1927125"/>
            <a:ext cx="10515600" cy="4444136"/>
          </a:xfrm>
        </p:spPr>
        <p:txBody>
          <a:bodyPr vert="horz" lIns="91440" tIns="45720" rIns="91440" bIns="45720" rtlCol="0" anchor="t">
            <a:normAutofit fontScale="92500" lnSpcReduction="10000"/>
          </a:bodyPr>
          <a:lstStyle/>
          <a:p>
            <a:pPr marL="0" indent="0" algn="l">
              <a:buNone/>
            </a:pPr>
            <a:endParaRPr lang="en-US"/>
          </a:p>
          <a:p>
            <a:pPr lvl="1"/>
            <a:r>
              <a:rPr lang="en-US" sz="2200">
                <a:latin typeface="Arial"/>
                <a:cs typeface="Arial"/>
              </a:rPr>
              <a:t>E-cigarette devices and how they work</a:t>
            </a:r>
          </a:p>
          <a:p>
            <a:pPr lvl="1"/>
            <a:endParaRPr lang="en-US" sz="2200">
              <a:latin typeface="Calibri" panose="020F0502020204030204"/>
              <a:cs typeface="Calibri" panose="020F0502020204030204"/>
            </a:endParaRPr>
          </a:p>
          <a:p>
            <a:pPr lvl="1"/>
            <a:r>
              <a:rPr lang="en-US" sz="2200">
                <a:latin typeface="Arial"/>
                <a:cs typeface="Arial"/>
              </a:rPr>
              <a:t>Nicotine and vape</a:t>
            </a:r>
          </a:p>
          <a:p>
            <a:pPr lvl="1"/>
            <a:endParaRPr lang="en-US" sz="2200">
              <a:cs typeface="Calibri"/>
            </a:endParaRPr>
          </a:p>
          <a:p>
            <a:pPr lvl="1"/>
            <a:r>
              <a:rPr lang="en-US" sz="2200">
                <a:latin typeface="Arial"/>
                <a:cs typeface="Arial"/>
              </a:rPr>
              <a:t>Nicotine pouches</a:t>
            </a:r>
          </a:p>
          <a:p>
            <a:pPr lvl="1"/>
            <a:endParaRPr lang="en-US" sz="2200">
              <a:latin typeface="Arial"/>
              <a:cs typeface="Arial"/>
            </a:endParaRPr>
          </a:p>
          <a:p>
            <a:pPr lvl="1"/>
            <a:r>
              <a:rPr lang="en-US" sz="2200">
                <a:latin typeface="Arial"/>
                <a:cs typeface="Arial"/>
              </a:rPr>
              <a:t>Health effects</a:t>
            </a:r>
          </a:p>
          <a:p>
            <a:pPr lvl="1"/>
            <a:endParaRPr lang="en-US" sz="2200">
              <a:latin typeface="Arial"/>
              <a:cs typeface="Arial"/>
            </a:endParaRPr>
          </a:p>
          <a:p>
            <a:pPr lvl="1"/>
            <a:r>
              <a:rPr lang="en-US" sz="2200">
                <a:latin typeface="Arial"/>
                <a:cs typeface="Arial"/>
              </a:rPr>
              <a:t>Laws and fines</a:t>
            </a:r>
          </a:p>
          <a:p>
            <a:pPr lvl="1"/>
            <a:endParaRPr lang="en-US" sz="2200"/>
          </a:p>
          <a:p>
            <a:pPr lvl="1"/>
            <a:r>
              <a:rPr lang="en-US" sz="2200">
                <a:latin typeface="Arial"/>
                <a:cs typeface="Arial"/>
              </a:rPr>
              <a:t>Harm reduction</a:t>
            </a:r>
          </a:p>
          <a:p>
            <a:pPr lvl="1"/>
            <a:endParaRPr lang="en-US" sz="2200">
              <a:latin typeface="Arial"/>
              <a:cs typeface="Arial"/>
            </a:endParaRPr>
          </a:p>
          <a:p>
            <a:pPr lvl="1"/>
            <a:r>
              <a:rPr lang="en-US" sz="2200">
                <a:latin typeface="Arial"/>
                <a:cs typeface="Arial"/>
              </a:rPr>
              <a:t>Community supports </a:t>
            </a:r>
            <a:endParaRPr lang="en-US" sz="2200"/>
          </a:p>
          <a:p>
            <a:pPr algn="l"/>
            <a:endParaRPr lang="en-US"/>
          </a:p>
        </p:txBody>
      </p:sp>
    </p:spTree>
    <p:extLst>
      <p:ext uri="{BB962C8B-B14F-4D97-AF65-F5344CB8AC3E}">
        <p14:creationId xmlns:p14="http://schemas.microsoft.com/office/powerpoint/2010/main" val="754594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2BF6E-901F-1F1B-2FA1-7585C21E86B5}"/>
              </a:ext>
            </a:extLst>
          </p:cNvPr>
          <p:cNvSpPr>
            <a:spLocks noGrp="1"/>
          </p:cNvSpPr>
          <p:nvPr>
            <p:ph type="title"/>
          </p:nvPr>
        </p:nvSpPr>
        <p:spPr/>
        <p:txBody>
          <a:bodyPr/>
          <a:lstStyle/>
          <a:p>
            <a:r>
              <a:rPr lang="en-US" dirty="0">
                <a:solidFill>
                  <a:srgbClr val="006345"/>
                </a:solidFill>
              </a:rPr>
              <a:t>Smoking/Vaping and the Law </a:t>
            </a:r>
            <a:endParaRPr lang="en-US" dirty="0"/>
          </a:p>
        </p:txBody>
      </p:sp>
      <p:sp>
        <p:nvSpPr>
          <p:cNvPr id="3" name="Content Placeholder 2">
            <a:extLst>
              <a:ext uri="{FF2B5EF4-FFF2-40B4-BE49-F238E27FC236}">
                <a16:creationId xmlns:a16="http://schemas.microsoft.com/office/drawing/2014/main" id="{D766A742-E126-D4E6-23BA-F0D9A1F07F2C}"/>
              </a:ext>
            </a:extLst>
          </p:cNvPr>
          <p:cNvSpPr>
            <a:spLocks noGrp="1"/>
          </p:cNvSpPr>
          <p:nvPr>
            <p:ph idx="1"/>
          </p:nvPr>
        </p:nvSpPr>
        <p:spPr/>
        <p:txBody>
          <a:bodyPr vert="horz" lIns="91440" tIns="45720" rIns="91440" bIns="45720" rtlCol="0" anchor="t">
            <a:normAutofit/>
          </a:bodyPr>
          <a:lstStyle/>
          <a:p>
            <a:pPr marL="0" indent="0">
              <a:buNone/>
            </a:pPr>
            <a:endParaRPr lang="en-US" sz="4800">
              <a:solidFill>
                <a:schemeClr val="accent6">
                  <a:lumMod val="76000"/>
                </a:schemeClr>
              </a:solidFill>
            </a:endParaRPr>
          </a:p>
          <a:p>
            <a:pPr marL="0" indent="0">
              <a:buNone/>
            </a:pPr>
            <a:r>
              <a:rPr lang="en-US" sz="3600" b="1" dirty="0">
                <a:solidFill>
                  <a:srgbClr val="006345"/>
                </a:solidFill>
                <a:latin typeface="Arial"/>
                <a:cs typeface="Arial"/>
              </a:rPr>
              <a:t>What is the law while you are in the school property?</a:t>
            </a:r>
            <a:endParaRPr lang="en-US" sz="3600" b="1" dirty="0">
              <a:solidFill>
                <a:srgbClr val="006345"/>
              </a:solidFill>
            </a:endParaRPr>
          </a:p>
        </p:txBody>
      </p:sp>
    </p:spTree>
    <p:extLst>
      <p:ext uri="{BB962C8B-B14F-4D97-AF65-F5344CB8AC3E}">
        <p14:creationId xmlns:p14="http://schemas.microsoft.com/office/powerpoint/2010/main" val="1663817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25C83-1097-8B9F-F7C7-7C53B6EA5261}"/>
              </a:ext>
            </a:extLst>
          </p:cNvPr>
          <p:cNvSpPr>
            <a:spLocks noGrp="1"/>
          </p:cNvSpPr>
          <p:nvPr>
            <p:ph type="title"/>
          </p:nvPr>
        </p:nvSpPr>
        <p:spPr/>
        <p:txBody>
          <a:bodyPr/>
          <a:lstStyle/>
          <a:p>
            <a:r>
              <a:rPr lang="en-US">
                <a:solidFill>
                  <a:srgbClr val="006345"/>
                </a:solidFill>
                <a:latin typeface="Arial"/>
                <a:cs typeface="Arial"/>
              </a:rPr>
              <a:t>Smoking/Vaping and the Law</a:t>
            </a:r>
            <a:endParaRPr lang="en-US">
              <a:solidFill>
                <a:srgbClr val="006345"/>
              </a:solidFill>
            </a:endParaRPr>
          </a:p>
        </p:txBody>
      </p:sp>
      <p:sp>
        <p:nvSpPr>
          <p:cNvPr id="3" name="Content Placeholder 2">
            <a:extLst>
              <a:ext uri="{FF2B5EF4-FFF2-40B4-BE49-F238E27FC236}">
                <a16:creationId xmlns:a16="http://schemas.microsoft.com/office/drawing/2014/main" id="{E6650D5F-811D-16D9-1A79-238F57567A05}"/>
              </a:ext>
            </a:extLst>
          </p:cNvPr>
          <p:cNvSpPr>
            <a:spLocks noGrp="1"/>
          </p:cNvSpPr>
          <p:nvPr>
            <p:ph idx="1"/>
          </p:nvPr>
        </p:nvSpPr>
        <p:spPr>
          <a:xfrm>
            <a:off x="838200" y="2385251"/>
            <a:ext cx="10515600" cy="3838568"/>
          </a:xfrm>
        </p:spPr>
        <p:txBody>
          <a:bodyPr vert="horz" lIns="91440" tIns="45720" rIns="91440" bIns="45720" rtlCol="0" anchor="t">
            <a:noAutofit/>
          </a:bodyPr>
          <a:lstStyle/>
          <a:p>
            <a:pPr algn="l">
              <a:lnSpc>
                <a:spcPct val="100000"/>
              </a:lnSpc>
              <a:spcBef>
                <a:spcPct val="20000"/>
              </a:spcBef>
              <a:spcAft>
                <a:spcPct val="0"/>
              </a:spcAft>
            </a:pPr>
            <a:r>
              <a:rPr lang="en-US">
                <a:latin typeface="Arial"/>
                <a:cs typeface="Arial"/>
              </a:rPr>
              <a:t>Anyone found smoking or vaping on school property may be fined </a:t>
            </a:r>
            <a:r>
              <a:rPr lang="en-US" b="1">
                <a:solidFill>
                  <a:srgbClr val="FF0000"/>
                </a:solidFill>
                <a:latin typeface="Arial"/>
                <a:cs typeface="Arial"/>
              </a:rPr>
              <a:t>$305 </a:t>
            </a:r>
            <a:r>
              <a:rPr lang="en-US">
                <a:latin typeface="Arial"/>
                <a:cs typeface="Arial"/>
              </a:rPr>
              <a:t>for a first offence.</a:t>
            </a:r>
          </a:p>
          <a:p>
            <a:pPr marL="0" indent="0" algn="l">
              <a:lnSpc>
                <a:spcPct val="100000"/>
              </a:lnSpc>
              <a:spcBef>
                <a:spcPct val="20000"/>
              </a:spcBef>
              <a:spcAft>
                <a:spcPct val="0"/>
              </a:spcAft>
              <a:buNone/>
            </a:pPr>
            <a:r>
              <a:rPr lang="en-US">
                <a:latin typeface="Arial"/>
                <a:cs typeface="Arial"/>
              </a:rPr>
              <a:t>  </a:t>
            </a:r>
            <a:endParaRPr lang="en-US"/>
          </a:p>
          <a:p>
            <a:pPr algn="l">
              <a:lnSpc>
                <a:spcPct val="100000"/>
              </a:lnSpc>
              <a:spcBef>
                <a:spcPct val="20000"/>
              </a:spcBef>
              <a:spcAft>
                <a:spcPct val="0"/>
              </a:spcAft>
            </a:pPr>
            <a:r>
              <a:rPr lang="en-US">
                <a:latin typeface="Arial"/>
                <a:cs typeface="Arial"/>
              </a:rPr>
              <a:t>If you are caught selling or supplying vapour products (e-cigarettes or e-juice) to anyone under the age of 19 you could be fined </a:t>
            </a:r>
            <a:r>
              <a:rPr lang="en-US" b="1">
                <a:solidFill>
                  <a:srgbClr val="FF0000"/>
                </a:solidFill>
                <a:latin typeface="Arial"/>
                <a:cs typeface="Arial"/>
              </a:rPr>
              <a:t>$490 </a:t>
            </a:r>
            <a:r>
              <a:rPr lang="en-US">
                <a:latin typeface="Arial"/>
                <a:cs typeface="Arial"/>
              </a:rPr>
              <a:t>for each person you supplied to</a:t>
            </a:r>
            <a:r>
              <a:rPr lang="en-US">
                <a:solidFill>
                  <a:srgbClr val="000000"/>
                </a:solidFill>
                <a:latin typeface="Arial"/>
                <a:cs typeface="Arial"/>
              </a:rPr>
              <a:t> </a:t>
            </a:r>
          </a:p>
          <a:p>
            <a:pPr algn="l">
              <a:lnSpc>
                <a:spcPct val="100000"/>
              </a:lnSpc>
              <a:spcBef>
                <a:spcPct val="20000"/>
              </a:spcBef>
              <a:spcAft>
                <a:spcPct val="0"/>
              </a:spcAft>
            </a:pPr>
            <a:endParaRPr lang="en-US"/>
          </a:p>
          <a:p>
            <a:pPr algn="l">
              <a:lnSpc>
                <a:spcPct val="100000"/>
              </a:lnSpc>
              <a:spcBef>
                <a:spcPct val="20000"/>
              </a:spcBef>
              <a:spcAft>
                <a:spcPct val="0"/>
              </a:spcAft>
            </a:pPr>
            <a:r>
              <a:rPr lang="en-US">
                <a:latin typeface="Arial"/>
                <a:cs typeface="Arial"/>
              </a:rPr>
              <a:t>Totaling a potential fine of </a:t>
            </a:r>
            <a:r>
              <a:rPr lang="en-US" b="1">
                <a:solidFill>
                  <a:srgbClr val="FF0000"/>
                </a:solidFill>
                <a:latin typeface="Arial"/>
                <a:cs typeface="Arial"/>
              </a:rPr>
              <a:t>$795! </a:t>
            </a:r>
          </a:p>
        </p:txBody>
      </p:sp>
    </p:spTree>
    <p:extLst>
      <p:ext uri="{BB962C8B-B14F-4D97-AF65-F5344CB8AC3E}">
        <p14:creationId xmlns:p14="http://schemas.microsoft.com/office/powerpoint/2010/main" val="2335693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25E33-CB5B-F890-5D49-D716B3B0AF6B}"/>
              </a:ext>
            </a:extLst>
          </p:cNvPr>
          <p:cNvSpPr>
            <a:spLocks noGrp="1"/>
          </p:cNvSpPr>
          <p:nvPr>
            <p:ph type="title"/>
          </p:nvPr>
        </p:nvSpPr>
        <p:spPr/>
        <p:txBody>
          <a:bodyPr>
            <a:normAutofit/>
          </a:bodyPr>
          <a:lstStyle/>
          <a:p>
            <a:r>
              <a:rPr lang="en-US">
                <a:solidFill>
                  <a:srgbClr val="006345"/>
                </a:solidFill>
                <a:latin typeface="Arial"/>
                <a:cs typeface="Arial"/>
              </a:rPr>
              <a:t>Smoke Free Ontario Act</a:t>
            </a:r>
            <a:endParaRPr lang="en-US">
              <a:solidFill>
                <a:srgbClr val="006345"/>
              </a:solidFill>
              <a:latin typeface="Arial"/>
            </a:endParaRPr>
          </a:p>
        </p:txBody>
      </p:sp>
      <p:sp>
        <p:nvSpPr>
          <p:cNvPr id="3" name="Content Placeholder 2">
            <a:extLst>
              <a:ext uri="{FF2B5EF4-FFF2-40B4-BE49-F238E27FC236}">
                <a16:creationId xmlns:a16="http://schemas.microsoft.com/office/drawing/2014/main" id="{21E558AF-C670-C0AD-5137-9BF0718EDC42}"/>
              </a:ext>
            </a:extLst>
          </p:cNvPr>
          <p:cNvSpPr>
            <a:spLocks noGrp="1"/>
          </p:cNvSpPr>
          <p:nvPr>
            <p:ph idx="1"/>
          </p:nvPr>
        </p:nvSpPr>
        <p:spPr>
          <a:xfrm>
            <a:off x="5019168" y="2025815"/>
            <a:ext cx="6676696" cy="4351338"/>
          </a:xfrm>
        </p:spPr>
        <p:txBody>
          <a:bodyPr vert="horz" lIns="91440" tIns="45720" rIns="91440" bIns="45720" rtlCol="0" anchor="t">
            <a:normAutofit/>
          </a:bodyPr>
          <a:lstStyle/>
          <a:p>
            <a:pPr algn="l"/>
            <a:r>
              <a:rPr lang="en-CA" sz="2400">
                <a:latin typeface="Arial"/>
                <a:cs typeface="Arial"/>
              </a:rPr>
              <a:t>Cannot sell or supply vapour products to anyone under 19 years of age (includes selling e-liquid)</a:t>
            </a:r>
          </a:p>
          <a:p>
            <a:pPr algn="l"/>
            <a:endParaRPr lang="en-US" sz="2400">
              <a:latin typeface="Arial"/>
              <a:cs typeface="Arial"/>
            </a:endParaRPr>
          </a:p>
          <a:p>
            <a:pPr algn="l">
              <a:lnSpc>
                <a:spcPct val="100000"/>
              </a:lnSpc>
              <a:spcBef>
                <a:spcPct val="20000"/>
              </a:spcBef>
              <a:spcAft>
                <a:spcPct val="0"/>
              </a:spcAft>
            </a:pPr>
            <a:r>
              <a:rPr lang="en-CA" sz="2400">
                <a:latin typeface="Arial"/>
                <a:cs typeface="Arial"/>
              </a:rPr>
              <a:t>Cannot use an e-cigarette to vape any substance where you cannot smoke tobacco</a:t>
            </a:r>
            <a:endParaRPr lang="en-US" sz="2400">
              <a:latin typeface="Arial"/>
              <a:cs typeface="Arial"/>
            </a:endParaRPr>
          </a:p>
          <a:p>
            <a:pPr lvl="1">
              <a:lnSpc>
                <a:spcPct val="100000"/>
              </a:lnSpc>
              <a:spcBef>
                <a:spcPct val="20000"/>
              </a:spcBef>
              <a:spcAft>
                <a:spcPct val="0"/>
              </a:spcAft>
              <a:buFont typeface="Arial,Sans-Serif" panose="020B0604020202020204" pitchFamily="34" charset="0"/>
            </a:pPr>
            <a:r>
              <a:rPr lang="en-CA" sz="2000">
                <a:latin typeface="Arial"/>
                <a:cs typeface="Arial"/>
              </a:rPr>
              <a:t>Public areas within 20m of the perimeter of school property, community/recreational facilities, sports fields, spectator areas </a:t>
            </a:r>
          </a:p>
          <a:p>
            <a:pPr lvl="1">
              <a:lnSpc>
                <a:spcPct val="100000"/>
              </a:lnSpc>
              <a:spcBef>
                <a:spcPct val="20000"/>
              </a:spcBef>
              <a:spcAft>
                <a:spcPct val="0"/>
              </a:spcAft>
              <a:buFont typeface="Arial,Sans-Serif" panose="020B0604020202020204" pitchFamily="34" charset="0"/>
            </a:pPr>
            <a:r>
              <a:rPr lang="en-CA" sz="2000">
                <a:latin typeface="Arial"/>
                <a:cs typeface="Arial"/>
              </a:rPr>
              <a:t>In a vehicle with anyone less than 16 years of age</a:t>
            </a:r>
            <a:endParaRPr lang="en-CA" sz="2000">
              <a:latin typeface="Arial"/>
              <a:cs typeface="Calibri"/>
            </a:endParaRPr>
          </a:p>
          <a:p>
            <a:pPr algn="l"/>
            <a:endParaRPr lang="en-US">
              <a:latin typeface="Arial"/>
              <a:cs typeface="Arial"/>
            </a:endParaRPr>
          </a:p>
        </p:txBody>
      </p:sp>
      <p:pic>
        <p:nvPicPr>
          <p:cNvPr id="5" name="Picture 5" descr="Logo, company name&#10;&#10;Description automatically generated">
            <a:extLst>
              <a:ext uri="{FF2B5EF4-FFF2-40B4-BE49-F238E27FC236}">
                <a16:creationId xmlns:a16="http://schemas.microsoft.com/office/drawing/2014/main" id="{4ECE46B7-CBB7-36EB-A992-5B03DF6B451C}"/>
              </a:ext>
            </a:extLst>
          </p:cNvPr>
          <p:cNvPicPr>
            <a:picLocks noChangeAspect="1"/>
          </p:cNvPicPr>
          <p:nvPr/>
        </p:nvPicPr>
        <p:blipFill>
          <a:blip r:embed="rId3"/>
          <a:stretch>
            <a:fillRect/>
          </a:stretch>
        </p:blipFill>
        <p:spPr>
          <a:xfrm>
            <a:off x="575380" y="2483744"/>
            <a:ext cx="4276058" cy="2871556"/>
          </a:xfrm>
          <a:prstGeom prst="rect">
            <a:avLst/>
          </a:prstGeom>
        </p:spPr>
      </p:pic>
    </p:spTree>
    <p:extLst>
      <p:ext uri="{BB962C8B-B14F-4D97-AF65-F5344CB8AC3E}">
        <p14:creationId xmlns:p14="http://schemas.microsoft.com/office/powerpoint/2010/main" val="1016844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32AF4E-B90E-4317-49CF-EADE04710896}"/>
              </a:ext>
            </a:extLst>
          </p:cNvPr>
          <p:cNvSpPr>
            <a:spLocks noGrp="1"/>
          </p:cNvSpPr>
          <p:nvPr>
            <p:ph idx="1"/>
          </p:nvPr>
        </p:nvSpPr>
        <p:spPr>
          <a:xfrm>
            <a:off x="941163" y="1170273"/>
            <a:ext cx="10515600" cy="1096371"/>
          </a:xfrm>
        </p:spPr>
        <p:txBody>
          <a:bodyPr vert="horz" lIns="91440" tIns="45720" rIns="91440" bIns="45720" rtlCol="0" anchor="t">
            <a:noAutofit/>
          </a:bodyPr>
          <a:lstStyle/>
          <a:p>
            <a:pPr marL="0" indent="0">
              <a:buNone/>
            </a:pPr>
            <a:r>
              <a:rPr lang="en-US" sz="3600" b="1">
                <a:solidFill>
                  <a:srgbClr val="006345"/>
                </a:solidFill>
                <a:latin typeface="Arial"/>
                <a:cs typeface="Arial"/>
              </a:rPr>
              <a:t>Activity: Number, Cluster, Brainstorm</a:t>
            </a:r>
            <a:endParaRPr lang="en-US" sz="3600" b="1">
              <a:latin typeface="Arial"/>
            </a:endParaRPr>
          </a:p>
        </p:txBody>
      </p:sp>
      <p:pic>
        <p:nvPicPr>
          <p:cNvPr id="4" name="Picture 4" descr="A picture containing line, several&#10;&#10;Description automatically generated">
            <a:extLst>
              <a:ext uri="{FF2B5EF4-FFF2-40B4-BE49-F238E27FC236}">
                <a16:creationId xmlns:a16="http://schemas.microsoft.com/office/drawing/2014/main" id="{650D5847-B193-E777-3647-0D486D118931}"/>
              </a:ext>
            </a:extLst>
          </p:cNvPr>
          <p:cNvPicPr>
            <a:picLocks noChangeAspect="1"/>
          </p:cNvPicPr>
          <p:nvPr/>
        </p:nvPicPr>
        <p:blipFill rotWithShape="1">
          <a:blip r:embed="rId3"/>
          <a:srcRect t="9024" r="-243" b="7805"/>
          <a:stretch/>
        </p:blipFill>
        <p:spPr>
          <a:xfrm>
            <a:off x="3200400" y="1857531"/>
            <a:ext cx="5628827" cy="3918280"/>
          </a:xfrm>
          <a:prstGeom prst="rect">
            <a:avLst/>
          </a:prstGeom>
        </p:spPr>
      </p:pic>
      <p:sp>
        <p:nvSpPr>
          <p:cNvPr id="2" name="TextBox 1">
            <a:extLst>
              <a:ext uri="{FF2B5EF4-FFF2-40B4-BE49-F238E27FC236}">
                <a16:creationId xmlns:a16="http://schemas.microsoft.com/office/drawing/2014/main" id="{2D70A9A7-4424-F9FD-EB8D-890DB9124762}"/>
              </a:ext>
            </a:extLst>
          </p:cNvPr>
          <p:cNvSpPr txBox="1"/>
          <p:nvPr/>
        </p:nvSpPr>
        <p:spPr>
          <a:xfrm>
            <a:off x="1896255" y="6022298"/>
            <a:ext cx="871287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cs typeface="Calibri"/>
              </a:rPr>
              <a:t>Activity from Ontario Lung Association’s Talking About Vaping Series: </a:t>
            </a:r>
            <a:endParaRPr lang="en-US" sz="1200">
              <a:ea typeface="+mn-lt"/>
              <a:cs typeface="+mn-lt"/>
            </a:endParaRPr>
          </a:p>
          <a:p>
            <a:pPr algn="ctr"/>
            <a:r>
              <a:rPr lang="en-US" sz="1200">
                <a:ea typeface="+mn-lt"/>
                <a:cs typeface="+mn-lt"/>
                <a:hlinkClick r:id="rId4"/>
              </a:rPr>
              <a:t>https://operationfresh.wpenginepowered.com/wp-content/uploads/2023/01/Talking_About_Vaping_V5nl.pdf</a:t>
            </a:r>
            <a:endParaRPr lang="en-US"/>
          </a:p>
          <a:p>
            <a:pPr algn="ctr"/>
            <a:endParaRPr lang="en-US" sz="1200">
              <a:cs typeface="Calibri"/>
            </a:endParaRPr>
          </a:p>
          <a:p>
            <a:endParaRPr lang="en-US">
              <a:cs typeface="Calibri"/>
            </a:endParaRPr>
          </a:p>
        </p:txBody>
      </p:sp>
    </p:spTree>
    <p:extLst>
      <p:ext uri="{BB962C8B-B14F-4D97-AF65-F5344CB8AC3E}">
        <p14:creationId xmlns:p14="http://schemas.microsoft.com/office/powerpoint/2010/main" val="2531127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E9B58-89CC-7E38-1941-2F2C306D709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FD84256-33D3-9268-609D-A0A59F8A696E}"/>
              </a:ext>
            </a:extLst>
          </p:cNvPr>
          <p:cNvSpPr>
            <a:spLocks noGrp="1"/>
          </p:cNvSpPr>
          <p:nvPr>
            <p:ph idx="1"/>
          </p:nvPr>
        </p:nvSpPr>
        <p:spPr/>
        <p:txBody>
          <a:bodyPr vert="horz" lIns="91440" tIns="45720" rIns="91440" bIns="45720" rtlCol="0" anchor="t">
            <a:normAutofit/>
          </a:bodyPr>
          <a:lstStyle/>
          <a:p>
            <a:pPr marL="0" indent="0">
              <a:buNone/>
            </a:pPr>
            <a:endParaRPr lang="en-US" sz="3600" b="1" dirty="0">
              <a:solidFill>
                <a:srgbClr val="006345"/>
              </a:solidFill>
              <a:latin typeface="Arial"/>
              <a:cs typeface="Arial"/>
            </a:endParaRPr>
          </a:p>
          <a:p>
            <a:pPr marL="0" indent="0">
              <a:buNone/>
            </a:pPr>
            <a:r>
              <a:rPr lang="en-US" sz="4800" b="1" dirty="0">
                <a:solidFill>
                  <a:srgbClr val="006345"/>
                </a:solidFill>
                <a:latin typeface="Arial"/>
                <a:cs typeface="Arial"/>
              </a:rPr>
              <a:t>What is Harm Reduction? </a:t>
            </a:r>
            <a:endParaRPr lang="en-US" sz="4800" dirty="0">
              <a:latin typeface="Arial"/>
              <a:cs typeface="Arial"/>
            </a:endParaRPr>
          </a:p>
        </p:txBody>
      </p:sp>
    </p:spTree>
    <p:extLst>
      <p:ext uri="{BB962C8B-B14F-4D97-AF65-F5344CB8AC3E}">
        <p14:creationId xmlns:p14="http://schemas.microsoft.com/office/powerpoint/2010/main" val="4258384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CA37F-6AFA-0975-58E7-2A35D20ACBE2}"/>
              </a:ext>
            </a:extLst>
          </p:cNvPr>
          <p:cNvSpPr>
            <a:spLocks noGrp="1"/>
          </p:cNvSpPr>
          <p:nvPr>
            <p:ph type="title"/>
          </p:nvPr>
        </p:nvSpPr>
        <p:spPr>
          <a:xfrm>
            <a:off x="838200" y="934281"/>
            <a:ext cx="10515600" cy="1023639"/>
          </a:xfrm>
        </p:spPr>
        <p:txBody>
          <a:bodyPr>
            <a:normAutofit/>
          </a:bodyPr>
          <a:lstStyle/>
          <a:p>
            <a:r>
              <a:rPr lang="en-US">
                <a:solidFill>
                  <a:srgbClr val="006345"/>
                </a:solidFill>
                <a:latin typeface="Arial"/>
                <a:cs typeface="Arial"/>
              </a:rPr>
              <a:t>Harm Reduction</a:t>
            </a:r>
            <a:endParaRPr lang="en-US">
              <a:solidFill>
                <a:srgbClr val="006345"/>
              </a:solidFill>
              <a:latin typeface="Arial"/>
            </a:endParaRPr>
          </a:p>
        </p:txBody>
      </p:sp>
      <p:sp>
        <p:nvSpPr>
          <p:cNvPr id="3" name="Content Placeholder 2">
            <a:extLst>
              <a:ext uri="{FF2B5EF4-FFF2-40B4-BE49-F238E27FC236}">
                <a16:creationId xmlns:a16="http://schemas.microsoft.com/office/drawing/2014/main" id="{4EBD28A5-9457-DB71-B178-8AE4682C22A4}"/>
              </a:ext>
            </a:extLst>
          </p:cNvPr>
          <p:cNvSpPr>
            <a:spLocks noGrp="1"/>
          </p:cNvSpPr>
          <p:nvPr>
            <p:ph idx="1"/>
          </p:nvPr>
        </p:nvSpPr>
        <p:spPr>
          <a:xfrm>
            <a:off x="838200" y="2097703"/>
            <a:ext cx="10515600" cy="4351338"/>
          </a:xfrm>
        </p:spPr>
        <p:txBody>
          <a:bodyPr vert="horz" lIns="91440" tIns="45720" rIns="91440" bIns="45720" rtlCol="0" anchor="t">
            <a:noAutofit/>
          </a:bodyPr>
          <a:lstStyle/>
          <a:p>
            <a:pPr algn="l"/>
            <a:r>
              <a:rPr lang="en-US">
                <a:latin typeface="Arial"/>
                <a:cs typeface="Arial"/>
              </a:rPr>
              <a:t>An approach that seeks to reduce the health and social harms related to substance use</a:t>
            </a:r>
          </a:p>
          <a:p>
            <a:pPr algn="l"/>
            <a:endParaRPr lang="en-US"/>
          </a:p>
          <a:p>
            <a:pPr algn="l"/>
            <a:r>
              <a:rPr lang="en-US">
                <a:latin typeface="Arial"/>
                <a:cs typeface="Arial"/>
              </a:rPr>
              <a:t>If an individual chooses to vape, the following tips will help reduce the risk:</a:t>
            </a:r>
          </a:p>
          <a:p>
            <a:pPr lvl="1"/>
            <a:r>
              <a:rPr lang="en-US" sz="2000">
                <a:latin typeface="Arial"/>
                <a:cs typeface="Arial"/>
              </a:rPr>
              <a:t>Do not modify a device or add substances not intended by the manufacturer (THC oil/cannabis)</a:t>
            </a:r>
          </a:p>
          <a:p>
            <a:pPr lvl="1" algn="l"/>
            <a:r>
              <a:rPr lang="en-US" sz="2000">
                <a:latin typeface="Arial"/>
                <a:cs typeface="Arial"/>
              </a:rPr>
              <a:t>Do not purchase black market e-liquids, pods or devices</a:t>
            </a:r>
          </a:p>
          <a:p>
            <a:pPr lvl="1" algn="l"/>
            <a:r>
              <a:rPr lang="en-US" sz="2000">
                <a:latin typeface="Arial"/>
                <a:cs typeface="Arial"/>
              </a:rPr>
              <a:t>Avoid </a:t>
            </a:r>
            <a:r>
              <a:rPr lang="en-US" sz="2000" err="1">
                <a:latin typeface="Arial"/>
                <a:cs typeface="Arial"/>
              </a:rPr>
              <a:t>flavours</a:t>
            </a:r>
            <a:r>
              <a:rPr lang="en-US" sz="2000">
                <a:latin typeface="Arial"/>
                <a:cs typeface="Arial"/>
              </a:rPr>
              <a:t> known to cause harm (cinnamon, cherry, menthol, and products containing diacetyl)</a:t>
            </a:r>
          </a:p>
          <a:p>
            <a:pPr lvl="1"/>
            <a:r>
              <a:rPr lang="en-US" sz="2000">
                <a:latin typeface="Arial"/>
                <a:cs typeface="Arial"/>
              </a:rPr>
              <a:t>Try using a product with lower nicotine content </a:t>
            </a:r>
          </a:p>
          <a:p>
            <a:pPr algn="l"/>
            <a:endParaRPr lang="en-US" sz="1800">
              <a:latin typeface="Arial"/>
            </a:endParaRPr>
          </a:p>
          <a:p>
            <a:pPr algn="l"/>
            <a:endParaRPr lang="en-US"/>
          </a:p>
          <a:p>
            <a:endParaRPr lang="en-US"/>
          </a:p>
        </p:txBody>
      </p:sp>
    </p:spTree>
    <p:extLst>
      <p:ext uri="{BB962C8B-B14F-4D97-AF65-F5344CB8AC3E}">
        <p14:creationId xmlns:p14="http://schemas.microsoft.com/office/powerpoint/2010/main" val="2748180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CA37F-6AFA-0975-58E7-2A35D20ACBE2}"/>
              </a:ext>
            </a:extLst>
          </p:cNvPr>
          <p:cNvSpPr>
            <a:spLocks noGrp="1"/>
          </p:cNvSpPr>
          <p:nvPr>
            <p:ph type="title"/>
          </p:nvPr>
        </p:nvSpPr>
        <p:spPr>
          <a:xfrm>
            <a:off x="838200" y="835958"/>
            <a:ext cx="10515600" cy="1023639"/>
          </a:xfrm>
        </p:spPr>
        <p:txBody>
          <a:bodyPr>
            <a:normAutofit/>
          </a:bodyPr>
          <a:lstStyle/>
          <a:p>
            <a:r>
              <a:rPr lang="en-US">
                <a:solidFill>
                  <a:srgbClr val="006345"/>
                </a:solidFill>
                <a:latin typeface="Arial"/>
                <a:cs typeface="Arial"/>
              </a:rPr>
              <a:t>Harm Reduction</a:t>
            </a:r>
            <a:endParaRPr lang="en-US">
              <a:solidFill>
                <a:srgbClr val="006345"/>
              </a:solidFill>
              <a:latin typeface="Arial"/>
            </a:endParaRPr>
          </a:p>
        </p:txBody>
      </p:sp>
      <p:sp>
        <p:nvSpPr>
          <p:cNvPr id="3" name="Content Placeholder 2">
            <a:extLst>
              <a:ext uri="{FF2B5EF4-FFF2-40B4-BE49-F238E27FC236}">
                <a16:creationId xmlns:a16="http://schemas.microsoft.com/office/drawing/2014/main" id="{4EBD28A5-9457-DB71-B178-8AE4682C22A4}"/>
              </a:ext>
            </a:extLst>
          </p:cNvPr>
          <p:cNvSpPr>
            <a:spLocks noGrp="1"/>
          </p:cNvSpPr>
          <p:nvPr>
            <p:ph idx="1"/>
          </p:nvPr>
        </p:nvSpPr>
        <p:spPr>
          <a:xfrm>
            <a:off x="838200" y="1930554"/>
            <a:ext cx="10515600" cy="4351338"/>
          </a:xfrm>
        </p:spPr>
        <p:txBody>
          <a:bodyPr vert="horz" lIns="91440" tIns="45720" rIns="91440" bIns="45720" rtlCol="0" anchor="t">
            <a:noAutofit/>
          </a:bodyPr>
          <a:lstStyle/>
          <a:p>
            <a:pPr algn="l"/>
            <a:r>
              <a:rPr lang="en-US" sz="2000">
                <a:latin typeface="Arial"/>
                <a:cs typeface="Arial"/>
              </a:rPr>
              <a:t>Seek immediate medical attention for coughing, shortness of breath, or chest pain</a:t>
            </a:r>
          </a:p>
          <a:p>
            <a:pPr algn="l"/>
            <a:endParaRPr lang="en-US" sz="2000">
              <a:latin typeface="Arial"/>
            </a:endParaRPr>
          </a:p>
          <a:p>
            <a:pPr algn="l"/>
            <a:r>
              <a:rPr lang="en-US" sz="2000">
                <a:latin typeface="Arial"/>
                <a:cs typeface="Arial"/>
              </a:rPr>
              <a:t> Avoid sharing devices with other people (germs!) </a:t>
            </a:r>
          </a:p>
          <a:p>
            <a:pPr algn="l"/>
            <a:endParaRPr lang="en-US" sz="2000">
              <a:latin typeface="Arial"/>
            </a:endParaRPr>
          </a:p>
          <a:p>
            <a:pPr algn="l"/>
            <a:r>
              <a:rPr lang="en-US" sz="2000">
                <a:latin typeface="Arial"/>
                <a:cs typeface="Arial"/>
              </a:rPr>
              <a:t>Follow manufacturer's directions for storage, maintenance and cleaning</a:t>
            </a:r>
          </a:p>
          <a:p>
            <a:pPr algn="l"/>
            <a:endParaRPr lang="en-US" sz="2000">
              <a:latin typeface="Arial"/>
              <a:cs typeface="Arial"/>
            </a:endParaRPr>
          </a:p>
          <a:p>
            <a:pPr algn="l"/>
            <a:r>
              <a:rPr lang="en-US" sz="2000">
                <a:latin typeface="Arial"/>
                <a:cs typeface="Arial"/>
              </a:rPr>
              <a:t>Use batteries compatible with the vapour product and store them safely</a:t>
            </a:r>
          </a:p>
          <a:p>
            <a:pPr algn="l"/>
            <a:endParaRPr lang="en-US" sz="2000"/>
          </a:p>
          <a:p>
            <a:pPr algn="l"/>
            <a:r>
              <a:rPr lang="en-US" sz="2000">
                <a:latin typeface="Arial"/>
                <a:cs typeface="Arial"/>
              </a:rPr>
              <a:t>Store e-liquids/pods in a safe place away from children</a:t>
            </a:r>
          </a:p>
          <a:p>
            <a:pPr algn="l"/>
            <a:endParaRPr lang="en-US" sz="2000">
              <a:latin typeface="Arial"/>
              <a:cs typeface="Arial"/>
            </a:endParaRPr>
          </a:p>
          <a:p>
            <a:pPr algn="l"/>
            <a:r>
              <a:rPr lang="en-US" sz="2000">
                <a:latin typeface="Arial"/>
                <a:cs typeface="Arial"/>
              </a:rPr>
              <a:t>Know where your school's boundaries are (20m from school property) - do not vape at school</a:t>
            </a:r>
            <a:endParaRPr lang="en-US" sz="2000">
              <a:latin typeface="Arial"/>
            </a:endParaRPr>
          </a:p>
          <a:p>
            <a:pPr algn="l"/>
            <a:endParaRPr lang="en-US"/>
          </a:p>
          <a:p>
            <a:endParaRPr lang="en-US"/>
          </a:p>
        </p:txBody>
      </p:sp>
    </p:spTree>
    <p:extLst>
      <p:ext uri="{BB962C8B-B14F-4D97-AF65-F5344CB8AC3E}">
        <p14:creationId xmlns:p14="http://schemas.microsoft.com/office/powerpoint/2010/main" val="595519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B3D5B-43FC-98DC-11DF-DC7D5DFC93D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985D37F-F9FF-467C-F5B1-F5DEAC2015F7}"/>
              </a:ext>
            </a:extLst>
          </p:cNvPr>
          <p:cNvSpPr>
            <a:spLocks noGrp="1"/>
          </p:cNvSpPr>
          <p:nvPr>
            <p:ph idx="1"/>
          </p:nvPr>
        </p:nvSpPr>
        <p:spPr/>
        <p:txBody>
          <a:bodyPr vert="horz" lIns="91440" tIns="45720" rIns="91440" bIns="45720" rtlCol="0" anchor="t">
            <a:normAutofit/>
          </a:bodyPr>
          <a:lstStyle/>
          <a:p>
            <a:pPr marL="0" indent="0">
              <a:buNone/>
            </a:pPr>
            <a:endParaRPr lang="en-US" sz="3600" b="1" dirty="0">
              <a:solidFill>
                <a:srgbClr val="006345"/>
              </a:solidFill>
              <a:latin typeface="Arial"/>
              <a:cs typeface="Arial"/>
            </a:endParaRPr>
          </a:p>
          <a:p>
            <a:pPr marL="0" indent="0">
              <a:buNone/>
            </a:pPr>
            <a:endParaRPr lang="en-US" sz="3600" b="1" dirty="0">
              <a:solidFill>
                <a:srgbClr val="006345"/>
              </a:solidFill>
              <a:latin typeface="Arial"/>
              <a:cs typeface="Arial"/>
            </a:endParaRPr>
          </a:p>
          <a:p>
            <a:pPr marL="0" indent="0">
              <a:buNone/>
            </a:pPr>
            <a:r>
              <a:rPr lang="en-US" sz="3600" b="1" dirty="0">
                <a:solidFill>
                  <a:srgbClr val="006345"/>
                </a:solidFill>
                <a:latin typeface="Arial"/>
                <a:cs typeface="Arial"/>
              </a:rPr>
              <a:t>Where can I get help to quit smoking/vaping? </a:t>
            </a:r>
            <a:endParaRPr lang="en-US"/>
          </a:p>
        </p:txBody>
      </p:sp>
    </p:spTree>
    <p:extLst>
      <p:ext uri="{BB962C8B-B14F-4D97-AF65-F5344CB8AC3E}">
        <p14:creationId xmlns:p14="http://schemas.microsoft.com/office/powerpoint/2010/main" val="2829651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45C36-F559-E122-8EF1-F22873517139}"/>
              </a:ext>
            </a:extLst>
          </p:cNvPr>
          <p:cNvSpPr>
            <a:spLocks noGrp="1"/>
          </p:cNvSpPr>
          <p:nvPr>
            <p:ph type="title"/>
          </p:nvPr>
        </p:nvSpPr>
        <p:spPr>
          <a:xfrm>
            <a:off x="838200" y="894953"/>
            <a:ext cx="10515600" cy="1325563"/>
          </a:xfrm>
        </p:spPr>
        <p:txBody>
          <a:bodyPr>
            <a:normAutofit/>
          </a:bodyPr>
          <a:lstStyle/>
          <a:p>
            <a:r>
              <a:rPr lang="en-US">
                <a:solidFill>
                  <a:srgbClr val="006345"/>
                </a:solidFill>
                <a:latin typeface="Arial"/>
                <a:cs typeface="Arial"/>
              </a:rPr>
              <a:t>Community Supports</a:t>
            </a:r>
            <a:endParaRPr lang="en-US">
              <a:solidFill>
                <a:srgbClr val="006345"/>
              </a:solidFill>
              <a:latin typeface="Arial"/>
            </a:endParaRPr>
          </a:p>
        </p:txBody>
      </p:sp>
      <p:sp>
        <p:nvSpPr>
          <p:cNvPr id="3" name="Content Placeholder 2">
            <a:extLst>
              <a:ext uri="{FF2B5EF4-FFF2-40B4-BE49-F238E27FC236}">
                <a16:creationId xmlns:a16="http://schemas.microsoft.com/office/drawing/2014/main" id="{882D3AE1-1905-84A5-74B7-55339D185621}"/>
              </a:ext>
            </a:extLst>
          </p:cNvPr>
          <p:cNvSpPr>
            <a:spLocks noGrp="1"/>
          </p:cNvSpPr>
          <p:nvPr>
            <p:ph idx="1"/>
          </p:nvPr>
        </p:nvSpPr>
        <p:spPr>
          <a:xfrm>
            <a:off x="640224" y="2340042"/>
            <a:ext cx="6477322" cy="4563698"/>
          </a:xfrm>
        </p:spPr>
        <p:txBody>
          <a:bodyPr vert="horz" lIns="91440" tIns="45720" rIns="91440" bIns="45720" rtlCol="0" anchor="t">
            <a:normAutofit/>
          </a:bodyPr>
          <a:lstStyle/>
          <a:p>
            <a:pPr marL="0" indent="0" algn="l">
              <a:buNone/>
            </a:pPr>
            <a:r>
              <a:rPr lang="en-US">
                <a:latin typeface="Arial"/>
                <a:cs typeface="Arial"/>
              </a:rPr>
              <a:t>Need support quitting or cutting back?</a:t>
            </a:r>
            <a:endParaRPr lang="en-US">
              <a:latin typeface="+mn-lt"/>
              <a:cs typeface="+mn-cs"/>
            </a:endParaRPr>
          </a:p>
          <a:p>
            <a:pPr lvl="1"/>
            <a:r>
              <a:rPr lang="en-US" sz="2000">
                <a:latin typeface="Arial"/>
                <a:cs typeface="Arial"/>
              </a:rPr>
              <a:t>Talk to your school's public health nurse or your family doctor/nurse practitioner </a:t>
            </a:r>
          </a:p>
          <a:p>
            <a:pPr lvl="1"/>
            <a:endParaRPr lang="en-US" sz="2000"/>
          </a:p>
          <a:p>
            <a:pPr marL="0" indent="0" algn="l">
              <a:buNone/>
            </a:pPr>
            <a:r>
              <a:rPr lang="en-US">
                <a:latin typeface="Arial"/>
                <a:cs typeface="Arial"/>
              </a:rPr>
              <a:t>Quash App </a:t>
            </a:r>
          </a:p>
          <a:p>
            <a:pPr lvl="1"/>
            <a:r>
              <a:rPr lang="en-US" sz="2000">
                <a:latin typeface="Arial"/>
                <a:cs typeface="Arial"/>
              </a:rPr>
              <a:t>free interactive smoking/vaping cessation program for youth </a:t>
            </a:r>
          </a:p>
          <a:p>
            <a:pPr lvl="1"/>
            <a:endParaRPr lang="en-US" sz="2000">
              <a:latin typeface="Arial"/>
              <a:cs typeface="Arial"/>
            </a:endParaRPr>
          </a:p>
          <a:p>
            <a:pPr marL="0" indent="0" algn="l">
              <a:buNone/>
            </a:pPr>
            <a:r>
              <a:rPr lang="en-US">
                <a:latin typeface="Arial"/>
                <a:cs typeface="Arial"/>
              </a:rPr>
              <a:t>Smokers’ Helpline: online quit program</a:t>
            </a:r>
            <a:endParaRPr lang="en-US"/>
          </a:p>
          <a:p>
            <a:pPr lvl="1" algn="l"/>
            <a:r>
              <a:rPr lang="en-US" sz="2000">
                <a:latin typeface="Arial"/>
                <a:cs typeface="Arial"/>
              </a:rPr>
              <a:t>Text message support (text “</a:t>
            </a:r>
            <a:r>
              <a:rPr lang="en-US" sz="2000" err="1">
                <a:latin typeface="Arial"/>
                <a:cs typeface="Arial"/>
              </a:rPr>
              <a:t>iQuit</a:t>
            </a:r>
            <a:r>
              <a:rPr lang="en-US" sz="2000">
                <a:latin typeface="Arial"/>
                <a:cs typeface="Arial"/>
              </a:rPr>
              <a:t>” to 123456)</a:t>
            </a:r>
            <a:endParaRPr lang="en-US" sz="2000"/>
          </a:p>
          <a:p>
            <a:pPr algn="l"/>
            <a:endParaRPr lang="en-US">
              <a:latin typeface="Arial"/>
              <a:cs typeface="Arial"/>
            </a:endParaRPr>
          </a:p>
          <a:p>
            <a:pPr algn="l"/>
            <a:endParaRPr lang="en-US">
              <a:latin typeface="Arial"/>
              <a:cs typeface="Arial"/>
            </a:endParaRPr>
          </a:p>
        </p:txBody>
      </p:sp>
      <p:pic>
        <p:nvPicPr>
          <p:cNvPr id="4" name="Picture 4" descr="A picture containing Word&#10;&#10;Description automatically generated">
            <a:extLst>
              <a:ext uri="{FF2B5EF4-FFF2-40B4-BE49-F238E27FC236}">
                <a16:creationId xmlns:a16="http://schemas.microsoft.com/office/drawing/2014/main" id="{E368F2B8-0482-037D-9E14-7FB356D70AAE}"/>
              </a:ext>
            </a:extLst>
          </p:cNvPr>
          <p:cNvPicPr>
            <a:picLocks noChangeAspect="1"/>
          </p:cNvPicPr>
          <p:nvPr/>
        </p:nvPicPr>
        <p:blipFill rotWithShape="1">
          <a:blip r:embed="rId3"/>
          <a:srcRect l="8000" t="18133" r="8267" b="16267"/>
          <a:stretch/>
        </p:blipFill>
        <p:spPr>
          <a:xfrm>
            <a:off x="7598323" y="2613646"/>
            <a:ext cx="4133635" cy="3260522"/>
          </a:xfrm>
          <a:prstGeom prst="rect">
            <a:avLst/>
          </a:prstGeom>
        </p:spPr>
      </p:pic>
    </p:spTree>
    <p:extLst>
      <p:ext uri="{BB962C8B-B14F-4D97-AF65-F5344CB8AC3E}">
        <p14:creationId xmlns:p14="http://schemas.microsoft.com/office/powerpoint/2010/main" val="15886721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2FCC09E-FBF2-AF03-3409-7889CD8522CB}"/>
              </a:ext>
            </a:extLst>
          </p:cNvPr>
          <p:cNvSpPr>
            <a:spLocks noGrp="1"/>
          </p:cNvSpPr>
          <p:nvPr>
            <p:ph type="title" idx="4294967295"/>
          </p:nvPr>
        </p:nvSpPr>
        <p:spPr>
          <a:xfrm>
            <a:off x="853748" y="2042322"/>
            <a:ext cx="10494499" cy="3382285"/>
          </a:xfrm>
        </p:spPr>
        <p:txBody>
          <a:bodyPr>
            <a:normAutofit/>
          </a:bodyPr>
          <a:lstStyle/>
          <a:p>
            <a:pPr>
              <a:lnSpc>
                <a:spcPct val="100000"/>
              </a:lnSpc>
              <a:spcBef>
                <a:spcPts val="0"/>
              </a:spcBef>
              <a:defRPr/>
            </a:pPr>
            <a:r>
              <a:rPr lang="en-CA" sz="7200">
                <a:solidFill>
                  <a:srgbClr val="006345"/>
                </a:solidFill>
                <a:latin typeface="Arial"/>
                <a:ea typeface="+mn-ea"/>
                <a:cs typeface="Arial"/>
                <a:hlinkClick r:id="rId3"/>
              </a:rPr>
              <a:t>E-Cigarette &amp; Vaping Kahoot</a:t>
            </a:r>
            <a:br>
              <a:rPr lang="en-US" sz="4800" b="0" i="0" u="none" strike="noStrike" kern="1200" cap="none" spc="0" normalizeH="0" baseline="0" noProof="0">
                <a:ln>
                  <a:noFill/>
                </a:ln>
                <a:effectLst/>
                <a:uLnTx/>
                <a:uFillTx/>
                <a:latin typeface="Calibri" panose="020F0502020204030204"/>
                <a:ea typeface="+mn-ea"/>
                <a:cs typeface="+mn-cs"/>
              </a:rPr>
            </a:br>
            <a:endParaRPr lang="en-US"/>
          </a:p>
        </p:txBody>
      </p:sp>
    </p:spTree>
    <p:extLst>
      <p:ext uri="{BB962C8B-B14F-4D97-AF65-F5344CB8AC3E}">
        <p14:creationId xmlns:p14="http://schemas.microsoft.com/office/powerpoint/2010/main" val="3758913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8338E-661E-480C-9AB7-6BCB54A098A1}"/>
              </a:ext>
            </a:extLst>
          </p:cNvPr>
          <p:cNvSpPr>
            <a:spLocks noGrp="1"/>
          </p:cNvSpPr>
          <p:nvPr>
            <p:ph type="title"/>
          </p:nvPr>
        </p:nvSpPr>
        <p:spPr>
          <a:xfrm>
            <a:off x="838200" y="646734"/>
            <a:ext cx="10515600" cy="1324225"/>
          </a:xfrm>
        </p:spPr>
        <p:txBody>
          <a:bodyPr>
            <a:normAutofit/>
          </a:bodyPr>
          <a:lstStyle/>
          <a:p>
            <a:r>
              <a:rPr lang="en-CA">
                <a:solidFill>
                  <a:srgbClr val="006345"/>
                </a:solidFill>
                <a:latin typeface="Arial"/>
                <a:cs typeface="Arial"/>
              </a:rPr>
              <a:t>Activity: Power Words</a:t>
            </a:r>
            <a:endParaRPr lang="en-CA">
              <a:solidFill>
                <a:srgbClr val="006345"/>
              </a:solidFill>
              <a:latin typeface="Arial"/>
            </a:endParaRPr>
          </a:p>
        </p:txBody>
      </p:sp>
      <p:pic>
        <p:nvPicPr>
          <p:cNvPr id="4" name="Picture 4" descr="Text&#10;&#10;Description automatically generated">
            <a:extLst>
              <a:ext uri="{FF2B5EF4-FFF2-40B4-BE49-F238E27FC236}">
                <a16:creationId xmlns:a16="http://schemas.microsoft.com/office/drawing/2014/main" id="{926610BD-CEE3-01A9-A620-0DC363CD4F44}"/>
              </a:ext>
            </a:extLst>
          </p:cNvPr>
          <p:cNvPicPr>
            <a:picLocks noChangeAspect="1"/>
          </p:cNvPicPr>
          <p:nvPr/>
        </p:nvPicPr>
        <p:blipFill rotWithShape="1">
          <a:blip r:embed="rId3"/>
          <a:srcRect l="8219" t="21818" r="-457" b="15000"/>
          <a:stretch/>
        </p:blipFill>
        <p:spPr>
          <a:xfrm>
            <a:off x="2452776" y="1502037"/>
            <a:ext cx="7117976" cy="4845883"/>
          </a:xfrm>
          <a:prstGeom prst="rect">
            <a:avLst/>
          </a:prstGeom>
        </p:spPr>
      </p:pic>
      <p:sp>
        <p:nvSpPr>
          <p:cNvPr id="3" name="TextBox 2">
            <a:extLst>
              <a:ext uri="{FF2B5EF4-FFF2-40B4-BE49-F238E27FC236}">
                <a16:creationId xmlns:a16="http://schemas.microsoft.com/office/drawing/2014/main" id="{28771295-0EAA-3D15-9375-0908EDEAA835}"/>
              </a:ext>
            </a:extLst>
          </p:cNvPr>
          <p:cNvSpPr txBox="1"/>
          <p:nvPr/>
        </p:nvSpPr>
        <p:spPr>
          <a:xfrm>
            <a:off x="1084288" y="6193041"/>
            <a:ext cx="1027388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Calibri"/>
              </a:rPr>
              <a:t>Activity from Ontario Lung Association’s Talking About Vaping Series: </a:t>
            </a:r>
            <a:endParaRPr lang="en-US">
              <a:ea typeface="+mn-lt"/>
              <a:cs typeface="+mn-lt"/>
            </a:endParaRPr>
          </a:p>
          <a:p>
            <a:pPr algn="ctr"/>
            <a:r>
              <a:rPr lang="en-US" sz="1200">
                <a:ea typeface="+mn-lt"/>
                <a:cs typeface="+mn-lt"/>
                <a:hlinkClick r:id="rId4"/>
              </a:rPr>
              <a:t>https://operationfresh.wpenginepowered.com/wp-content/uploads/2023/01/Talking_About_Vaping_V5nl.pdf</a:t>
            </a:r>
            <a:endParaRPr lang="en-US">
              <a:ea typeface="+mn-lt"/>
              <a:cs typeface="+mn-lt"/>
            </a:endParaRPr>
          </a:p>
          <a:p>
            <a:pPr algn="ctr"/>
            <a:endParaRPr lang="en-US" sz="1200">
              <a:cs typeface="Calibri"/>
            </a:endParaRPr>
          </a:p>
        </p:txBody>
      </p:sp>
    </p:spTree>
    <p:extLst>
      <p:ext uri="{BB962C8B-B14F-4D97-AF65-F5344CB8AC3E}">
        <p14:creationId xmlns:p14="http://schemas.microsoft.com/office/powerpoint/2010/main" val="3522617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7A997-F373-B34A-0A2F-381D6C369210}"/>
              </a:ext>
            </a:extLst>
          </p:cNvPr>
          <p:cNvSpPr>
            <a:spLocks noGrp="1"/>
          </p:cNvSpPr>
          <p:nvPr>
            <p:ph type="title"/>
          </p:nvPr>
        </p:nvSpPr>
        <p:spPr>
          <a:xfrm>
            <a:off x="651294" y="948658"/>
            <a:ext cx="10515600" cy="807979"/>
          </a:xfrm>
        </p:spPr>
        <p:txBody>
          <a:bodyPr>
            <a:noAutofit/>
          </a:bodyPr>
          <a:lstStyle/>
          <a:p>
            <a:r>
              <a:rPr lang="en-US">
                <a:solidFill>
                  <a:srgbClr val="006345"/>
                </a:solidFill>
                <a:latin typeface="Arial"/>
                <a:cs typeface="Arial"/>
              </a:rPr>
              <a:t>E-Cigarette Basics</a:t>
            </a:r>
            <a:endParaRPr lang="en-US">
              <a:solidFill>
                <a:srgbClr val="006345"/>
              </a:solidFill>
              <a:latin typeface="Arial"/>
            </a:endParaRPr>
          </a:p>
        </p:txBody>
      </p:sp>
      <p:pic>
        <p:nvPicPr>
          <p:cNvPr id="7" name="Picture 7" descr="A picture containing text, businesscard&#10;&#10;Description automatically generated">
            <a:extLst>
              <a:ext uri="{FF2B5EF4-FFF2-40B4-BE49-F238E27FC236}">
                <a16:creationId xmlns:a16="http://schemas.microsoft.com/office/drawing/2014/main" id="{2CD18EB4-3F2A-F93F-2278-C58917582502}"/>
              </a:ext>
            </a:extLst>
          </p:cNvPr>
          <p:cNvPicPr>
            <a:picLocks noGrp="1" noChangeAspect="1"/>
          </p:cNvPicPr>
          <p:nvPr>
            <p:ph idx="1"/>
          </p:nvPr>
        </p:nvPicPr>
        <p:blipFill>
          <a:blip r:embed="rId3"/>
          <a:stretch>
            <a:fillRect/>
          </a:stretch>
        </p:blipFill>
        <p:spPr>
          <a:xfrm>
            <a:off x="2362199" y="1876463"/>
            <a:ext cx="7093790" cy="1918347"/>
          </a:xfrm>
        </p:spPr>
      </p:pic>
      <p:sp>
        <p:nvSpPr>
          <p:cNvPr id="9" name="TextBox 8">
            <a:extLst>
              <a:ext uri="{FF2B5EF4-FFF2-40B4-BE49-F238E27FC236}">
                <a16:creationId xmlns:a16="http://schemas.microsoft.com/office/drawing/2014/main" id="{0693B738-9B25-AC34-4B46-B276722CEF13}"/>
              </a:ext>
            </a:extLst>
          </p:cNvPr>
          <p:cNvSpPr txBox="1"/>
          <p:nvPr/>
        </p:nvSpPr>
        <p:spPr>
          <a:xfrm>
            <a:off x="884523" y="4197154"/>
            <a:ext cx="10909539" cy="23698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dirty="0">
                <a:latin typeface="Arial"/>
                <a:ea typeface="+mn-lt"/>
                <a:cs typeface="+mn-lt"/>
              </a:rPr>
              <a:t>Known by a variety of names such as e-cigarettes, e-cigs, e-hookahs, vapes, vape pens, mods, tank systems</a:t>
            </a:r>
          </a:p>
          <a:p>
            <a:endParaRPr lang="en-US" sz="2400">
              <a:latin typeface="Arial"/>
              <a:cs typeface="Arial"/>
            </a:endParaRPr>
          </a:p>
          <a:p>
            <a:pPr marL="342900" indent="-342900">
              <a:buFont typeface="Arial"/>
              <a:buChar char="•"/>
            </a:pPr>
            <a:r>
              <a:rPr lang="en-US" sz="2400" dirty="0">
                <a:latin typeface="Arial"/>
                <a:ea typeface="+mn-lt"/>
                <a:cs typeface="+mn-lt"/>
              </a:rPr>
              <a:t>Can be called by their brand names such as </a:t>
            </a:r>
            <a:r>
              <a:rPr lang="en-US" sz="2400" dirty="0" err="1">
                <a:latin typeface="Arial"/>
                <a:ea typeface="+mn-lt"/>
                <a:cs typeface="+mn-lt"/>
              </a:rPr>
              <a:t>Vuse</a:t>
            </a:r>
            <a:r>
              <a:rPr lang="en-US" sz="2400" dirty="0">
                <a:latin typeface="Arial"/>
                <a:ea typeface="+mn-lt"/>
                <a:cs typeface="+mn-lt"/>
              </a:rPr>
              <a:t>, STLTH, Elf Bar, </a:t>
            </a:r>
            <a:r>
              <a:rPr lang="en-US" sz="2400" dirty="0" err="1">
                <a:latin typeface="Arial"/>
                <a:ea typeface="+mn-lt"/>
                <a:cs typeface="+mn-lt"/>
              </a:rPr>
              <a:t>Smok</a:t>
            </a:r>
            <a:r>
              <a:rPr lang="en-US" sz="2400" dirty="0">
                <a:latin typeface="Arial"/>
                <a:ea typeface="+mn-lt"/>
                <a:cs typeface="+mn-lt"/>
              </a:rPr>
              <a:t>, and Aspire.’</a:t>
            </a:r>
            <a:endParaRPr lang="en-US" sz="1100" dirty="0">
              <a:latin typeface="Calibri"/>
              <a:cs typeface="Calibri"/>
            </a:endParaRPr>
          </a:p>
          <a:p>
            <a:pPr algn="l"/>
            <a:endParaRPr lang="en-US" sz="2800">
              <a:latin typeface="Arial"/>
              <a:cs typeface="Calibri"/>
            </a:endParaRPr>
          </a:p>
        </p:txBody>
      </p:sp>
    </p:spTree>
    <p:extLst>
      <p:ext uri="{BB962C8B-B14F-4D97-AF65-F5344CB8AC3E}">
        <p14:creationId xmlns:p14="http://schemas.microsoft.com/office/powerpoint/2010/main" val="783984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D754C-6C3B-144A-3B75-06F3637F46A2}"/>
              </a:ext>
            </a:extLst>
          </p:cNvPr>
          <p:cNvSpPr>
            <a:spLocks noGrp="1"/>
          </p:cNvSpPr>
          <p:nvPr>
            <p:ph type="title"/>
          </p:nvPr>
        </p:nvSpPr>
        <p:spPr>
          <a:xfrm>
            <a:off x="838200" y="934281"/>
            <a:ext cx="10515600" cy="1095526"/>
          </a:xfrm>
        </p:spPr>
        <p:txBody>
          <a:bodyPr>
            <a:normAutofit/>
          </a:bodyPr>
          <a:lstStyle/>
          <a:p>
            <a:r>
              <a:rPr lang="en-US">
                <a:solidFill>
                  <a:srgbClr val="006345"/>
                </a:solidFill>
                <a:latin typeface="Arial"/>
                <a:cs typeface="Arial"/>
              </a:rPr>
              <a:t>The Mechanics</a:t>
            </a:r>
            <a:endParaRPr lang="en-US">
              <a:solidFill>
                <a:srgbClr val="006345"/>
              </a:solidFill>
              <a:latin typeface="Arial"/>
            </a:endParaRPr>
          </a:p>
        </p:txBody>
      </p:sp>
      <p:pic>
        <p:nvPicPr>
          <p:cNvPr id="4" name="Picture 4" descr="Graphical user interface&#10;&#10;Description automatically generated">
            <a:extLst>
              <a:ext uri="{FF2B5EF4-FFF2-40B4-BE49-F238E27FC236}">
                <a16:creationId xmlns:a16="http://schemas.microsoft.com/office/drawing/2014/main" id="{3266D03D-F33B-D17A-0437-F105702011E3}"/>
              </a:ext>
            </a:extLst>
          </p:cNvPr>
          <p:cNvPicPr>
            <a:picLocks noGrp="1" noChangeAspect="1"/>
          </p:cNvPicPr>
          <p:nvPr>
            <p:ph idx="1"/>
          </p:nvPr>
        </p:nvPicPr>
        <p:blipFill rotWithShape="1">
          <a:blip r:embed="rId3"/>
          <a:srcRect r="-137" b="28413"/>
          <a:stretch/>
        </p:blipFill>
        <p:spPr>
          <a:xfrm>
            <a:off x="953219" y="2026061"/>
            <a:ext cx="10529985" cy="2785280"/>
          </a:xfrm>
        </p:spPr>
      </p:pic>
      <p:sp>
        <p:nvSpPr>
          <p:cNvPr id="3" name="TextBox 2">
            <a:extLst>
              <a:ext uri="{FF2B5EF4-FFF2-40B4-BE49-F238E27FC236}">
                <a16:creationId xmlns:a16="http://schemas.microsoft.com/office/drawing/2014/main" id="{A6FCFE96-C215-AF17-3B72-0D17E52845EF}"/>
              </a:ext>
            </a:extLst>
          </p:cNvPr>
          <p:cNvSpPr txBox="1"/>
          <p:nvPr/>
        </p:nvSpPr>
        <p:spPr>
          <a:xfrm>
            <a:off x="4853797" y="4882550"/>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2. The aerosol is inhaled through the mouth and lungs where it is absorbed into the bloodstream.</a:t>
            </a:r>
          </a:p>
        </p:txBody>
      </p:sp>
      <p:sp>
        <p:nvSpPr>
          <p:cNvPr id="5" name="TextBox 4">
            <a:extLst>
              <a:ext uri="{FF2B5EF4-FFF2-40B4-BE49-F238E27FC236}">
                <a16:creationId xmlns:a16="http://schemas.microsoft.com/office/drawing/2014/main" id="{55F95FF6-5F32-C5A4-F843-618227781DBC}"/>
              </a:ext>
            </a:extLst>
          </p:cNvPr>
          <p:cNvSpPr txBox="1"/>
          <p:nvPr/>
        </p:nvSpPr>
        <p:spPr>
          <a:xfrm>
            <a:off x="1330445" y="4881652"/>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1. Vaping liquid, which contains chemicals, is heated to become an aerosol.</a:t>
            </a:r>
          </a:p>
        </p:txBody>
      </p:sp>
      <p:sp>
        <p:nvSpPr>
          <p:cNvPr id="6" name="TextBox 5">
            <a:extLst>
              <a:ext uri="{FF2B5EF4-FFF2-40B4-BE49-F238E27FC236}">
                <a16:creationId xmlns:a16="http://schemas.microsoft.com/office/drawing/2014/main" id="{D1381218-C1AC-F23E-AC95-180AE54EAD56}"/>
              </a:ext>
            </a:extLst>
          </p:cNvPr>
          <p:cNvSpPr txBox="1"/>
          <p:nvPr/>
        </p:nvSpPr>
        <p:spPr>
          <a:xfrm>
            <a:off x="8546980" y="4880754"/>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3. The remaining aerosol is exhaled.</a:t>
            </a:r>
          </a:p>
        </p:txBody>
      </p:sp>
    </p:spTree>
    <p:extLst>
      <p:ext uri="{BB962C8B-B14F-4D97-AF65-F5344CB8AC3E}">
        <p14:creationId xmlns:p14="http://schemas.microsoft.com/office/powerpoint/2010/main" val="1618374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41E41-77EF-4D4A-DD04-66FA988C8994}"/>
              </a:ext>
            </a:extLst>
          </p:cNvPr>
          <p:cNvSpPr>
            <a:spLocks noGrp="1"/>
          </p:cNvSpPr>
          <p:nvPr>
            <p:ph type="title"/>
          </p:nvPr>
        </p:nvSpPr>
        <p:spPr/>
        <p:txBody>
          <a:bodyPr/>
          <a:lstStyle/>
          <a:p>
            <a:r>
              <a:rPr lang="en-US">
                <a:solidFill>
                  <a:srgbClr val="006345"/>
                </a:solidFill>
                <a:latin typeface="Arial"/>
                <a:cs typeface="Arial"/>
              </a:rPr>
              <a:t>What are Pods? </a:t>
            </a:r>
            <a:endParaRPr lang="en-US">
              <a:solidFill>
                <a:srgbClr val="006345"/>
              </a:solidFill>
            </a:endParaRPr>
          </a:p>
        </p:txBody>
      </p:sp>
      <p:sp>
        <p:nvSpPr>
          <p:cNvPr id="3" name="Content Placeholder 2">
            <a:extLst>
              <a:ext uri="{FF2B5EF4-FFF2-40B4-BE49-F238E27FC236}">
                <a16:creationId xmlns:a16="http://schemas.microsoft.com/office/drawing/2014/main" id="{FD43535E-137C-702A-995C-7FCCAF2F457A}"/>
              </a:ext>
            </a:extLst>
          </p:cNvPr>
          <p:cNvSpPr>
            <a:spLocks noGrp="1"/>
          </p:cNvSpPr>
          <p:nvPr>
            <p:ph idx="1"/>
          </p:nvPr>
        </p:nvSpPr>
        <p:spPr>
          <a:xfrm>
            <a:off x="838200" y="2213800"/>
            <a:ext cx="10515600" cy="4351338"/>
          </a:xfrm>
        </p:spPr>
        <p:txBody>
          <a:bodyPr vert="horz" lIns="91440" tIns="45720" rIns="91440" bIns="45720" rtlCol="0" anchor="t">
            <a:normAutofit/>
          </a:bodyPr>
          <a:lstStyle/>
          <a:p>
            <a:pPr algn="l"/>
            <a:r>
              <a:rPr lang="en-US">
                <a:latin typeface="Arial"/>
                <a:cs typeface="Arial"/>
              </a:rPr>
              <a:t>Vaping liquids typically contain a variety of chemicals including:</a:t>
            </a:r>
            <a:endParaRPr lang="en-US"/>
          </a:p>
          <a:p>
            <a:pPr lvl="1"/>
            <a:r>
              <a:rPr lang="en-US">
                <a:latin typeface="Arial"/>
                <a:cs typeface="Arial"/>
              </a:rPr>
              <a:t>A carrier solvent (e.g. propylene glycol and vegetable glycerin)</a:t>
            </a:r>
            <a:endParaRPr lang="en-US">
              <a:latin typeface="Calibri" panose="020F0502020204030204"/>
              <a:cs typeface="Calibri" panose="020F0502020204030204"/>
            </a:endParaRPr>
          </a:p>
          <a:p>
            <a:pPr lvl="1"/>
            <a:r>
              <a:rPr lang="en-US">
                <a:latin typeface="Arial"/>
                <a:cs typeface="Arial"/>
              </a:rPr>
              <a:t>Chemical </a:t>
            </a:r>
            <a:r>
              <a:rPr lang="en-US" err="1">
                <a:latin typeface="Arial"/>
                <a:cs typeface="Arial"/>
              </a:rPr>
              <a:t>flavourings</a:t>
            </a:r>
            <a:endParaRPr lang="en-US">
              <a:latin typeface="Calibri" panose="020F0502020204030204"/>
              <a:cs typeface="Calibri"/>
            </a:endParaRPr>
          </a:p>
          <a:p>
            <a:pPr lvl="1"/>
            <a:r>
              <a:rPr lang="en-US">
                <a:latin typeface="Arial"/>
                <a:cs typeface="Arial"/>
              </a:rPr>
              <a:t>Nicotine</a:t>
            </a:r>
            <a:endParaRPr lang="en-US">
              <a:cs typeface="Calibri"/>
            </a:endParaRPr>
          </a:p>
          <a:p>
            <a:pPr algn="l"/>
            <a:r>
              <a:rPr lang="en-US">
                <a:latin typeface="Arial"/>
                <a:cs typeface="Arial"/>
              </a:rPr>
              <a:t>Although the solvent and </a:t>
            </a:r>
            <a:r>
              <a:rPr lang="en-US" err="1">
                <a:latin typeface="Arial"/>
                <a:cs typeface="Arial"/>
              </a:rPr>
              <a:t>flavourings</a:t>
            </a:r>
            <a:r>
              <a:rPr lang="en-US">
                <a:latin typeface="Arial"/>
                <a:cs typeface="Arial"/>
              </a:rPr>
              <a:t> may be safe to eat, the safety of inhaling these chemicals into the lungs remains unknown.</a:t>
            </a:r>
          </a:p>
          <a:p>
            <a:pPr algn="l"/>
            <a:r>
              <a:rPr lang="en-US">
                <a:latin typeface="Arial"/>
                <a:cs typeface="Arial"/>
              </a:rPr>
              <a:t>At high levels, these chemicals may be toxic and may cause irritation and damage to the lungs.</a:t>
            </a:r>
            <a:endParaRPr lang="en-US" u="sng" baseline="30000">
              <a:latin typeface="Arial"/>
              <a:cs typeface="Arial"/>
            </a:endParaRPr>
          </a:p>
        </p:txBody>
      </p:sp>
    </p:spTree>
    <p:extLst>
      <p:ext uri="{BB962C8B-B14F-4D97-AF65-F5344CB8AC3E}">
        <p14:creationId xmlns:p14="http://schemas.microsoft.com/office/powerpoint/2010/main" val="3332532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88FA7-2A49-147A-51D0-AEFCC5C7F310}"/>
              </a:ext>
            </a:extLst>
          </p:cNvPr>
          <p:cNvSpPr>
            <a:spLocks noGrp="1"/>
          </p:cNvSpPr>
          <p:nvPr>
            <p:ph type="title"/>
          </p:nvPr>
        </p:nvSpPr>
        <p:spPr>
          <a:xfrm>
            <a:off x="838200" y="934281"/>
            <a:ext cx="10515600" cy="887413"/>
          </a:xfrm>
        </p:spPr>
        <p:txBody>
          <a:bodyPr>
            <a:normAutofit/>
          </a:bodyPr>
          <a:lstStyle/>
          <a:p>
            <a:r>
              <a:rPr lang="en-US">
                <a:solidFill>
                  <a:srgbClr val="006345"/>
                </a:solidFill>
                <a:latin typeface="Arial"/>
                <a:cs typeface="Arial"/>
              </a:rPr>
              <a:t>The chemicals in your pods are also in...</a:t>
            </a:r>
            <a:endParaRPr lang="en-US">
              <a:solidFill>
                <a:srgbClr val="006345"/>
              </a:solidFill>
              <a:latin typeface="Arial"/>
            </a:endParaRPr>
          </a:p>
        </p:txBody>
      </p:sp>
      <p:pic>
        <p:nvPicPr>
          <p:cNvPr id="6" name="Picture 6" descr="A picture containing text, outdoor object&#10;&#10;Description automatically generated">
            <a:extLst>
              <a:ext uri="{FF2B5EF4-FFF2-40B4-BE49-F238E27FC236}">
                <a16:creationId xmlns:a16="http://schemas.microsoft.com/office/drawing/2014/main" id="{D246871C-0881-9541-D8F1-05565551730F}"/>
              </a:ext>
            </a:extLst>
          </p:cNvPr>
          <p:cNvPicPr>
            <a:picLocks noGrp="1" noChangeAspect="1"/>
          </p:cNvPicPr>
          <p:nvPr>
            <p:ph idx="1"/>
          </p:nvPr>
        </p:nvPicPr>
        <p:blipFill rotWithShape="1">
          <a:blip r:embed="rId3"/>
          <a:srcRect l="4923" t="16820" r="5538" b="19266"/>
          <a:stretch/>
        </p:blipFill>
        <p:spPr>
          <a:xfrm>
            <a:off x="870175" y="4736667"/>
            <a:ext cx="2773450" cy="1989272"/>
          </a:xfrm>
        </p:spPr>
      </p:pic>
      <p:pic>
        <p:nvPicPr>
          <p:cNvPr id="7" name="Picture 7" descr="A picture containing indoor&#10;&#10;Description automatically generated">
            <a:extLst>
              <a:ext uri="{FF2B5EF4-FFF2-40B4-BE49-F238E27FC236}">
                <a16:creationId xmlns:a16="http://schemas.microsoft.com/office/drawing/2014/main" id="{ECFE231A-6B09-0833-B713-C67BA6D2A606}"/>
              </a:ext>
            </a:extLst>
          </p:cNvPr>
          <p:cNvPicPr>
            <a:picLocks noChangeAspect="1"/>
          </p:cNvPicPr>
          <p:nvPr/>
        </p:nvPicPr>
        <p:blipFill rotWithShape="1">
          <a:blip r:embed="rId4"/>
          <a:srcRect t="13082" r="309" b="18899"/>
          <a:stretch/>
        </p:blipFill>
        <p:spPr>
          <a:xfrm>
            <a:off x="8261590" y="4556160"/>
            <a:ext cx="2818465" cy="1983221"/>
          </a:xfrm>
          <a:prstGeom prst="rect">
            <a:avLst/>
          </a:prstGeom>
        </p:spPr>
      </p:pic>
      <p:pic>
        <p:nvPicPr>
          <p:cNvPr id="8" name="Picture 8" descr="A picture containing metalware, screw&#10;&#10;Description automatically generated">
            <a:extLst>
              <a:ext uri="{FF2B5EF4-FFF2-40B4-BE49-F238E27FC236}">
                <a16:creationId xmlns:a16="http://schemas.microsoft.com/office/drawing/2014/main" id="{A40AF166-AB5A-24E1-6EAA-EC60BBA4EBE9}"/>
              </a:ext>
            </a:extLst>
          </p:cNvPr>
          <p:cNvPicPr>
            <a:picLocks noChangeAspect="1"/>
          </p:cNvPicPr>
          <p:nvPr/>
        </p:nvPicPr>
        <p:blipFill rotWithShape="1">
          <a:blip r:embed="rId5"/>
          <a:srcRect l="11458" r="15625" b="20139"/>
          <a:stretch/>
        </p:blipFill>
        <p:spPr>
          <a:xfrm>
            <a:off x="5164526" y="4498855"/>
            <a:ext cx="2000253" cy="2190744"/>
          </a:xfrm>
          <a:prstGeom prst="rect">
            <a:avLst/>
          </a:prstGeom>
        </p:spPr>
      </p:pic>
      <p:pic>
        <p:nvPicPr>
          <p:cNvPr id="9" name="Picture 9" descr="Diagram&#10;&#10;Description automatically generated">
            <a:extLst>
              <a:ext uri="{FF2B5EF4-FFF2-40B4-BE49-F238E27FC236}">
                <a16:creationId xmlns:a16="http://schemas.microsoft.com/office/drawing/2014/main" id="{5DF816F2-DE65-714D-01C8-9820C5215577}"/>
              </a:ext>
            </a:extLst>
          </p:cNvPr>
          <p:cNvPicPr>
            <a:picLocks noChangeAspect="1"/>
          </p:cNvPicPr>
          <p:nvPr/>
        </p:nvPicPr>
        <p:blipFill rotWithShape="1">
          <a:blip r:embed="rId6"/>
          <a:srcRect l="11854" t="16358" r="912" b="13889"/>
          <a:stretch/>
        </p:blipFill>
        <p:spPr>
          <a:xfrm>
            <a:off x="8305081" y="2034874"/>
            <a:ext cx="2726942" cy="2151605"/>
          </a:xfrm>
          <a:prstGeom prst="rect">
            <a:avLst/>
          </a:prstGeom>
        </p:spPr>
      </p:pic>
      <p:pic>
        <p:nvPicPr>
          <p:cNvPr id="10" name="Picture 10" descr="A picture containing text&#10;&#10;Description automatically generated">
            <a:extLst>
              <a:ext uri="{FF2B5EF4-FFF2-40B4-BE49-F238E27FC236}">
                <a16:creationId xmlns:a16="http://schemas.microsoft.com/office/drawing/2014/main" id="{BA42280F-F7F7-F642-DA0D-8099E7837805}"/>
              </a:ext>
            </a:extLst>
          </p:cNvPr>
          <p:cNvPicPr>
            <a:picLocks noChangeAspect="1"/>
          </p:cNvPicPr>
          <p:nvPr/>
        </p:nvPicPr>
        <p:blipFill rotWithShape="1">
          <a:blip r:embed="rId7"/>
          <a:srcRect l="28235" t="9346" r="16176" b="30769"/>
          <a:stretch/>
        </p:blipFill>
        <p:spPr>
          <a:xfrm>
            <a:off x="5338492" y="2147829"/>
            <a:ext cx="1798506" cy="1933363"/>
          </a:xfrm>
          <a:prstGeom prst="rect">
            <a:avLst/>
          </a:prstGeom>
        </p:spPr>
      </p:pic>
      <p:pic>
        <p:nvPicPr>
          <p:cNvPr id="12" name="Picture 12" descr="A picture containing graphical user interface&#10;&#10;Description automatically generated">
            <a:extLst>
              <a:ext uri="{FF2B5EF4-FFF2-40B4-BE49-F238E27FC236}">
                <a16:creationId xmlns:a16="http://schemas.microsoft.com/office/drawing/2014/main" id="{BD57B361-4057-636D-4CB4-4BDFB0CF5F72}"/>
              </a:ext>
            </a:extLst>
          </p:cNvPr>
          <p:cNvPicPr>
            <a:picLocks noChangeAspect="1"/>
          </p:cNvPicPr>
          <p:nvPr/>
        </p:nvPicPr>
        <p:blipFill rotWithShape="1">
          <a:blip r:embed="rId8"/>
          <a:srcRect l="17846" t="-441" r="13846" b="25697"/>
          <a:stretch/>
        </p:blipFill>
        <p:spPr>
          <a:xfrm>
            <a:off x="1297736" y="2198917"/>
            <a:ext cx="2099936" cy="2113628"/>
          </a:xfrm>
          <a:prstGeom prst="rect">
            <a:avLst/>
          </a:prstGeom>
        </p:spPr>
      </p:pic>
      <p:sp>
        <p:nvSpPr>
          <p:cNvPr id="13" name="TextBox 12">
            <a:extLst>
              <a:ext uri="{FF2B5EF4-FFF2-40B4-BE49-F238E27FC236}">
                <a16:creationId xmlns:a16="http://schemas.microsoft.com/office/drawing/2014/main" id="{FE564DC8-3171-92E1-ED66-93CDFE200F2F}"/>
              </a:ext>
            </a:extLst>
          </p:cNvPr>
          <p:cNvSpPr txBox="1"/>
          <p:nvPr/>
        </p:nvSpPr>
        <p:spPr>
          <a:xfrm>
            <a:off x="8109883" y="1913786"/>
            <a:ext cx="32766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 </a:t>
            </a:r>
            <a:r>
              <a:rPr lang="en-US" b="1"/>
              <a:t>Nail Polish Remover</a:t>
            </a:r>
            <a:r>
              <a:rPr lang="en-US"/>
              <a:t> =</a:t>
            </a:r>
            <a:r>
              <a:rPr lang="en-US">
                <a:ea typeface="+mn-lt"/>
                <a:cs typeface="+mn-lt"/>
              </a:rPr>
              <a:t> Acetone</a:t>
            </a:r>
            <a:endParaRPr lang="en-US">
              <a:cs typeface="Calibri"/>
            </a:endParaRPr>
          </a:p>
        </p:txBody>
      </p:sp>
      <p:sp>
        <p:nvSpPr>
          <p:cNvPr id="14" name="TextBox 13">
            <a:extLst>
              <a:ext uri="{FF2B5EF4-FFF2-40B4-BE49-F238E27FC236}">
                <a16:creationId xmlns:a16="http://schemas.microsoft.com/office/drawing/2014/main" id="{8AC5EBA8-AC3A-1093-FB92-7E31C30578F1}"/>
              </a:ext>
            </a:extLst>
          </p:cNvPr>
          <p:cNvSpPr txBox="1"/>
          <p:nvPr/>
        </p:nvSpPr>
        <p:spPr>
          <a:xfrm>
            <a:off x="990600" y="436245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 Fireworks</a:t>
            </a:r>
            <a:r>
              <a:rPr lang="en-US"/>
              <a:t> =</a:t>
            </a:r>
            <a:r>
              <a:rPr lang="en-US">
                <a:ea typeface="+mn-lt"/>
                <a:cs typeface="+mn-lt"/>
              </a:rPr>
              <a:t> Rubidium</a:t>
            </a:r>
            <a:endParaRPr lang="en-US"/>
          </a:p>
        </p:txBody>
      </p:sp>
      <p:sp>
        <p:nvSpPr>
          <p:cNvPr id="15" name="TextBox 14">
            <a:extLst>
              <a:ext uri="{FF2B5EF4-FFF2-40B4-BE49-F238E27FC236}">
                <a16:creationId xmlns:a16="http://schemas.microsoft.com/office/drawing/2014/main" id="{964D3F6B-73D3-1A79-8235-F06AF3F0E76C}"/>
              </a:ext>
            </a:extLst>
          </p:cNvPr>
          <p:cNvSpPr txBox="1"/>
          <p:nvPr/>
        </p:nvSpPr>
        <p:spPr>
          <a:xfrm>
            <a:off x="8143875" y="4362450"/>
            <a:ext cx="38957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Embalming Fluids </a:t>
            </a:r>
            <a:r>
              <a:rPr lang="en-US"/>
              <a:t>= </a:t>
            </a:r>
            <a:r>
              <a:rPr lang="en-US">
                <a:ea typeface="+mn-lt"/>
                <a:cs typeface="+mn-lt"/>
              </a:rPr>
              <a:t>Formaldehyde </a:t>
            </a:r>
          </a:p>
        </p:txBody>
      </p:sp>
      <p:sp>
        <p:nvSpPr>
          <p:cNvPr id="16" name="TextBox 15">
            <a:extLst>
              <a:ext uri="{FF2B5EF4-FFF2-40B4-BE49-F238E27FC236}">
                <a16:creationId xmlns:a16="http://schemas.microsoft.com/office/drawing/2014/main" id="{A012E6FA-E5BB-6A32-E1A6-047A5F241E5B}"/>
              </a:ext>
            </a:extLst>
          </p:cNvPr>
          <p:cNvSpPr txBox="1"/>
          <p:nvPr/>
        </p:nvSpPr>
        <p:spPr>
          <a:xfrm>
            <a:off x="495300" y="1914525"/>
            <a:ext cx="37242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 </a:t>
            </a:r>
            <a:r>
              <a:rPr lang="en-US" b="1"/>
              <a:t>Paint</a:t>
            </a:r>
            <a:r>
              <a:rPr lang="en-US"/>
              <a:t> =</a:t>
            </a:r>
            <a:r>
              <a:rPr lang="en-US">
                <a:ea typeface="+mn-lt"/>
                <a:cs typeface="+mn-lt"/>
              </a:rPr>
              <a:t> Volatile Organic Compounds</a:t>
            </a:r>
          </a:p>
        </p:txBody>
      </p:sp>
      <p:sp>
        <p:nvSpPr>
          <p:cNvPr id="17" name="TextBox 16">
            <a:extLst>
              <a:ext uri="{FF2B5EF4-FFF2-40B4-BE49-F238E27FC236}">
                <a16:creationId xmlns:a16="http://schemas.microsoft.com/office/drawing/2014/main" id="{C4C82963-97AB-722C-4943-3B797BA1AE95}"/>
              </a:ext>
            </a:extLst>
          </p:cNvPr>
          <p:cNvSpPr txBox="1"/>
          <p:nvPr/>
        </p:nvSpPr>
        <p:spPr>
          <a:xfrm>
            <a:off x="5200650" y="4362450"/>
            <a:ext cx="22288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mn-lt"/>
                <a:cs typeface="+mn-lt"/>
              </a:rPr>
              <a:t>Coins</a:t>
            </a:r>
            <a:r>
              <a:rPr lang="en-US">
                <a:ea typeface="+mn-lt"/>
                <a:cs typeface="+mn-lt"/>
              </a:rPr>
              <a:t> =</a:t>
            </a:r>
            <a:r>
              <a:rPr lang="en-US"/>
              <a:t> Heavy Metals </a:t>
            </a:r>
          </a:p>
        </p:txBody>
      </p:sp>
      <p:sp>
        <p:nvSpPr>
          <p:cNvPr id="18" name="TextBox 17">
            <a:extLst>
              <a:ext uri="{FF2B5EF4-FFF2-40B4-BE49-F238E27FC236}">
                <a16:creationId xmlns:a16="http://schemas.microsoft.com/office/drawing/2014/main" id="{56856D8C-D88E-F951-85BA-D555AEDECBD8}"/>
              </a:ext>
            </a:extLst>
          </p:cNvPr>
          <p:cNvSpPr txBox="1"/>
          <p:nvPr/>
        </p:nvSpPr>
        <p:spPr>
          <a:xfrm>
            <a:off x="4943475" y="191452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Paint Thinner</a:t>
            </a:r>
            <a:r>
              <a:rPr lang="en-US"/>
              <a:t> =</a:t>
            </a:r>
            <a:r>
              <a:rPr lang="en-US">
                <a:ea typeface="+mn-lt"/>
                <a:cs typeface="+mn-lt"/>
              </a:rPr>
              <a:t> Benzene </a:t>
            </a:r>
            <a:endParaRPr lang="en-US"/>
          </a:p>
        </p:txBody>
      </p:sp>
    </p:spTree>
    <p:extLst>
      <p:ext uri="{BB962C8B-B14F-4D97-AF65-F5344CB8AC3E}">
        <p14:creationId xmlns:p14="http://schemas.microsoft.com/office/powerpoint/2010/main" val="2597249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A241C-20A4-4304-BB3E-141BA4EC7180}"/>
              </a:ext>
            </a:extLst>
          </p:cNvPr>
          <p:cNvSpPr>
            <a:spLocks noGrp="1"/>
          </p:cNvSpPr>
          <p:nvPr>
            <p:ph type="title"/>
          </p:nvPr>
        </p:nvSpPr>
        <p:spPr/>
        <p:txBody>
          <a:bodyPr/>
          <a:lstStyle/>
          <a:p>
            <a:r>
              <a:rPr lang="en-US">
                <a:solidFill>
                  <a:srgbClr val="006345"/>
                </a:solidFill>
                <a:latin typeface="Arial"/>
                <a:cs typeface="Arial"/>
              </a:rPr>
              <a:t>Nicotine Pouches</a:t>
            </a:r>
            <a:endParaRPr lang="en-US">
              <a:latin typeface="Arial"/>
              <a:cs typeface="Arial"/>
            </a:endParaRPr>
          </a:p>
        </p:txBody>
      </p:sp>
      <p:sp>
        <p:nvSpPr>
          <p:cNvPr id="3" name="Content Placeholder 2">
            <a:extLst>
              <a:ext uri="{FF2B5EF4-FFF2-40B4-BE49-F238E27FC236}">
                <a16:creationId xmlns:a16="http://schemas.microsoft.com/office/drawing/2014/main" id="{5EA73987-DF30-D7D4-2915-9489131F1484}"/>
              </a:ext>
            </a:extLst>
          </p:cNvPr>
          <p:cNvSpPr>
            <a:spLocks noGrp="1"/>
          </p:cNvSpPr>
          <p:nvPr>
            <p:ph idx="1"/>
          </p:nvPr>
        </p:nvSpPr>
        <p:spPr/>
        <p:txBody>
          <a:bodyPr vert="horz" lIns="91440" tIns="45720" rIns="91440" bIns="45720" rtlCol="0" anchor="t">
            <a:normAutofit/>
          </a:bodyPr>
          <a:lstStyle/>
          <a:p>
            <a:pPr algn="l"/>
            <a:endParaRPr lang="en-US">
              <a:solidFill>
                <a:srgbClr val="474747"/>
              </a:solidFill>
            </a:endParaRPr>
          </a:p>
          <a:p>
            <a:pPr algn="l"/>
            <a:endParaRPr lang="en-US">
              <a:solidFill>
                <a:srgbClr val="474747"/>
              </a:solidFill>
            </a:endParaRPr>
          </a:p>
          <a:p>
            <a:pPr algn="l"/>
            <a:endParaRPr lang="en-US"/>
          </a:p>
        </p:txBody>
      </p:sp>
      <p:pic>
        <p:nvPicPr>
          <p:cNvPr id="4" name="Picture 3" descr="A container with a label on it">
            <a:extLst>
              <a:ext uri="{FF2B5EF4-FFF2-40B4-BE49-F238E27FC236}">
                <a16:creationId xmlns:a16="http://schemas.microsoft.com/office/drawing/2014/main" id="{AB4B41AB-4794-41A5-2511-9F4CEF1B6DB1}"/>
              </a:ext>
            </a:extLst>
          </p:cNvPr>
          <p:cNvPicPr>
            <a:picLocks noChangeAspect="1"/>
          </p:cNvPicPr>
          <p:nvPr/>
        </p:nvPicPr>
        <p:blipFill>
          <a:blip r:embed="rId3"/>
          <a:stretch>
            <a:fillRect/>
          </a:stretch>
        </p:blipFill>
        <p:spPr>
          <a:xfrm>
            <a:off x="1244801" y="2617160"/>
            <a:ext cx="9822251" cy="3443017"/>
          </a:xfrm>
          <a:prstGeom prst="rect">
            <a:avLst/>
          </a:prstGeom>
        </p:spPr>
      </p:pic>
    </p:spTree>
    <p:extLst>
      <p:ext uri="{BB962C8B-B14F-4D97-AF65-F5344CB8AC3E}">
        <p14:creationId xmlns:p14="http://schemas.microsoft.com/office/powerpoint/2010/main" val="2227786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07761-42A1-172D-8A61-30E040ADFF0B}"/>
              </a:ext>
            </a:extLst>
          </p:cNvPr>
          <p:cNvSpPr>
            <a:spLocks noGrp="1"/>
          </p:cNvSpPr>
          <p:nvPr>
            <p:ph type="title"/>
          </p:nvPr>
        </p:nvSpPr>
        <p:spPr/>
        <p:txBody>
          <a:bodyPr/>
          <a:lstStyle/>
          <a:p>
            <a:r>
              <a:rPr lang="en-US">
                <a:solidFill>
                  <a:srgbClr val="006345"/>
                </a:solidFill>
                <a:latin typeface="Arial"/>
                <a:cs typeface="Arial"/>
              </a:rPr>
              <a:t>Nicotine Pouches</a:t>
            </a:r>
            <a:endParaRPr lang="en-US"/>
          </a:p>
        </p:txBody>
      </p:sp>
      <p:sp>
        <p:nvSpPr>
          <p:cNvPr id="3" name="Content Placeholder 2">
            <a:extLst>
              <a:ext uri="{FF2B5EF4-FFF2-40B4-BE49-F238E27FC236}">
                <a16:creationId xmlns:a16="http://schemas.microsoft.com/office/drawing/2014/main" id="{24E1A744-B600-5D9F-19D3-DBA809EB7BCE}"/>
              </a:ext>
            </a:extLst>
          </p:cNvPr>
          <p:cNvSpPr>
            <a:spLocks noGrp="1"/>
          </p:cNvSpPr>
          <p:nvPr>
            <p:ph idx="1"/>
          </p:nvPr>
        </p:nvSpPr>
        <p:spPr/>
        <p:txBody>
          <a:bodyPr vert="horz" lIns="91440" tIns="45720" rIns="91440" bIns="45720" rtlCol="0" anchor="t">
            <a:normAutofit/>
          </a:bodyPr>
          <a:lstStyle/>
          <a:p>
            <a:pPr algn="l"/>
            <a:endParaRPr lang="en-US">
              <a:solidFill>
                <a:srgbClr val="474747"/>
              </a:solidFill>
            </a:endParaRPr>
          </a:p>
          <a:p>
            <a:pPr algn="l"/>
            <a:endParaRPr lang="en-US">
              <a:solidFill>
                <a:srgbClr val="474747"/>
              </a:solidFill>
            </a:endParaRPr>
          </a:p>
          <a:p>
            <a:pPr algn="l"/>
            <a:endParaRPr lang="en-US">
              <a:solidFill>
                <a:srgbClr val="000000"/>
              </a:solidFill>
            </a:endParaRPr>
          </a:p>
        </p:txBody>
      </p:sp>
      <p:pic>
        <p:nvPicPr>
          <p:cNvPr id="4" name="Picture 3" descr="A pile of white objects on a wood surface">
            <a:extLst>
              <a:ext uri="{FF2B5EF4-FFF2-40B4-BE49-F238E27FC236}">
                <a16:creationId xmlns:a16="http://schemas.microsoft.com/office/drawing/2014/main" id="{1335D7F3-CA16-1BA6-9B88-5F11D71D9278}"/>
              </a:ext>
            </a:extLst>
          </p:cNvPr>
          <p:cNvPicPr>
            <a:picLocks noChangeAspect="1"/>
          </p:cNvPicPr>
          <p:nvPr/>
        </p:nvPicPr>
        <p:blipFill>
          <a:blip r:embed="rId3"/>
          <a:stretch>
            <a:fillRect/>
          </a:stretch>
        </p:blipFill>
        <p:spPr>
          <a:xfrm>
            <a:off x="3045124" y="2050031"/>
            <a:ext cx="5799827" cy="3922503"/>
          </a:xfrm>
          <a:prstGeom prst="rect">
            <a:avLst/>
          </a:prstGeom>
        </p:spPr>
      </p:pic>
    </p:spTree>
    <p:extLst>
      <p:ext uri="{BB962C8B-B14F-4D97-AF65-F5344CB8AC3E}">
        <p14:creationId xmlns:p14="http://schemas.microsoft.com/office/powerpoint/2010/main" val="253462997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1" id="{47FEE66C-6BD0-4CED-89A4-82398D9551B9}" vid="{CC410705-A0E1-44B1-8A35-6FEE52A04A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c35f27a-7766-42e4-af79-3c5503d623c9" xsi:nil="true"/>
    <lcf76f155ced4ddcb4097134ff3c332f xmlns="88b26220-c0c3-4b70-bd45-470f1aa6fb54">
      <Terms xmlns="http://schemas.microsoft.com/office/infopath/2007/PartnerControls"/>
    </lcf76f155ced4ddcb4097134ff3c332f>
    <Details xmlns="88b26220-c0c3-4b70-bd45-470f1aa6fb5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0970EF6889E1542940F523285A40321" ma:contentTypeVersion="19" ma:contentTypeDescription="Create a new document." ma:contentTypeScope="" ma:versionID="e54bd9483665ce903f808bc99525a3bc">
  <xsd:schema xmlns:xsd="http://www.w3.org/2001/XMLSchema" xmlns:xs="http://www.w3.org/2001/XMLSchema" xmlns:p="http://schemas.microsoft.com/office/2006/metadata/properties" xmlns:ns2="88b26220-c0c3-4b70-bd45-470f1aa6fb54" xmlns:ns3="8c35f27a-7766-42e4-af79-3c5503d623c9" targetNamespace="http://schemas.microsoft.com/office/2006/metadata/properties" ma:root="true" ma:fieldsID="0fc538ef21f27008a363fcc890d5acad" ns2:_="" ns3:_="">
    <xsd:import namespace="88b26220-c0c3-4b70-bd45-470f1aa6fb54"/>
    <xsd:import namespace="8c35f27a-7766-42e4-af79-3c5503d623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Details"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b26220-c0c3-4b70-bd45-470f1aa6fb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Details" ma:index="18" nillable="true" ma:displayName="Details" ma:format="Dropdown" ma:internalName="Details">
      <xsd:simpleType>
        <xsd:restriction base="dms:Text">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8ccabe3-0932-4d16-bb3d-57018f634a6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35f27a-7766-42e4-af79-3c5503d623c9"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5bacca76-5b74-4581-b56d-a9bb706afbaf}" ma:internalName="TaxCatchAll" ma:showField="CatchAllData" ma:web="8c35f27a-7766-42e4-af79-3c5503d623c9">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EA28C3-D39D-4859-881C-EB697CFB0C72}">
  <ds:schemaRefs>
    <ds:schemaRef ds:uri="http://purl.org/dc/terms/"/>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8c35f27a-7766-42e4-af79-3c5503d623c9"/>
    <ds:schemaRef ds:uri="88b26220-c0c3-4b70-bd45-470f1aa6fb54"/>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99CE94C7-5D25-4A99-8D80-4EBED8419023}">
  <ds:schemaRefs>
    <ds:schemaRef ds:uri="http://schemas.microsoft.com/sharepoint/v3/contenttype/forms"/>
  </ds:schemaRefs>
</ds:datastoreItem>
</file>

<file path=customXml/itemProps3.xml><?xml version="1.0" encoding="utf-8"?>
<ds:datastoreItem xmlns:ds="http://schemas.openxmlformats.org/officeDocument/2006/customXml" ds:itemID="{CD1CAC02-9611-4841-BAEC-DE76DF43CB3E}">
  <ds:schemaRefs>
    <ds:schemaRef ds:uri="88b26220-c0c3-4b70-bd45-470f1aa6fb54"/>
    <ds:schemaRef ds:uri="8c35f27a-7766-42e4-af79-3c5503d623c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MLHU2022-Template</Template>
  <TotalTime>1</TotalTime>
  <Words>4736</Words>
  <Application>Microsoft Office PowerPoint</Application>
  <PresentationFormat>Widescreen</PresentationFormat>
  <Paragraphs>478</Paragraphs>
  <Slides>29</Slides>
  <Notes>24</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Arial,Sans-Serif</vt:lpstr>
      <vt:lpstr>Calibri</vt:lpstr>
      <vt:lpstr>Wingdings</vt:lpstr>
      <vt:lpstr>Custom Design</vt:lpstr>
      <vt:lpstr>PowerPoint Presentation</vt:lpstr>
      <vt:lpstr> Overview( Learning Goals)</vt:lpstr>
      <vt:lpstr>Activity: Power Words</vt:lpstr>
      <vt:lpstr>E-Cigarette Basics</vt:lpstr>
      <vt:lpstr>The Mechanics</vt:lpstr>
      <vt:lpstr>What are Pods? </vt:lpstr>
      <vt:lpstr>The chemicals in your pods are also in...</vt:lpstr>
      <vt:lpstr>Nicotine Pouches</vt:lpstr>
      <vt:lpstr>Nicotine Pouches</vt:lpstr>
      <vt:lpstr>Understanding Addiction</vt:lpstr>
      <vt:lpstr>More about Nicotine</vt:lpstr>
      <vt:lpstr>Types of Nicotine</vt:lpstr>
      <vt:lpstr>PowerPoint Presentation</vt:lpstr>
      <vt:lpstr>Water Vapour or Aerosols?</vt:lpstr>
      <vt:lpstr>Water Vapour vs. Aerosols</vt:lpstr>
      <vt:lpstr>PowerPoint Presentation</vt:lpstr>
      <vt:lpstr>Reasons Youth Vape</vt:lpstr>
      <vt:lpstr>Health Effects of Vaping</vt:lpstr>
      <vt:lpstr>Vaping and Your Lungs</vt:lpstr>
      <vt:lpstr>Smoking/Vaping and the Law </vt:lpstr>
      <vt:lpstr>Smoking/Vaping and the Law</vt:lpstr>
      <vt:lpstr>Smoke Free Ontario Act</vt:lpstr>
      <vt:lpstr>PowerPoint Presentation</vt:lpstr>
      <vt:lpstr>PowerPoint Presentation</vt:lpstr>
      <vt:lpstr>Harm Reduction</vt:lpstr>
      <vt:lpstr>Harm Reduction</vt:lpstr>
      <vt:lpstr>PowerPoint Presentation</vt:lpstr>
      <vt:lpstr>Community Supports</vt:lpstr>
      <vt:lpstr>E-Cigarette &amp; Vaping Kahoot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Hill</dc:creator>
  <cp:lastModifiedBy>Joy Knott</cp:lastModifiedBy>
  <cp:revision>113</cp:revision>
  <dcterms:created xsi:type="dcterms:W3CDTF">2022-03-28T17:55:40Z</dcterms:created>
  <dcterms:modified xsi:type="dcterms:W3CDTF">2024-09-05T18:14:03Z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0x01010050970EF6889E1542940F523285A40321</vt:lpwstr>
  </property>
  <property fmtid="{D5CDD505-2E9C-101B-9397-08002B2CF9AE}" pid="3" name="MediaServiceImageTags">
    <vt:lpwstr/>
  </property>
</Properties>
</file>