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35"/>
  </p:notesMasterIdLst>
  <p:sldIdLst>
    <p:sldId id="256" r:id="rId5"/>
    <p:sldId id="258" r:id="rId6"/>
    <p:sldId id="2636" r:id="rId7"/>
    <p:sldId id="2540" r:id="rId8"/>
    <p:sldId id="2638" r:id="rId9"/>
    <p:sldId id="2639" r:id="rId10"/>
    <p:sldId id="2640" r:id="rId11"/>
    <p:sldId id="2642" r:id="rId12"/>
    <p:sldId id="2645" r:id="rId13"/>
    <p:sldId id="2665" r:id="rId14"/>
    <p:sldId id="2666" r:id="rId15"/>
    <p:sldId id="2675" r:id="rId16"/>
    <p:sldId id="2678" r:id="rId17"/>
    <p:sldId id="2656" r:id="rId18"/>
    <p:sldId id="2661" r:id="rId19"/>
    <p:sldId id="2662" r:id="rId20"/>
    <p:sldId id="2660" r:id="rId21"/>
    <p:sldId id="2674" r:id="rId22"/>
    <p:sldId id="2668" r:id="rId23"/>
    <p:sldId id="2667" r:id="rId24"/>
    <p:sldId id="2669" r:id="rId25"/>
    <p:sldId id="2670" r:id="rId26"/>
    <p:sldId id="2671" r:id="rId27"/>
    <p:sldId id="2672" r:id="rId28"/>
    <p:sldId id="2652" r:id="rId29"/>
    <p:sldId id="2664" r:id="rId30"/>
    <p:sldId id="2679" r:id="rId31"/>
    <p:sldId id="2647" r:id="rId32"/>
    <p:sldId id="2673" r:id="rId33"/>
    <p:sldId id="2651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95DC44-7B2F-809D-F7D3-5C6908C44BBB}" name="Berthe Streef" initials="BS" userId="S::Berthe.Streef@mlhu.on.ca::0ad78fb3-d46c-4443-b0fe-eadadb9d0d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9F2D5-18F6-475D-BB45-A2630B571F79}" v="30" dt="2024-11-19T14:40:08.901"/>
    <p1510:client id="{785CD10D-BC94-4299-AA88-F3D1CE35789D}" v="41" dt="2024-11-19T17:45:02.298"/>
    <p1510:client id="{C068133D-C982-8888-C30E-53453F120BC3}" v="2" dt="2024-11-18T18:42:30.409"/>
    <p1510:client id="{C47351BB-3AD2-EB1D-58D5-5FE37969A295}" v="1" dt="2024-11-19T14:44:47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3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59F7D-3DDA-42A4-A5A6-544FC8ABE67E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DDE10-E48E-4639-9B02-BCDF2FED6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08568-DC11-4F9F-B390-C20678B116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A36A7-0640-83B9-2870-1F638CE1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D79D5-31DF-C2CD-05D0-6897AD4EB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44471-08C4-1F13-30AF-7899FFDF1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F8707-E3DD-CA2C-A6CA-81878B07A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DCC23-25A9-4BF1-99AE-7467C522B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DDE10-E48E-4639-9B02-BCDF2FED6D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03B3-BF73-5508-5AD7-6A858C58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73E0D-F016-40DB-62E4-62FBD9325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AB848-1C50-FCD0-6132-FDD01FD02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425FB-BF42-C265-DDF9-BD8C0D860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DCC23-25A9-4BF1-99AE-7467C522B9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3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D245F-BB95-28C8-2ABC-D516D8ECA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B1B30-EA34-993F-8C1E-5EC2A673B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C8939-DF3A-3419-E9FE-CE43A4497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3B2FF-C87C-B0A2-DC8C-B375A9C4B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DCC23-25A9-4BF1-99AE-7467C522B9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19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58E84-2C36-A3FB-3783-30F1832F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033AF-5513-A6D3-1245-7B32CA7D8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99ED3-03D1-F516-863F-68A2A9231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E125-F30D-9402-BEB0-01D9600C1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DCC23-25A9-4BF1-99AE-7467C522B9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26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C870-E834-DC64-92FD-779A3EEA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D12140-FAD1-09F9-C957-BA6D8D779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70BE9-1328-C71F-AC01-239EAEBAF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DF54-4AC0-4049-5A01-7BEAEE0AE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DCC23-25A9-4BF1-99AE-7467C522B9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2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B4C92-86A9-B6AB-6009-B91B36C5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B3625-1F97-28FB-54B0-D361CD0F0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41D45-FFA7-1084-6819-CFAD67D9E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B7D9-6890-B359-198C-24D80A83D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DCC23-25A9-4BF1-99AE-7467C522B9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3815"/>
            <a:ext cx="9144000" cy="650385"/>
          </a:xfrm>
        </p:spPr>
        <p:txBody>
          <a:bodyPr anchor="b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2212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DDDC-72B1-F99F-AA8C-0F572855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DCD25-BF77-40D9-9584-A91E24D177DA}" type="datetimeFigureOut">
              <a:rPr lang="en-CA" smtClean="0"/>
              <a:pPr>
                <a:defRPr/>
              </a:pPr>
              <a:t>2024-11-19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3CD08-5EF5-B182-EAFF-132A4E84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5B19C-D31D-F59A-A0E5-7CB4FB5E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CEE102-DAD9-4C41-9263-B87CE043CD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251F9-6E8E-29BB-36A1-372F8EE66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2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36078-D263-947A-5057-CB50B03EF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>
            <a:lvl1pPr algn="l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807707-EA15-377E-3B22-293D9441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18606A-3CE6-4E5B-9DBC-EA50EB124C52}" type="datetimeFigureOut">
              <a:rPr lang="en-CA" smtClean="0"/>
              <a:pPr>
                <a:defRPr/>
              </a:pPr>
              <a:t>2024-11-19</a:t>
            </a:fld>
            <a:endParaRPr lang="en-C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010E7A-9D77-D490-0EA8-99F3B8F7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DB89F-E1A2-FDD2-26BC-40D8C13C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252143-D970-44D9-815A-E021F438BBF2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46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D9754-C5E4-6736-EF51-FB372937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4D72C-C958-4586-94BB-13791BFAA443}" type="datetimeFigureOut">
              <a:rPr lang="en-CA" smtClean="0"/>
              <a:pPr>
                <a:defRPr/>
              </a:pPr>
              <a:t>2024-11-19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3060-3983-410E-EC02-03504A4D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0F64E-FA28-9E93-6245-633658AA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FEF62-7CC9-4687-BF48-6E1CBA2351CD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AE18A-B4FC-C0E0-C12A-BDFBF666D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080655"/>
            <a:ext cx="3932237" cy="1600200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2799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1" y="267274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102D3-4829-7027-79AE-46CB6A1C8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9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one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81739-65F7-1863-A20A-73FE937A6B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21820A9-8BF7-3E6F-2B23-263206CA57B1}"/>
              </a:ext>
            </a:extLst>
          </p:cNvPr>
          <p:cNvSpPr/>
          <p:nvPr userDrawn="1"/>
        </p:nvSpPr>
        <p:spPr>
          <a:xfrm>
            <a:off x="8267178" y="2542784"/>
            <a:ext cx="3375766" cy="332566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109BE9-EE42-4F42-B5C1-0D56C87AAEDF}"/>
              </a:ext>
            </a:extLst>
          </p:cNvPr>
          <p:cNvSpPr/>
          <p:nvPr userDrawn="1"/>
        </p:nvSpPr>
        <p:spPr>
          <a:xfrm>
            <a:off x="7948808" y="4672208"/>
            <a:ext cx="869516" cy="82880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AAE152-9952-D7A5-3239-DF6B0549E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0434" y="2912301"/>
            <a:ext cx="2718148" cy="2588711"/>
          </a:xfrm>
          <a:prstGeom prst="flowChartConnector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320BAA-38DB-AB88-D197-85D59735A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3" y="1848088"/>
            <a:ext cx="7266140" cy="4351338"/>
          </a:xfrm>
        </p:spPr>
        <p:txBody>
          <a:bodyPr/>
          <a:lstStyle>
            <a:lvl1pPr algn="l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BCEE21-CAE9-8AC4-CECB-354D32DF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46" y="611610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93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81739-65F7-1863-A20A-73FE937A6B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320BAA-38DB-AB88-D197-85D59735A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45" y="1841462"/>
            <a:ext cx="5080893" cy="4351338"/>
          </a:xfrm>
        </p:spPr>
        <p:txBody>
          <a:bodyPr/>
          <a:lstStyle>
            <a:lvl1pPr algn="l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BCEE21-CAE9-8AC4-CECB-354D32DF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46" y="611610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2693BE-5953-B073-9C7B-DC8F64A70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41461"/>
            <a:ext cx="4055165" cy="43513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605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28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6505E8-B1BF-A1F6-CBB4-4747B12565D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C4C4CE-5623-FCA3-A338-EA0082D6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05839"/>
            <a:ext cx="10515600" cy="10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B11017-4315-5026-D4F2-664BBE45D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85988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B9362-AE68-D9BD-C32C-8E8384C37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163"/>
            <a:ext cx="30956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3" r:id="rId4"/>
    <p:sldLayoutId id="2147483675" r:id="rId5"/>
    <p:sldLayoutId id="2147483684" r:id="rId6"/>
    <p:sldLayoutId id="2147483685" r:id="rId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Vaccine.Informatics@mlhu.on.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files/2024-10/moh-infant-high-risk-children-rsv-beyfortus-guidance-hcp-en-2024-10-17.pdf" TargetMode="External"/><Relationship Id="rId2" Type="http://schemas.openxmlformats.org/officeDocument/2006/relationships/hyperlink" Target="https://link.upkne.com/share/443/2863e414fb666b4ac7d17860e983ce8e23f1f694ea28508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blichealthontario.ca/-/media/Documents/C/24/congenital-maternal-syphilis-2020-2022.pdf?rev=e8910e62cf164cd28c4e89c358dd51ac&amp;sc_lang=en#:~:text=From%202019%20to%202022%20there,%2C%20and%2027%20in%202022).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content/dam/phac-aspc/documents/services/publications/diseases-conditions/person-centered-approach-sexual-health/syphilis-strategies-person-centred-approach-eng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blichealthontario.ca/en/laboratory-services/test-information-index/mycoplasma-pneumoniae-respiratory-pc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healthcareproviders@mlhu.on.c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unit.com/healthcare-providers" TargetMode="External"/><Relationship Id="rId2" Type="http://schemas.openxmlformats.org/officeDocument/2006/relationships/hyperlink" Target="mailto:healthcareproviders@mlhu.on.c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view?r=eyJrIjoiODg3ZDIwOTctNzFmOS00MDczLWEwMDAtMDU1ZDk4OGZlMzgzIiwidCI6ImRjNTYxMjk1LTdjYTktNDFhOS04M2JmLTUwODM0ZDZhOWQwZiJ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view?r=eyJrIjoiODg3ZDIwOTctNzFmOS00MDczLWEwMDAtMDU1ZDk4OGZlMzgzIiwidCI6ImRjNTYxMjk1LTdjYTktNDFhOS04M2JmLTUwODM0ZDZhOWQwZiJ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view?r=eyJrIjoiODg3ZDIwOTctNzFmOS00MDczLWEwMDAtMDU1ZDk4OGZlMzgzIiwidCI6ImRjNTYxMjk1LTdjYTktNDFhOS04M2JmLTUwODM0ZDZhOWQwZiJ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ODg3ZDIwOTctNzFmOS00MDczLWEwMDAtMDU1ZDk4OGZlMzgzIiwidCI6ImRjNTYxMjk1LTdjYTktNDFhOS04M2JmLTUwODM0ZDZhOWQwZiJ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16E7BA85-8FCC-991E-16FA-86CC3963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>
            <a:extLst>
              <a:ext uri="{FF2B5EF4-FFF2-40B4-BE49-F238E27FC236}">
                <a16:creationId xmlns:a16="http://schemas.microsoft.com/office/drawing/2014/main" id="{C2584C31-8D76-6E75-0632-44B66220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4310063"/>
            <a:ext cx="83693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CA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Provider Outreach</a:t>
            </a:r>
          </a:p>
          <a:p>
            <a:pPr algn="ctr" eaLnBrk="1" hangingPunct="1"/>
            <a:r>
              <a:rPr lang="en-CA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  <a:p>
            <a:pPr algn="ctr" eaLnBrk="1" hangingPunct="1"/>
            <a:r>
              <a:rPr lang="en-CA" altLang="en-US" sz="2500" dirty="0">
                <a:solidFill>
                  <a:schemeClr val="bg1"/>
                </a:solidFill>
                <a:latin typeface="Arial"/>
                <a:cs typeface="Arial"/>
              </a:rPr>
              <a:t>November 19,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E502-FA3D-6624-CC8D-86B93E7B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COVID-19 Vaccine Reminders</a:t>
            </a:r>
            <a:br>
              <a:rPr lang="en-US" sz="3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B00CB-D5B2-22A1-0D8C-BFC4067F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791670"/>
            <a:ext cx="10515600" cy="4889500"/>
          </a:xfrm>
        </p:spPr>
        <p:txBody>
          <a:bodyPr/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can co-administer any other vaccine on the same day as the COVID-19 vaccine.</a:t>
            </a:r>
            <a:endParaRPr lang="en-US" sz="24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There is no pediatric Pfizer product this year.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Individuals 11 years of age and younger need to receive Moderna, which is from the same vial as adults (0.25ml for 6 months to 11 years and 0.5ml for 12 years and older). </a:t>
            </a:r>
            <a:endParaRPr lang="en-US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When drawing up doses, a new needle tip should be used each time.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needle tip should not be left in the stopper on an ongoing basis.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Punctured vials must be wasted when doses are not withdrawn and administered within the acceptable time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9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3317-D34D-E187-5ACB-C32D4DE3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719536"/>
            <a:ext cx="10515600" cy="1325563"/>
          </a:xfrm>
        </p:spPr>
        <p:txBody>
          <a:bodyPr/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COVID-19 Vaccine Reminders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D90F6-DE6A-0DEB-9969-064B2869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977598"/>
            <a:ext cx="10515600" cy="4551172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use of COVaxON is a requirement. All doses must be documented in the system within 24 hours of vaccine administration and prior to your Tuesday hand count survey.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Hand count surveys are mandatory, as all COVID-19 vaccine inventory must be balanced and reported to the Ministry by the health unit. Vaccine orders may be held if weekly surveys are not completed or reconciled.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Please reach out to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Yu Mincho" panose="02020400000000000000" pitchFamily="18" charset="-128"/>
                <a:cs typeface="Arial" panose="020B0604020202020204" pitchFamily="34" charset="0"/>
                <a:hlinkClick r:id="rId2"/>
              </a:rPr>
              <a:t>COVIDVaccine.Informatics@mlhu.on.ca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if you require assistance or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F0A2-C19C-CE19-136F-164093C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Beyfortus / Nirsevimab RSV Product for Infants</a:t>
            </a:r>
            <a:b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11E8-763B-D1A8-7D5B-D37DCFF0E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4" y="1723228"/>
            <a:ext cx="10515600" cy="49717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Stock is being replenished.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If your office placed an order and received a limited quantity, please order again.</a:t>
            </a:r>
            <a:endParaRPr lang="en-US" dirty="0">
              <a:effectLst/>
            </a:endParaRPr>
          </a:p>
          <a:p>
            <a:pPr marL="742950" marR="0" lvl="1" indent="-28575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50mg dose for infants under 5 kg</a:t>
            </a:r>
          </a:p>
          <a:p>
            <a:pPr marL="742950" marR="0" lvl="1" indent="-28575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100mg dose for infants and children &gt; 5 kg who qualify</a:t>
            </a:r>
          </a:p>
          <a:p>
            <a:pPr marL="0" marR="0" lvl="1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914400" algn="l"/>
              </a:tabLs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more information on eligibility and dosing: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October 16, 2024,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HCP eNewsletter</a:t>
            </a:r>
          </a:p>
          <a:p>
            <a:pPr marL="1143000" marR="0" lvl="2" indent="-2286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Ministry of Health </a:t>
            </a: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Infant RSV Guidance for Health Care Providers – Beyfortus</a:t>
            </a:r>
            <a:endParaRPr lang="en-US" sz="2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5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D0FF-A1F5-E4C8-463B-3BB88A10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719535"/>
            <a:ext cx="10515600" cy="1325563"/>
          </a:xfrm>
        </p:spPr>
        <p:txBody>
          <a:bodyPr/>
          <a:lstStyle/>
          <a:p>
            <a:r>
              <a:rPr lang="en-CA" dirty="0"/>
              <a:t>Influenza Vaccine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7701-D4AE-7E57-AF47-93C853C3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1787127"/>
            <a:ext cx="10515600" cy="4351338"/>
          </a:xfrm>
        </p:spPr>
        <p:txBody>
          <a:bodyPr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dose Influenza Vaccine - Individuals 65 years of Age and Older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product is still available to order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MLHU thanks everyone for ordering and administering vaccines to help protect our community. 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00A8-426B-293A-DD0F-748B1BF48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FA897-7D1E-993A-EED3-AC9C804EC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211E0-F9C1-C905-AEA5-6617E77A5CA1}"/>
              </a:ext>
            </a:extLst>
          </p:cNvPr>
          <p:cNvSpPr txBox="1"/>
          <p:nvPr/>
        </p:nvSpPr>
        <p:spPr>
          <a:xfrm>
            <a:off x="1129993" y="4705706"/>
            <a:ext cx="10227011" cy="580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Syphilis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59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7F16-B832-9A85-F394-DFE7F4BE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553281"/>
            <a:ext cx="10515600" cy="1325563"/>
          </a:xfrm>
        </p:spPr>
        <p:txBody>
          <a:bodyPr/>
          <a:lstStyle/>
          <a:p>
            <a:r>
              <a:rPr lang="en-CA" dirty="0"/>
              <a:t>Syphilis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0AB5-BE38-8DD0-1961-1F868563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766178"/>
            <a:ext cx="10515600" cy="38388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Between 2013 and 2022, there were 779 syphilis (all types) infections reported among Middlesex-London residents.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Most of the syphilis cases were considered infectious syphilis (76%, n=592).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The rate of syphilis (all types) and infectious syphilis both increased six-fold during that time, from 6 to 33 reported cases per 100,000 population for syphilis (all types) and from 4 to 23 per 100,000 for infectious syphilis.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8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183D-80B7-1389-22DD-BC5603EC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636409"/>
            <a:ext cx="10515600" cy="1325563"/>
          </a:xfrm>
        </p:spPr>
        <p:txBody>
          <a:bodyPr/>
          <a:lstStyle/>
          <a:p>
            <a:r>
              <a:rPr lang="en-CA" dirty="0"/>
              <a:t>Syphilis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D539-1582-4B75-9EF4-9BE648FE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870253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Given the rising syphilis rates and the challenge with case detection, it is critical to maintain a high index of suspicion across all demographics.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You are encouraged to screen for syphilis as part of routine medical care for sexually active individuals.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4042"/>
                </a:solidFill>
              </a:rPr>
              <a:t>The MLHU Syphilis web page includes all the resources for testing and treatment.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3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2ACF-A43E-D5FA-EEDC-C8872298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768413"/>
            <a:ext cx="10515600" cy="1325563"/>
          </a:xfrm>
        </p:spPr>
        <p:txBody>
          <a:bodyPr/>
          <a:lstStyle/>
          <a:p>
            <a:r>
              <a:rPr lang="en-CA" dirty="0"/>
              <a:t>Congenital Syphilis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A44E-036D-6AE7-43F9-385E1295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768395"/>
            <a:ext cx="10515600" cy="46426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number of cases of congenital syphilis has been rising sharply in recent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Public Health Ontario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surveillance report states that “between 2013 and 2018, a total of six cases of early congenital syphilis were reported provincially (i.e., an average of one case per year) however, </a:t>
            </a:r>
          </a:p>
          <a:p>
            <a:pPr marL="0" indent="0"/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2019 to 2022 a total of 41 cases were reported.” </a:t>
            </a:r>
            <a:endParaRPr lang="en-US" sz="2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5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33DB-4B56-9EB4-91EF-9FEFC6E4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3"/>
            <a:ext cx="10515600" cy="1142999"/>
          </a:xfrm>
        </p:spPr>
        <p:txBody>
          <a:bodyPr/>
          <a:lstStyle/>
          <a:p>
            <a:r>
              <a:rPr lang="en-CA" dirty="0"/>
              <a:t>Congenital Syphilis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F867-A155-9362-A996-511AF10F9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6" y="1382407"/>
            <a:ext cx="10515600" cy="5291836"/>
          </a:xfrm>
        </p:spPr>
        <p:txBody>
          <a:bodyPr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healthcare providers, we need to continue to: </a:t>
            </a:r>
            <a:endParaRPr lang="en-US" sz="2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Normalize </a:t>
            </a:r>
            <a:r>
              <a:rPr lang="en-US" sz="24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sexual health conversations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patients</a:t>
            </a:r>
            <a:endParaRPr lang="en-US" sz="2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 for syphilis - </a:t>
            </a:r>
            <a:endParaRPr lang="en-US" sz="2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pregnancy, universal screening is recommended in the first trimester or at the first prenatal visit </a:t>
            </a: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screening at 28-32 weeks and again at delivery for pregnant women at ongoing risk of infection or reinfection, and in areas experiencing outbreaks </a:t>
            </a: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screening pregnant individuals more frequently who are at ongoing risk of infection </a:t>
            </a: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individuals who deliver a stillborn infant after 20 weeks of gestation. </a:t>
            </a: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14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90852-7C5F-4DB5-C732-53B22807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6F68CB-1B06-6FC8-AB1D-F2A963DF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CF4381-1CD1-0E3E-870E-1E71788D2F30}"/>
              </a:ext>
            </a:extLst>
          </p:cNvPr>
          <p:cNvSpPr txBox="1"/>
          <p:nvPr/>
        </p:nvSpPr>
        <p:spPr>
          <a:xfrm>
            <a:off x="1129993" y="4705706"/>
            <a:ext cx="10227011" cy="16637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Mycoplasma Pneumoniae - Increased Activity in Ontario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2860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9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338E-661E-480C-9AB7-6BCB54A0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/>
              <a:t>Welcome</a:t>
            </a:r>
            <a:endParaRPr lang="en-CA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19B8-F06A-4A13-96E7-8C7338FB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latin typeface="Arial"/>
                <a:cs typeface="Arial"/>
              </a:rPr>
              <a:t>Presenter:</a:t>
            </a:r>
            <a:br>
              <a:rPr lang="en-CA" sz="2400" dirty="0"/>
            </a:br>
            <a:r>
              <a:rPr lang="en-CA" sz="1050" dirty="0">
                <a:latin typeface="Arial"/>
                <a:cs typeface="Arial"/>
              </a:rPr>
              <a:t> </a:t>
            </a:r>
            <a:endParaRPr lang="en-CA" sz="2400" dirty="0"/>
          </a:p>
          <a:p>
            <a:pPr marL="0" indent="0" algn="ctr">
              <a:buNone/>
            </a:pPr>
            <a:r>
              <a:rPr lang="en-CA" sz="3200" b="1" dirty="0">
                <a:latin typeface="Arial"/>
                <a:cs typeface="Arial"/>
              </a:rPr>
              <a:t>Dr. Joanne Kearon</a:t>
            </a:r>
          </a:p>
          <a:p>
            <a:pPr marL="0" indent="0" algn="ctr">
              <a:buNone/>
            </a:pPr>
            <a:r>
              <a:rPr lang="en-CA" sz="2400" dirty="0">
                <a:latin typeface="Arial"/>
                <a:cs typeface="Arial"/>
              </a:rPr>
              <a:t>Associate Medical Officer of Health </a:t>
            </a:r>
            <a:endParaRPr lang="en-CA" sz="2400" dirty="0"/>
          </a:p>
          <a:p>
            <a:pPr marL="0" indent="0" algn="ctr">
              <a:buNone/>
            </a:pPr>
            <a:r>
              <a:rPr lang="en-CA" sz="2400" dirty="0">
                <a:latin typeface="Arial"/>
                <a:cs typeface="Arial"/>
              </a:rPr>
              <a:t>Middlesex-London Health Unit</a:t>
            </a:r>
          </a:p>
          <a:p>
            <a:pPr marL="0" indent="0" algn="ctr">
              <a:buNone/>
            </a:pPr>
            <a:r>
              <a:rPr lang="en-CA" sz="2400" dirty="0">
                <a:latin typeface="Arial"/>
                <a:cs typeface="Arial"/>
              </a:rPr>
              <a:t>November 19, 2024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2261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013E-F7B9-D22A-DD90-74CD1152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Mycoplasma Pneumoniae - Increased Activity in Ontario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ADD4-46AB-14B6-ADDD-5F4C10D8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5" y="2259844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Public Health Ontario shared the following information regarding an observed increase in Mycoplasma (M.) pneumoniae.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M. pneumoniae tends to occur in late summer and early fall and there are cyclical increases every 3 – 7 years.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Ontario is experiencing a marked increase in disease activity this year.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Total specimens tested, total positive specimens, and percent positivity are all increased compared to the same period last year.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Activity has remained high since August.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6111-52B8-ACE0-E338-35706F6A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864247"/>
            <a:ext cx="10515600" cy="1280159"/>
          </a:xfrm>
        </p:spPr>
        <p:txBody>
          <a:bodyPr/>
          <a:lstStyle/>
          <a:p>
            <a:r>
              <a:rPr lang="en-US" dirty="0"/>
              <a:t>Mycoplasma Pneumoniae - Increased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8A4E-77A1-BF4A-1D0B-C8A8BAA0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8" y="2019438"/>
            <a:ext cx="10515600" cy="470916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Based on preliminary data from PHO: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Disease activity is highest in children and adolescents.</a:t>
            </a:r>
            <a:endParaRPr lang="en-US" sz="24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Activity is highest in those aged 10 – 19 years, then 5 – 9 years, followed by 1 – 4 years.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This is notable because historically those under 4 years of age have very low disease activity.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/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This information should be interpreted in the context of potential testing bias, where some age groups may have been and continue to be tested at different frequency than others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68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1CAA-BEF4-EBE4-2619-359C2EF6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927354"/>
            <a:ext cx="10515600" cy="1325563"/>
          </a:xfrm>
        </p:spPr>
        <p:txBody>
          <a:bodyPr/>
          <a:lstStyle/>
          <a:p>
            <a:r>
              <a:rPr lang="en-US" dirty="0"/>
              <a:t>Mycoplasma Pneumoniae - Increased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3D246-4311-D393-E98D-C0A9C340F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Reminder: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Mincho"/>
                <a:cs typeface="Arial"/>
              </a:rPr>
              <a:t>Mycoplasma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Yu Mincho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Yu Mincho"/>
                <a:cs typeface="Arial"/>
              </a:rPr>
              <a:t>pneumoniae is not a designated Disease of Public Health Significance and is not subject to mandatory reporting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Mincho"/>
                <a:cs typeface="Arial"/>
              </a:rPr>
              <a:t>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ea typeface="Yu Mincho" panose="02020400000000000000" pitchFamily="18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he MLHU will not conduct case and contact management for cases of Mycoplasma pneumoniae.</a:t>
            </a:r>
            <a:endParaRPr lang="en-US" sz="2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4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3E6F-0536-32A0-E75C-ECFFB22B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6" y="948135"/>
            <a:ext cx="10515600" cy="1077399"/>
          </a:xfrm>
        </p:spPr>
        <p:txBody>
          <a:bodyPr/>
          <a:lstStyle/>
          <a:p>
            <a:r>
              <a:rPr lang="en-US" dirty="0"/>
              <a:t>Mycoplasma Pneumoniae - Increased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7782-0812-B353-1510-47F61E41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6" y="2025534"/>
            <a:ext cx="10515600" cy="4351338"/>
          </a:xfrm>
        </p:spPr>
        <p:txBody>
          <a:bodyPr/>
          <a:lstStyle/>
          <a:p>
            <a:pPr marL="0" marR="0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Testing/Laboratory Information</a:t>
            </a:r>
          </a:p>
          <a:p>
            <a:pPr marL="0" marR="0"/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M. pneumoniae testing is conducted by PHO and many community and hospital laboratories in the province.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Information on PHO testing here:  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Mycoplasma pneumoniae – Respiratory PCR | Public Health Ontario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Laboratory testing protocols, including testing criteria and the type and number of specimens, may differ between PHO laboratories and other community or hospital laboratories.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CD7C-7F83-D6C7-B8C6-EED57E7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786385"/>
            <a:ext cx="10515600" cy="1252727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Mycoplasma Pneumoniae - Increased 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EEE9-2780-721E-DF66-C3D5AEC8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71" y="1962912"/>
            <a:ext cx="10515600" cy="4351338"/>
          </a:xfrm>
        </p:spPr>
        <p:txBody>
          <a:bodyPr/>
          <a:lstStyle/>
          <a:p>
            <a:pPr marL="0" marR="0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Clinical Practice Considerations: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HCPs should be aware of increasing M. pneumoniae activity in Ontario, including infections in young and school aged children, and be familiar with how to test for M. pneumoniae.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HCPs could consider M. pneumoniae infection among patients with community-acquired pneumonia who are not clinically improving on antibiotics that are known to be ineffective against M. pneumoniae, such as beta-lactams.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Since PHO has identified molecular markers that are associated with macrolide resistance in a subset of samples tested, consider using a second-line antibiotic regimen to treat patients with suspected or confirmed M. pneumoniae infection who aren't improving on macrolides.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8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0D0D-7566-0316-BE30-BF1A011F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1115A5-DD46-1DF6-7F10-D1486145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59F82-A069-D4DF-24FA-F488A33515A7}"/>
              </a:ext>
            </a:extLst>
          </p:cNvPr>
          <p:cNvSpPr txBox="1"/>
          <p:nvPr/>
        </p:nvSpPr>
        <p:spPr>
          <a:xfrm>
            <a:off x="1129993" y="4705706"/>
            <a:ext cx="10227011" cy="11079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Public Health Ordering System (PHOS) </a:t>
            </a:r>
            <a:r>
              <a:rPr lang="en-US" sz="3200" b="1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for Resources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961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419E9E-436E-C8AF-8F81-D24BD7B7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72" y="2076990"/>
            <a:ext cx="5080893" cy="4351338"/>
          </a:xfrm>
        </p:spPr>
        <p:txBody>
          <a:bodyPr/>
          <a:lstStyle/>
          <a:p>
            <a:pPr marL="0" indent="0"/>
            <a:r>
              <a:rPr lang="en-US" sz="2400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The MLHU Resource Binder is now online – Sign up today</a:t>
            </a:r>
            <a:r>
              <a:rPr lang="en-US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!</a:t>
            </a:r>
            <a:r>
              <a:rPr lang="en-US" b="1" i="0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74747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PHOS is a one-stop online platform for Healthcare Providers in Middlesex County and the City of London to access and order </a:t>
            </a:r>
            <a:r>
              <a:rPr lang="en-US" sz="2400" b="1" dirty="0">
                <a:solidFill>
                  <a:srgbClr val="474747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publicly funded vaccines</a:t>
            </a:r>
            <a:r>
              <a:rPr lang="en-US" sz="2400" dirty="0">
                <a:solidFill>
                  <a:srgbClr val="474747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, and now, </a:t>
            </a:r>
            <a:r>
              <a:rPr lang="en-US" sz="2400" b="1" dirty="0">
                <a:solidFill>
                  <a:srgbClr val="474747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public health resources</a:t>
            </a:r>
            <a:r>
              <a:rPr lang="en-US" sz="2400" dirty="0">
                <a:solidFill>
                  <a:srgbClr val="474747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. </a:t>
            </a:r>
            <a:endParaRPr lang="en-US" sz="2400" dirty="0">
              <a:solidFill>
                <a:srgbClr val="000000"/>
              </a:solidFill>
              <a:latin typeface="Arial"/>
              <a:ea typeface="Arial" panose="020B0604020202020204" pitchFamily="34" charset="0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74747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Those who order vaccines from MLHU will already be familiar with this platform. </a:t>
            </a:r>
            <a:endParaRPr lang="en-US" sz="24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4140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296A4-4384-678B-C588-3272620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33" y="751427"/>
            <a:ext cx="10515600" cy="1325563"/>
          </a:xfrm>
        </p:spPr>
        <p:txBody>
          <a:bodyPr/>
          <a:lstStyle/>
          <a:p>
            <a:r>
              <a:rPr lang="en-CA" dirty="0"/>
              <a:t>Public Health Ordering System (PHOS) for Resources 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18CC51-7695-53F5-BDAB-90D8A25F9B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11" r="3411"/>
          <a:stretch>
            <a:fillRect/>
          </a:stretch>
        </p:blipFill>
        <p:spPr>
          <a:xfrm>
            <a:off x="6096000" y="2076991"/>
            <a:ext cx="405516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7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D42BD-5B64-8AF2-1FFF-B8025C2F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905256"/>
            <a:ext cx="9346479" cy="1004070"/>
          </a:xfrm>
        </p:spPr>
        <p:txBody>
          <a:bodyPr wrap="square" anchor="b">
            <a:noAutofit/>
          </a:bodyPr>
          <a:lstStyle/>
          <a:p>
            <a:r>
              <a:rPr lang="en-CA" dirty="0"/>
              <a:t>Public Health Ordering System (PHOS) for Resources 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FB943D9-CC7F-EF17-2787-97976C152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70" r="3" b="14965"/>
          <a:stretch/>
        </p:blipFill>
        <p:spPr>
          <a:xfrm>
            <a:off x="5600343" y="2092426"/>
            <a:ext cx="4859284" cy="3836935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D17D67-5FFB-D790-E9D5-8876D33A7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793" y="1853908"/>
            <a:ext cx="4601297" cy="4600354"/>
          </a:xfrm>
        </p:spPr>
        <p:txBody>
          <a:bodyPr wrap="square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Step by Step Instructions on how to get started are included in both the November 5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and November 19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eNewsletter.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PHOS provides the familiarity of the previous resource binder, while introducing new features designed to increase the ease of resource access and ordering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 </a:t>
            </a:r>
          </a:p>
          <a:p>
            <a:pPr marL="457200" marR="0" lvl="0" indent="-457200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8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4924-68E0-3E4B-7B07-1DCEE064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F6FFB7-6A27-9E9C-0B7C-35ED83685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9F39B-E218-0673-A85D-2FDE281457D5}"/>
              </a:ext>
            </a:extLst>
          </p:cNvPr>
          <p:cNvSpPr txBox="1"/>
          <p:nvPr/>
        </p:nvSpPr>
        <p:spPr>
          <a:xfrm>
            <a:off x="1129993" y="4705706"/>
            <a:ext cx="10227011" cy="580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eNewsletters and Webinars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698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DF32D8-030A-CAC5-624C-DAB7601D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45" y="1636777"/>
            <a:ext cx="5080893" cy="4556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74747"/>
                </a:solidFill>
              </a:rPr>
              <a:t>The next newsletter is scheduled for December 3, 2024.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74747"/>
                </a:solidFill>
                <a:latin typeface="Arial"/>
                <a:cs typeface="Arial"/>
              </a:rPr>
              <a:t>Join us 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/>
                <a:cs typeface="Arial"/>
              </a:rPr>
              <a:t> December 3, 2024, an exclusive webinar on how to use the Public Health Ordering System for ordering resources starts at 12:15 p.m.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If you have a suggestion for an email update, please share your ideas with us!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We appreciate hearing from you.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You can contact us @ </a:t>
            </a:r>
            <a:r>
              <a:rPr lang="en-US" sz="24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healthcareproviders@mlhu.on.ca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BAED2-DA23-7DF9-F078-D703EBC4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46" y="611611"/>
            <a:ext cx="10515600" cy="1025166"/>
          </a:xfrm>
        </p:spPr>
        <p:txBody>
          <a:bodyPr/>
          <a:lstStyle/>
          <a:p>
            <a:r>
              <a:rPr lang="en-CA" dirty="0"/>
              <a:t>eNewsletters and Webinars </a:t>
            </a:r>
            <a:endParaRPr lang="en-US" dirty="0"/>
          </a:p>
        </p:txBody>
      </p:sp>
      <p:pic>
        <p:nvPicPr>
          <p:cNvPr id="5" name="Picture Placeholder 4" descr="A computer screen with a keyboard and mouse&#10;&#10;Description automatically generated">
            <a:extLst>
              <a:ext uri="{FF2B5EF4-FFF2-40B4-BE49-F238E27FC236}">
                <a16:creationId xmlns:a16="http://schemas.microsoft.com/office/drawing/2014/main" id="{D46A5A15-1D0E-9FB7-5FFF-E8E79232ED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3411"/>
          <a:stretch>
            <a:fillRect/>
          </a:stretch>
        </p:blipFill>
        <p:spPr bwMode="auto">
          <a:xfrm>
            <a:off x="6095999" y="2096656"/>
            <a:ext cx="4055165" cy="3980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2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A506-E76D-99CD-62FC-3643CCE7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706627"/>
            <a:ext cx="10515600" cy="1408175"/>
          </a:xfrm>
        </p:spPr>
        <p:txBody>
          <a:bodyPr>
            <a:normAutofit/>
          </a:bodyPr>
          <a:lstStyle/>
          <a:p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CE04-443D-384C-B540-82ACD90B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380744"/>
            <a:ext cx="10515600" cy="5345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Respiratory Surveillance Report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Vaccine Updates</a:t>
            </a:r>
          </a:p>
          <a:p>
            <a:pPr marL="800100" lvl="1" indent="-342900" fontAlgn="auto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COVID-19 Reminders</a:t>
            </a:r>
          </a:p>
          <a:p>
            <a:pPr marL="800100" lvl="1" indent="-342900" fontAlgn="auto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Beyfortus / Nirsevimab RSV Product for Infants</a:t>
            </a:r>
          </a:p>
          <a:p>
            <a:pPr marL="800100" lvl="1" indent="-342900" fontAlgn="auto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Influenza Vaccine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Syphilis</a:t>
            </a:r>
          </a:p>
          <a:p>
            <a:pPr marL="800100" lvl="1" indent="-342900" fontAlgn="auto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Congenital Syphilis</a:t>
            </a:r>
          </a:p>
          <a:p>
            <a:pPr marL="342900" indent="-342900" fontAlgn="auto">
              <a:spcAft>
                <a:spcPts val="0"/>
              </a:spcAft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Mycoplasma Pneumoniae - Increased Activity in Ontario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Public Health Ordering System (PHOS)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eNewsletter and Webinars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</a:t>
            </a:r>
          </a:p>
          <a:p>
            <a:pPr algn="l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966A7F-F725-6F4C-02D3-BDFB9F140460}"/>
              </a:ext>
            </a:extLst>
          </p:cNvPr>
          <p:cNvSpPr txBox="1">
            <a:spLocks/>
          </p:cNvSpPr>
          <p:nvPr/>
        </p:nvSpPr>
        <p:spPr bwMode="auto">
          <a:xfrm>
            <a:off x="838200" y="677971"/>
            <a:ext cx="10515600" cy="88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dirty="0">
                <a:latin typeface="Arial"/>
                <a:cs typeface="Arial"/>
              </a:rPr>
              <a:t>Outline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977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24249-332E-64CE-A1E5-BF7CD4F5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00" y="2076990"/>
            <a:ext cx="6712718" cy="4351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 using chat function now, or after the webinar at: </a:t>
            </a:r>
            <a:r>
              <a:rPr lang="en-CA" sz="2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healthcareproviders@mlhu.on.ca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/>
            <a:endParaRPr lang="en-CA" sz="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C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C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urgent matters please call the Health Unit’s main line at </a:t>
            </a:r>
            <a:r>
              <a:rPr lang="en-CA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519-663-5317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/>
            <a:endParaRPr lang="en-US" sz="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C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more information </a:t>
            </a:r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www.healthunit.com/healthcare-providers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EC65B-7AB9-4C35-8A10-96381E2E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18" y="742036"/>
            <a:ext cx="10515600" cy="1325563"/>
          </a:xfrm>
        </p:spPr>
        <p:txBody>
          <a:bodyPr/>
          <a:lstStyle/>
          <a:p>
            <a:r>
              <a:rPr lang="en-CA" dirty="0"/>
              <a:t>Thank you for joining us! </a:t>
            </a:r>
            <a:br>
              <a:rPr lang="en-CA" dirty="0"/>
            </a:br>
            <a:r>
              <a:rPr lang="en-CA" dirty="0"/>
              <a:t>Questions? 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7AEEAA-730C-B000-FC10-5146E2D5808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3411"/>
          <a:stretch>
            <a:fillRect/>
          </a:stretch>
        </p:blipFill>
        <p:spPr bwMode="auto">
          <a:xfrm>
            <a:off x="7706580" y="2109163"/>
            <a:ext cx="3005100" cy="33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DA5F-C554-222B-5A70-A51EAA11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2045B2-04C1-B4E9-AA02-0C6963719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F33AD-3F1E-4FB2-5E34-962D4877C763}"/>
              </a:ext>
            </a:extLst>
          </p:cNvPr>
          <p:cNvSpPr txBox="1"/>
          <p:nvPr/>
        </p:nvSpPr>
        <p:spPr>
          <a:xfrm>
            <a:off x="1129993" y="4705706"/>
            <a:ext cx="10227011" cy="580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Respiratory Surveillance Report 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85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73204-2FAC-F85A-3B2C-9B05ED18521D}"/>
              </a:ext>
            </a:extLst>
          </p:cNvPr>
          <p:cNvSpPr txBox="1"/>
          <p:nvPr/>
        </p:nvSpPr>
        <p:spPr>
          <a:xfrm>
            <a:off x="1490019" y="5843751"/>
            <a:ext cx="850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source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Middlesex-London Health Unit – </a:t>
            </a:r>
            <a:r>
              <a:rPr lang="en-US" sz="9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Middlesex-London Respiratory Surveillance Report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extracted 2024-11-19. Data current as of the end of day 2024-11-19 </a:t>
            </a: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CA" sz="9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https://app.powerbi.com/view?r=eyJrIjoiODg3ZDIwOTctNzFmOS00MDczLWEwMDAtMDU1ZDk4OGZlMzgzIiwidCI6ImRjNTYxMjk1LTdjYTktNDFhOS04M2JmLTUwODM0ZDZhOWQwZiJ9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44833-497F-45B7-36C8-8BE9FCED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85" y="1153990"/>
            <a:ext cx="9269119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4000-EA9E-D0AE-27F4-860462CD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039390"/>
          </a:xfrm>
        </p:spPr>
        <p:txBody>
          <a:bodyPr/>
          <a:lstStyle/>
          <a:p>
            <a:r>
              <a:rPr lang="en-CA" dirty="0"/>
              <a:t>COVID-19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726E7-84FD-D4A7-4A3B-D37AF4CEC8DC}"/>
              </a:ext>
            </a:extLst>
          </p:cNvPr>
          <p:cNvSpPr txBox="1"/>
          <p:nvPr/>
        </p:nvSpPr>
        <p:spPr>
          <a:xfrm>
            <a:off x="204770" y="5992296"/>
            <a:ext cx="97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source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Middlesex-London Health Unit – </a:t>
            </a:r>
            <a:r>
              <a:rPr lang="en-US" sz="9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Middlesex-London Respiratory Surveillance Report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extracted 2024-11-19. Data current as of the end of day 2024 11-19. </a:t>
            </a:r>
            <a:r>
              <a:rPr lang="en-US" sz="9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https://app.powerbi.com/view?r=eyJrIjoiODg3ZDIwOTctNzFmOS00MDczLWEwMDAtMDU1ZDk4OGZlMzgzIiwidCI6ImRjNTYxMjk1LTdjYTktNDFhOS04M2JmLTUwODM0ZDZhOWQwZiJ9</a:t>
            </a:r>
            <a:endParaRPr lang="en-US" sz="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3DAE8-110F-D1DA-5F2B-19EE38958D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8224" y="1791093"/>
            <a:ext cx="5181600" cy="334648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0BE936-E79A-6212-8F31-E3490B8E0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27803" y="1951349"/>
            <a:ext cx="5292364" cy="3186224"/>
          </a:xfrm>
        </p:spPr>
      </p:pic>
    </p:spTree>
    <p:extLst>
      <p:ext uri="{BB962C8B-B14F-4D97-AF65-F5344CB8AC3E}">
        <p14:creationId xmlns:p14="http://schemas.microsoft.com/office/powerpoint/2010/main" val="257608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2358-2263-EED3-5E29-13F6EF81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244"/>
            <a:ext cx="10515600" cy="646332"/>
          </a:xfrm>
        </p:spPr>
        <p:txBody>
          <a:bodyPr/>
          <a:lstStyle/>
          <a:p>
            <a:r>
              <a:rPr lang="en-CA" dirty="0"/>
              <a:t>Influenza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25EA2-E2F2-7972-0CE3-7B30F1E959CB}"/>
              </a:ext>
            </a:extLst>
          </p:cNvPr>
          <p:cNvSpPr txBox="1"/>
          <p:nvPr/>
        </p:nvSpPr>
        <p:spPr>
          <a:xfrm>
            <a:off x="143364" y="5976429"/>
            <a:ext cx="100674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source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Middlesex-London Health Unit – </a:t>
            </a:r>
            <a:r>
              <a:rPr lang="en-US" sz="9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Middlesex-London Respiratory Surveillance Report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extracted 2024-11-19. Data current as of the end of day 2024 11-19. </a:t>
            </a:r>
            <a:r>
              <a:rPr lang="en-US" sz="9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https://app.powerbi.com/view?r=eyJrIjoiODg3ZDIwOTctNzFmOS00MDczLWEwMDAtMDU1ZDk4OGZlMzgzIiwidCI6ImRjNTYxMjk1LTdjYTktNDFhOS04M2JmLTUwODM0ZDZhOWQwZiJ9</a:t>
            </a:r>
            <a:endParaRPr lang="en-US" sz="9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0834E9-2288-EF05-2983-3DBC072BCC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0532" y="1563337"/>
            <a:ext cx="5181600" cy="373132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E14336-13DA-1773-7E15-E25C3D7612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2186" y="1623266"/>
            <a:ext cx="5181599" cy="3731325"/>
          </a:xfrm>
        </p:spPr>
      </p:pic>
    </p:spTree>
    <p:extLst>
      <p:ext uri="{BB962C8B-B14F-4D97-AF65-F5344CB8AC3E}">
        <p14:creationId xmlns:p14="http://schemas.microsoft.com/office/powerpoint/2010/main" val="1226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CABE-A122-FD8F-F2A1-522DB120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48" y="576843"/>
            <a:ext cx="10515600" cy="1325563"/>
          </a:xfrm>
        </p:spPr>
        <p:txBody>
          <a:bodyPr/>
          <a:lstStyle/>
          <a:p>
            <a:r>
              <a:rPr lang="en-CA" dirty="0"/>
              <a:t>Other Respiratory Viruses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8F789-8ECC-56EF-CBEA-2CE81A61F965}"/>
              </a:ext>
            </a:extLst>
          </p:cNvPr>
          <p:cNvSpPr txBox="1"/>
          <p:nvPr/>
        </p:nvSpPr>
        <p:spPr>
          <a:xfrm>
            <a:off x="297174" y="6186955"/>
            <a:ext cx="98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CA" sz="900" b="1" i="0" u="none" strike="noStrike" dirty="0">
                <a:solidFill>
                  <a:srgbClr val="000000"/>
                </a:solidFill>
                <a:effectLst/>
                <a:latin typeface="+mj-lt"/>
              </a:rPr>
              <a:t>Data source: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+mj-lt"/>
              </a:rPr>
              <a:t>Middlesex-London Health Unit – </a:t>
            </a:r>
            <a:r>
              <a:rPr lang="en-US" sz="900" b="0" i="1" u="none" strike="noStrike" dirty="0">
                <a:solidFill>
                  <a:srgbClr val="000000"/>
                </a:solidFill>
                <a:effectLst/>
                <a:latin typeface="+mj-lt"/>
              </a:rPr>
              <a:t>Middlesex-London Respiratory Surveillance Report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+mj-lt"/>
              </a:rPr>
              <a:t>, extracted 2024-11-19. Data current as of the end of day 2024-11-19</a:t>
            </a: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/>
            <a:r>
              <a:rPr lang="en-CA" sz="900" b="0" i="0" u="sng" strike="noStrike" dirty="0">
                <a:solidFill>
                  <a:srgbClr val="0563C1"/>
                </a:solidFill>
                <a:effectLst/>
                <a:latin typeface="+mj-lt"/>
                <a:hlinkClick r:id="rId3"/>
              </a:rPr>
              <a:t>https://app.powerbi.com/view?r=eyJrIjoiODg3ZDIwOTctNzFmOS00MDczLWEwMDAtMDU1ZDk4OGZlMzgzIiwidCI6ImRjNTYxMjk1LTdjYTktNDFhOS04M2JmLTUwODM0ZDZhOWQwZiJ9</a:t>
            </a:r>
            <a:endParaRPr lang="en-CA" sz="9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12EFA-B319-B04E-D5B2-A502B3E12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2395" y="1668116"/>
            <a:ext cx="8794580" cy="3742441"/>
          </a:xfrm>
        </p:spPr>
      </p:pic>
    </p:spTree>
    <p:extLst>
      <p:ext uri="{BB962C8B-B14F-4D97-AF65-F5344CB8AC3E}">
        <p14:creationId xmlns:p14="http://schemas.microsoft.com/office/powerpoint/2010/main" val="19392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D9A3-C04F-3562-F211-8A4E2093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2A9CD7-4B67-9AEB-E4E2-3252F6EC4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9C441-069B-0BE6-6A2C-00B68A477B9D}"/>
              </a:ext>
            </a:extLst>
          </p:cNvPr>
          <p:cNvSpPr txBox="1"/>
          <p:nvPr/>
        </p:nvSpPr>
        <p:spPr>
          <a:xfrm>
            <a:off x="1129993" y="4705706"/>
            <a:ext cx="10227011" cy="580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Vaccine Updates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3904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LHU Bran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65"/>
      </a:accent1>
      <a:accent2>
        <a:srgbClr val="FCD53A"/>
      </a:accent2>
      <a:accent3>
        <a:srgbClr val="1378B0"/>
      </a:accent3>
      <a:accent4>
        <a:srgbClr val="88C2C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MLHU PowerPoint Template" id="{8B0B92DA-570D-4340-8DAF-4562909EE9D0}" vid="{AE43C01D-5A9F-4291-9D33-88ECA908AF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C7D8BF29E694EBE1586D4E3DA3E77" ma:contentTypeVersion="10" ma:contentTypeDescription="Create a new document." ma:contentTypeScope="" ma:versionID="c4427ad0fdeab8d966ee342388659af1">
  <xsd:schema xmlns:xsd="http://www.w3.org/2001/XMLSchema" xmlns:xs="http://www.w3.org/2001/XMLSchema" xmlns:p="http://schemas.microsoft.com/office/2006/metadata/properties" xmlns:ns2="d5d9bbf2-cadd-4e1b-a38d-098c34263fcc" xmlns:ns3="407d7b82-df1f-4e64-8d4b-bf75318e90d8" targetNamespace="http://schemas.microsoft.com/office/2006/metadata/properties" ma:root="true" ma:fieldsID="a80705c9c7d7250e12ecb3b4a16aaab0" ns2:_="" ns3:_="">
    <xsd:import namespace="d5d9bbf2-cadd-4e1b-a38d-098c34263fcc"/>
    <xsd:import namespace="407d7b82-df1f-4e64-8d4b-bf75318e90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9bbf2-cadd-4e1b-a38d-098c34263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d7b82-df1f-4e64-8d4b-bf75318e90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892A94-C01D-43F6-82ED-F52ACC64841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5d9bbf2-cadd-4e1b-a38d-098c34263fcc"/>
    <ds:schemaRef ds:uri="http://purl.org/dc/elements/1.1/"/>
    <ds:schemaRef ds:uri="http://schemas.microsoft.com/office/2006/metadata/properties"/>
    <ds:schemaRef ds:uri="407d7b82-df1f-4e64-8d4b-bf75318e90d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EE775D-2F84-49EA-B7B5-4BD21D1B2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d9bbf2-cadd-4e1b-a38d-098c34263fcc"/>
    <ds:schemaRef ds:uri="407d7b82-df1f-4e64-8d4b-bf75318e90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C2921-AC81-498F-A164-ECED8F0D1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MLHU PowerPoint Template</Template>
  <TotalTime>350</TotalTime>
  <Words>1543</Words>
  <Application>Microsoft Office PowerPoint</Application>
  <PresentationFormat>Widescreen</PresentationFormat>
  <Paragraphs>141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Courier New</vt:lpstr>
      <vt:lpstr>Symbol</vt:lpstr>
      <vt:lpstr>Times New Roman</vt:lpstr>
      <vt:lpstr>Wingdings</vt:lpstr>
      <vt:lpstr>Custom Design</vt:lpstr>
      <vt:lpstr>PowerPoint Presentation</vt:lpstr>
      <vt:lpstr>Welcome</vt:lpstr>
      <vt:lpstr> </vt:lpstr>
      <vt:lpstr>PowerPoint Presentation</vt:lpstr>
      <vt:lpstr>PowerPoint Presentation</vt:lpstr>
      <vt:lpstr>COVID-19</vt:lpstr>
      <vt:lpstr>Influenza</vt:lpstr>
      <vt:lpstr>Other Respiratory Viruses</vt:lpstr>
      <vt:lpstr>PowerPoint Presentation</vt:lpstr>
      <vt:lpstr>COVID-19 Vaccine Reminders </vt:lpstr>
      <vt:lpstr>COVID-19 Vaccine Reminders</vt:lpstr>
      <vt:lpstr>Beyfortus / Nirsevimab RSV Product for Infants </vt:lpstr>
      <vt:lpstr>Influenza Vaccine </vt:lpstr>
      <vt:lpstr>PowerPoint Presentation</vt:lpstr>
      <vt:lpstr>Syphilis</vt:lpstr>
      <vt:lpstr>Syphilis </vt:lpstr>
      <vt:lpstr>Congenital Syphilis </vt:lpstr>
      <vt:lpstr>Congenital Syphilis </vt:lpstr>
      <vt:lpstr>PowerPoint Presentation</vt:lpstr>
      <vt:lpstr>Mycoplasma Pneumoniae - Increased Activity in Ontario</vt:lpstr>
      <vt:lpstr>Mycoplasma Pneumoniae - Increased Activity</vt:lpstr>
      <vt:lpstr>Mycoplasma Pneumoniae - Increased Activity</vt:lpstr>
      <vt:lpstr>Mycoplasma Pneumoniae - Increased Activity</vt:lpstr>
      <vt:lpstr>Mycoplasma Pneumoniae - Increased Activity</vt:lpstr>
      <vt:lpstr>PowerPoint Presentation</vt:lpstr>
      <vt:lpstr>Public Health Ordering System (PHOS) for Resources </vt:lpstr>
      <vt:lpstr>Public Health Ordering System (PHOS) for Resources </vt:lpstr>
      <vt:lpstr>PowerPoint Presentation</vt:lpstr>
      <vt:lpstr>eNewsletters and Webinars </vt:lpstr>
      <vt:lpstr>Thank you for joining us! 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Armstrong</dc:creator>
  <cp:lastModifiedBy>Angela Armstrong</cp:lastModifiedBy>
  <cp:revision>19</cp:revision>
  <dcterms:created xsi:type="dcterms:W3CDTF">2024-10-25T16:51:08Z</dcterms:created>
  <dcterms:modified xsi:type="dcterms:W3CDTF">2024-11-19T17:50:40Z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0x010100E46C7D8BF29E694EBE1586D4E3DA3E77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